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829" r:id="rId1"/>
  </p:sldMasterIdLst>
  <p:notesMasterIdLst>
    <p:notesMasterId r:id="rId48"/>
  </p:notesMasterIdLst>
  <p:sldIdLst>
    <p:sldId id="287" r:id="rId2"/>
    <p:sldId id="257" r:id="rId3"/>
    <p:sldId id="258" r:id="rId4"/>
    <p:sldId id="259" r:id="rId5"/>
    <p:sldId id="260" r:id="rId6"/>
    <p:sldId id="298" r:id="rId7"/>
    <p:sldId id="299" r:id="rId8"/>
    <p:sldId id="300" r:id="rId9"/>
    <p:sldId id="301" r:id="rId10"/>
    <p:sldId id="302" r:id="rId11"/>
    <p:sldId id="288"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97" r:id="rId36"/>
    <p:sldId id="303" r:id="rId37"/>
    <p:sldId id="304" r:id="rId38"/>
    <p:sldId id="305" r:id="rId39"/>
    <p:sldId id="306" r:id="rId40"/>
    <p:sldId id="307" r:id="rId41"/>
    <p:sldId id="310" r:id="rId42"/>
    <p:sldId id="308" r:id="rId43"/>
    <p:sldId id="309" r:id="rId44"/>
    <p:sldId id="314" r:id="rId45"/>
    <p:sldId id="312" r:id="rId46"/>
    <p:sldId id="286" r:id="rId47"/>
  </p:sldIdLst>
  <p:sldSz cx="9144000" cy="6858000" type="screen4x3"/>
  <p:notesSz cx="9144000" cy="6858000"/>
  <p:embeddedFontLst>
    <p:embeddedFont>
      <p:font typeface="ACPUTK+TimesNewRomanPS-BoldItalicMT" panose="020B0604020202020204"/>
      <p:regular r:id="rId49"/>
    </p:embeddedFont>
    <p:embeddedFont>
      <p:font typeface="AOJIDR+TimesNewRomanPSMT" panose="020B0604020202020204"/>
      <p:regular r:id="rId50"/>
    </p:embeddedFont>
    <p:embeddedFont>
      <p:font typeface="BDIBUM+TimesNewRomanPS-BoldMT" panose="020B0604020202020204"/>
      <p:regular r:id="rId51"/>
    </p:embeddedFont>
    <p:embeddedFont>
      <p:font typeface="Calibri" panose="020F0502020204030204" pitchFamily="34" charset="0"/>
      <p:regular r:id="rId52"/>
      <p:bold r:id="rId53"/>
      <p:italic r:id="rId54"/>
      <p:boldItalic r:id="rId55"/>
    </p:embeddedFont>
    <p:embeddedFont>
      <p:font typeface="DDCBJW+TimesNewRomanPS-BoldMT" panose="020B0604020202020204"/>
      <p:regular r:id="rId56"/>
    </p:embeddedFont>
    <p:embeddedFont>
      <p:font typeface="DUDFIN+TimesNewRomanPS-BoldItalicMT" panose="020B0604020202020204"/>
      <p:regular r:id="rId57"/>
    </p:embeddedFont>
    <p:embeddedFont>
      <p:font typeface="HRHDPI+TimesNewRomanPSMT" panose="020B0604020202020204"/>
      <p:regular r:id="rId58"/>
    </p:embeddedFont>
    <p:embeddedFont>
      <p:font typeface="HSHVTA+TimesNewRomanPSMT" panose="020B0604020202020204"/>
      <p:regular r:id="rId59"/>
    </p:embeddedFont>
    <p:embeddedFont>
      <p:font typeface="HTPEBR+TimesNewRomanPS-ItalicMT" panose="020B0604020202020204"/>
      <p:regular r:id="rId60"/>
    </p:embeddedFont>
    <p:embeddedFont>
      <p:font typeface="HTSVMS+TimesNewRomanPSMT" panose="020B0604020202020204"/>
      <p:regular r:id="rId61"/>
    </p:embeddedFont>
    <p:embeddedFont>
      <p:font typeface="IBLPGQ+TimesNewRomanPSMT" panose="020B0604020202020204"/>
      <p:regular r:id="rId62"/>
    </p:embeddedFont>
    <p:embeddedFont>
      <p:font typeface="JLOLTN+TimesNewRomanPSMT" panose="020B0604020202020204"/>
      <p:regular r:id="rId63"/>
    </p:embeddedFont>
    <p:embeddedFont>
      <p:font typeface="LBFTBL+TimesNewRomanPSMT" panose="020B0604020202020204"/>
      <p:regular r:id="rId64"/>
    </p:embeddedFont>
    <p:embeddedFont>
      <p:font typeface="LCWNTP+TimesNewRomanPSMT" panose="020B0604020202020204"/>
      <p:regular r:id="rId65"/>
    </p:embeddedFont>
    <p:embeddedFont>
      <p:font typeface="MTJSPK+TimesNewRomanPSMT" panose="020B0604020202020204"/>
      <p:regular r:id="rId66"/>
    </p:embeddedFont>
    <p:embeddedFont>
      <p:font typeface="NTQNNV+TimesNewRomanPSMT" panose="020B0604020202020204"/>
      <p:regular r:id="rId67"/>
    </p:embeddedFont>
    <p:embeddedFont>
      <p:font typeface="OIEKLN+TimesNewRomanPS-ItalicMT" panose="020B0604020202020204"/>
      <p:regular r:id="rId68"/>
    </p:embeddedFont>
    <p:embeddedFont>
      <p:font typeface="PQETRE+TimesNewRomanPSMT" panose="020B0604020202020204"/>
      <p:regular r:id="rId69"/>
    </p:embeddedFont>
    <p:embeddedFont>
      <p:font typeface="PUEQNA+TimesNewRomanPS-BoldMT" panose="020B0604020202020204"/>
      <p:regular r:id="rId70"/>
    </p:embeddedFont>
    <p:embeddedFont>
      <p:font typeface="QJKVSK+TimesNewRomanPS-BoldMT" panose="020B0604020202020204"/>
      <p:regular r:id="rId71"/>
    </p:embeddedFont>
    <p:embeddedFont>
      <p:font typeface="QVBUCV+TimesNewRomanPS-BoldMT" panose="020B0604020202020204"/>
      <p:regular r:id="rId72"/>
    </p:embeddedFont>
    <p:embeddedFont>
      <p:font typeface="STQEVF+TimesNewRomanPSMT" panose="020B0604020202020204"/>
      <p:regular r:id="rId73"/>
    </p:embeddedFont>
    <p:embeddedFont>
      <p:font typeface="TBLUSJ+TimesNewRomanPSMT" panose="020B0604020202020204"/>
      <p:regular r:id="rId74"/>
    </p:embeddedFont>
    <p:embeddedFont>
      <p:font typeface="Trebuchet MS" panose="020B0603020202020204" pitchFamily="34" charset="0"/>
      <p:regular r:id="rId75"/>
      <p:bold r:id="rId76"/>
      <p:italic r:id="rId77"/>
      <p:boldItalic r:id="rId78"/>
    </p:embeddedFont>
    <p:embeddedFont>
      <p:font typeface="TSLFQS+TimesNewRomanPS-BoldItalicMT" panose="020B0604020202020204"/>
      <p:regular r:id="rId79"/>
    </p:embeddedFont>
    <p:embeddedFont>
      <p:font typeface="UJHFWI+TimesNewRomanPS-ItalicMT" panose="020B0604020202020204"/>
      <p:regular r:id="rId80"/>
    </p:embeddedFont>
    <p:embeddedFont>
      <p:font typeface="UQNDBK+TimesNewRomanPS-BoldItalicMT" panose="020B0604020202020204"/>
      <p:regular r:id="rId81"/>
    </p:embeddedFont>
    <p:embeddedFont>
      <p:font typeface="VLJCOT+TimesNewRomanPS-BoldItalicMT" panose="020B0604020202020204"/>
      <p:regular r:id="rId82"/>
    </p:embeddedFont>
    <p:embeddedFont>
      <p:font typeface="VMCGBU+TimesNewRomanPS-BoldItalicMT" panose="020B0604020202020204"/>
      <p:regular r:id="rId83"/>
    </p:embeddedFont>
    <p:embeddedFont>
      <p:font typeface="Wingdings 3" panose="05040102010807070707" pitchFamily="18" charset="2"/>
      <p:regular r:id="rId8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168">
          <p15:clr>
            <a:srgbClr val="A4A3A4"/>
          </p15:clr>
        </p15:guide>
        <p15:guide id="2" pos="244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50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1146" autoAdjust="0"/>
  </p:normalViewPr>
  <p:slideViewPr>
    <p:cSldViewPr>
      <p:cViewPr varScale="1">
        <p:scale>
          <a:sx n="66" d="100"/>
          <a:sy n="66" d="100"/>
        </p:scale>
        <p:origin x="1506" y="78"/>
      </p:cViewPr>
      <p:guideLst>
        <p:guide orient="horz" pos="3168"/>
        <p:guide pos="244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font" Target="fonts/font15.fntdata"/><Relationship Id="rId68" Type="http://schemas.openxmlformats.org/officeDocument/2006/relationships/font" Target="fonts/font20.fntdata"/><Relationship Id="rId84" Type="http://schemas.openxmlformats.org/officeDocument/2006/relationships/font" Target="fonts/font36.fntdata"/><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font" Target="fonts/font5.fntdata"/><Relationship Id="rId58" Type="http://schemas.openxmlformats.org/officeDocument/2006/relationships/font" Target="fonts/font10.fntdata"/><Relationship Id="rId74" Type="http://schemas.openxmlformats.org/officeDocument/2006/relationships/font" Target="fonts/font26.fntdata"/><Relationship Id="rId79" Type="http://schemas.openxmlformats.org/officeDocument/2006/relationships/font" Target="fonts/font31.fntdata"/><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56" Type="http://schemas.openxmlformats.org/officeDocument/2006/relationships/font" Target="fonts/font8.fntdata"/><Relationship Id="rId64" Type="http://schemas.openxmlformats.org/officeDocument/2006/relationships/font" Target="fonts/font16.fntdata"/><Relationship Id="rId69" Type="http://schemas.openxmlformats.org/officeDocument/2006/relationships/font" Target="fonts/font21.fntdata"/><Relationship Id="rId77" Type="http://schemas.openxmlformats.org/officeDocument/2006/relationships/font" Target="fonts/font29.fntdata"/><Relationship Id="rId8" Type="http://schemas.openxmlformats.org/officeDocument/2006/relationships/slide" Target="slides/slide7.xml"/><Relationship Id="rId51" Type="http://schemas.openxmlformats.org/officeDocument/2006/relationships/font" Target="fonts/font3.fntdata"/><Relationship Id="rId72" Type="http://schemas.openxmlformats.org/officeDocument/2006/relationships/font" Target="fonts/font24.fntdata"/><Relationship Id="rId80" Type="http://schemas.openxmlformats.org/officeDocument/2006/relationships/font" Target="fonts/font32.fntdata"/><Relationship Id="rId85"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11.fntdata"/><Relationship Id="rId67" Type="http://schemas.openxmlformats.org/officeDocument/2006/relationships/font" Target="fonts/font19.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6.fntdata"/><Relationship Id="rId62" Type="http://schemas.openxmlformats.org/officeDocument/2006/relationships/font" Target="fonts/font14.fntdata"/><Relationship Id="rId70" Type="http://schemas.openxmlformats.org/officeDocument/2006/relationships/font" Target="fonts/font22.fntdata"/><Relationship Id="rId75" Type="http://schemas.openxmlformats.org/officeDocument/2006/relationships/font" Target="fonts/font27.fntdata"/><Relationship Id="rId83" Type="http://schemas.openxmlformats.org/officeDocument/2006/relationships/font" Target="fonts/font35.fntdata"/><Relationship Id="rId88"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1.fntdata"/><Relationship Id="rId57" Type="http://schemas.openxmlformats.org/officeDocument/2006/relationships/font" Target="fonts/font9.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4.fntdata"/><Relationship Id="rId60" Type="http://schemas.openxmlformats.org/officeDocument/2006/relationships/font" Target="fonts/font12.fntdata"/><Relationship Id="rId65" Type="http://schemas.openxmlformats.org/officeDocument/2006/relationships/font" Target="fonts/font17.fntdata"/><Relationship Id="rId73" Type="http://schemas.openxmlformats.org/officeDocument/2006/relationships/font" Target="fonts/font25.fntdata"/><Relationship Id="rId78" Type="http://schemas.openxmlformats.org/officeDocument/2006/relationships/font" Target="fonts/font30.fntdata"/><Relationship Id="rId81" Type="http://schemas.openxmlformats.org/officeDocument/2006/relationships/font" Target="fonts/font33.fntdata"/><Relationship Id="rId86"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font" Target="fonts/font2.fntdata"/><Relationship Id="rId55" Type="http://schemas.openxmlformats.org/officeDocument/2006/relationships/font" Target="fonts/font7.fntdata"/><Relationship Id="rId76" Type="http://schemas.openxmlformats.org/officeDocument/2006/relationships/font" Target="fonts/font28.fntdata"/><Relationship Id="rId7" Type="http://schemas.openxmlformats.org/officeDocument/2006/relationships/slide" Target="slides/slide6.xml"/><Relationship Id="rId71" Type="http://schemas.openxmlformats.org/officeDocument/2006/relationships/font" Target="fonts/font23.fntdata"/><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font" Target="fonts/font18.fntdata"/><Relationship Id="rId87" Type="http://schemas.openxmlformats.org/officeDocument/2006/relationships/theme" Target="theme/theme1.xml"/><Relationship Id="rId61" Type="http://schemas.openxmlformats.org/officeDocument/2006/relationships/font" Target="fonts/font13.fntdata"/><Relationship Id="rId82" Type="http://schemas.openxmlformats.org/officeDocument/2006/relationships/font" Target="fonts/font34.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44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180013" y="0"/>
            <a:ext cx="3962400" cy="344488"/>
          </a:xfrm>
          <a:prstGeom prst="rect">
            <a:avLst/>
          </a:prstGeom>
        </p:spPr>
        <p:txBody>
          <a:bodyPr vert="horz" lIns="91440" tIns="45720" rIns="91440" bIns="45720" rtlCol="0"/>
          <a:lstStyle>
            <a:lvl1pPr algn="r">
              <a:defRPr sz="1200"/>
            </a:lvl1pPr>
          </a:lstStyle>
          <a:p>
            <a:fld id="{4501D25C-EED0-4889-8E76-BC632B9E3305}" type="datetimeFigureOut">
              <a:rPr lang="en-GB" smtClean="0"/>
              <a:t>12/04/2022</a:t>
            </a:fld>
            <a:endParaRPr lang="en-GB"/>
          </a:p>
        </p:txBody>
      </p:sp>
      <p:sp>
        <p:nvSpPr>
          <p:cNvPr id="4" name="Slide Image Placeholder 3"/>
          <p:cNvSpPr>
            <a:spLocks noGrp="1" noRot="1" noChangeAspect="1"/>
          </p:cNvSpPr>
          <p:nvPr>
            <p:ph type="sldImg" idx="2"/>
          </p:nvPr>
        </p:nvSpPr>
        <p:spPr>
          <a:xfrm>
            <a:off x="3028950" y="857250"/>
            <a:ext cx="3086100" cy="231457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14400" y="3300413"/>
            <a:ext cx="7315200" cy="2700337"/>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6513513"/>
            <a:ext cx="3962400" cy="3444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180013" y="6513513"/>
            <a:ext cx="3962400" cy="344487"/>
          </a:xfrm>
          <a:prstGeom prst="rect">
            <a:avLst/>
          </a:prstGeom>
        </p:spPr>
        <p:txBody>
          <a:bodyPr vert="horz" lIns="91440" tIns="45720" rIns="91440" bIns="45720" rtlCol="0" anchor="b"/>
          <a:lstStyle>
            <a:lvl1pPr algn="r">
              <a:defRPr sz="1200"/>
            </a:lvl1pPr>
          </a:lstStyle>
          <a:p>
            <a:fld id="{27369661-A29C-401D-9E38-1CF467224B7E}" type="slidenum">
              <a:rPr lang="en-GB" smtClean="0"/>
              <a:t>‹#›</a:t>
            </a:fld>
            <a:endParaRPr lang="en-GB"/>
          </a:p>
        </p:txBody>
      </p:sp>
    </p:spTree>
    <p:extLst>
      <p:ext uri="{BB962C8B-B14F-4D97-AF65-F5344CB8AC3E}">
        <p14:creationId xmlns:p14="http://schemas.microsoft.com/office/powerpoint/2010/main" val="4298609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27369661-A29C-401D-9E38-1CF467224B7E}" type="slidenum">
              <a:rPr lang="en-GB" smtClean="0"/>
              <a:t>1</a:t>
            </a:fld>
            <a:endParaRPr lang="en-GB"/>
          </a:p>
        </p:txBody>
      </p:sp>
    </p:spTree>
    <p:extLst>
      <p:ext uri="{BB962C8B-B14F-4D97-AF65-F5344CB8AC3E}">
        <p14:creationId xmlns:p14="http://schemas.microsoft.com/office/powerpoint/2010/main" val="31623386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27369661-A29C-401D-9E38-1CF467224B7E}" type="slidenum">
              <a:rPr lang="en-GB" smtClean="0"/>
              <a:t>36</a:t>
            </a:fld>
            <a:endParaRPr lang="en-GB"/>
          </a:p>
        </p:txBody>
      </p:sp>
    </p:spTree>
    <p:extLst>
      <p:ext uri="{BB962C8B-B14F-4D97-AF65-F5344CB8AC3E}">
        <p14:creationId xmlns:p14="http://schemas.microsoft.com/office/powerpoint/2010/main" val="10889372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27369661-A29C-401D-9E38-1CF467224B7E}" type="slidenum">
              <a:rPr lang="en-GB" smtClean="0"/>
              <a:t>42</a:t>
            </a:fld>
            <a:endParaRPr lang="en-GB"/>
          </a:p>
        </p:txBody>
      </p:sp>
    </p:spTree>
    <p:extLst>
      <p:ext uri="{BB962C8B-B14F-4D97-AF65-F5344CB8AC3E}">
        <p14:creationId xmlns:p14="http://schemas.microsoft.com/office/powerpoint/2010/main" val="27926392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8466" y="-8468"/>
            <a:ext cx="9169804" cy="6874935"/>
            <a:chOff x="-8466" y="-8468"/>
            <a:chExt cx="9169804" cy="6874935"/>
          </a:xfrm>
        </p:grpSpPr>
        <p:cxnSp>
          <p:nvCxnSpPr>
            <p:cNvPr id="17" name="Straight Connector 16"/>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9" name="Freeform 18"/>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0" name="Freeform 19"/>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1" name="Freeform 20"/>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21"/>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Freeform 22"/>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Freeform 23"/>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Freeform 24"/>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Freeform 27"/>
            <p:cNvSpPr/>
            <p:nvPr/>
          </p:nvSpPr>
          <p:spPr>
            <a:xfrm>
              <a:off x="-8466" y="-8468"/>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595" y="2404534"/>
            <a:ext cx="5826719"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130595" y="4050834"/>
            <a:ext cx="5826719"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t>4/12/2022</a:t>
            </a:fld>
            <a:endParaRPr lang="en-US"/>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6F15528-21DE-4FAA-801E-634DDDAF4B2B}" type="slidenum">
              <a:rPr lang="en-GB" smtClean="0"/>
              <a:t>‹#›</a:t>
            </a:fld>
            <a:endParaRPr lang="en-GB"/>
          </a:p>
        </p:txBody>
      </p:sp>
    </p:spTree>
    <p:extLst>
      <p:ext uri="{BB962C8B-B14F-4D97-AF65-F5344CB8AC3E}">
        <p14:creationId xmlns:p14="http://schemas.microsoft.com/office/powerpoint/2010/main" val="19463838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09600" y="4470400"/>
            <a:ext cx="6347714"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t>4/12/2022</a:t>
            </a:fld>
            <a:endParaRPr lang="en-US"/>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6F15528-21DE-4FAA-801E-634DDDAF4B2B}" type="slidenum">
              <a:rPr lang="en-GB" smtClean="0"/>
              <a:t>‹#›</a:t>
            </a:fld>
            <a:endParaRPr lang="en-GB"/>
          </a:p>
        </p:txBody>
      </p:sp>
    </p:spTree>
    <p:extLst>
      <p:ext uri="{BB962C8B-B14F-4D97-AF65-F5344CB8AC3E}">
        <p14:creationId xmlns:p14="http://schemas.microsoft.com/office/powerpoint/2010/main" val="21147636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101074" y="3632200"/>
            <a:ext cx="541980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09598" y="4470400"/>
            <a:ext cx="6347715"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t>4/12/2022</a:t>
            </a:fld>
            <a:endParaRPr lang="en-US"/>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6F15528-21DE-4FAA-801E-634DDDAF4B2B}" type="slidenum">
              <a:rPr lang="en-GB" smtClean="0"/>
              <a:t>‹#›</a:t>
            </a:fld>
            <a:endParaRPr lang="en-GB"/>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0855162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09598" y="1931988"/>
            <a:ext cx="6347715"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t>4/12/2022</a:t>
            </a:fld>
            <a:endParaRPr lang="en-US"/>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6F15528-21DE-4FAA-801E-634DDDAF4B2B}" type="slidenum">
              <a:rPr lang="en-GB" smtClean="0"/>
              <a:t>‹#›</a:t>
            </a:fld>
            <a:endParaRPr lang="en-GB"/>
          </a:p>
        </p:txBody>
      </p:sp>
    </p:spTree>
    <p:extLst>
      <p:ext uri="{BB962C8B-B14F-4D97-AF65-F5344CB8AC3E}">
        <p14:creationId xmlns:p14="http://schemas.microsoft.com/office/powerpoint/2010/main" val="150565052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t>4/12/2022</a:t>
            </a:fld>
            <a:endParaRPr lang="en-US"/>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6F15528-21DE-4FAA-801E-634DDDAF4B2B}" type="slidenum">
              <a:rPr lang="en-GB" smtClean="0"/>
              <a:t>‹#›</a:t>
            </a:fld>
            <a:endParaRPr lang="en-GB"/>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66675566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15848" y="609600"/>
            <a:ext cx="6341465"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t>4/12/2022</a:t>
            </a:fld>
            <a:endParaRPr lang="en-US"/>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6F15528-21DE-4FAA-801E-634DDDAF4B2B}" type="slidenum">
              <a:rPr lang="en-GB" smtClean="0"/>
              <a:t>‹#›</a:t>
            </a:fld>
            <a:endParaRPr lang="en-GB"/>
          </a:p>
        </p:txBody>
      </p:sp>
    </p:spTree>
    <p:extLst>
      <p:ext uri="{BB962C8B-B14F-4D97-AF65-F5344CB8AC3E}">
        <p14:creationId xmlns:p14="http://schemas.microsoft.com/office/powerpoint/2010/main" val="302774684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t>4/12/2022</a:t>
            </a:fld>
            <a:endParaRPr lang="en-US"/>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6F15528-21DE-4FAA-801E-634DDDAF4B2B}" type="slidenum">
              <a:rPr lang="en-GB" smtClean="0"/>
              <a:t>‹#›</a:t>
            </a:fld>
            <a:endParaRPr lang="en-GB"/>
          </a:p>
        </p:txBody>
      </p:sp>
    </p:spTree>
    <p:extLst>
      <p:ext uri="{BB962C8B-B14F-4D97-AF65-F5344CB8AC3E}">
        <p14:creationId xmlns:p14="http://schemas.microsoft.com/office/powerpoint/2010/main" val="5743969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7312" y="609600"/>
            <a:ext cx="978812"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09599" y="609600"/>
            <a:ext cx="5195026" cy="525145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t>4/12/2022</a:t>
            </a:fld>
            <a:endParaRPr lang="en-US"/>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6F15528-21DE-4FAA-801E-634DDDAF4B2B}" type="slidenum">
              <a:rPr lang="en-GB" smtClean="0"/>
              <a:t>‹#›</a:t>
            </a:fld>
            <a:endParaRPr lang="en-GB"/>
          </a:p>
        </p:txBody>
      </p:sp>
    </p:spTree>
    <p:extLst>
      <p:ext uri="{BB962C8B-B14F-4D97-AF65-F5344CB8AC3E}">
        <p14:creationId xmlns:p14="http://schemas.microsoft.com/office/powerpoint/2010/main" val="21399394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4/12/2022</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extLst>
      <p:ext uri="{BB962C8B-B14F-4D97-AF65-F5344CB8AC3E}">
        <p14:creationId xmlns:p14="http://schemas.microsoft.com/office/powerpoint/2010/main" val="13427603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t>4/12/2022</a:t>
            </a:fld>
            <a:endParaRPr lang="en-US"/>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6F15528-21DE-4FAA-801E-634DDDAF4B2B}" type="slidenum">
              <a:rPr lang="en-GB" smtClean="0"/>
              <a:t>‹#›</a:t>
            </a:fld>
            <a:endParaRPr lang="en-GB"/>
          </a:p>
        </p:txBody>
      </p:sp>
    </p:spTree>
    <p:extLst>
      <p:ext uri="{BB962C8B-B14F-4D97-AF65-F5344CB8AC3E}">
        <p14:creationId xmlns:p14="http://schemas.microsoft.com/office/powerpoint/2010/main" val="14137714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09598" y="2700868"/>
            <a:ext cx="6347715"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09598" y="4527448"/>
            <a:ext cx="6347715"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t>4/12/2022</a:t>
            </a:fld>
            <a:endParaRPr lang="en-US"/>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6F15528-21DE-4FAA-801E-634DDDAF4B2B}" type="slidenum">
              <a:rPr lang="en-GB" smtClean="0"/>
              <a:t>‹#›</a:t>
            </a:fld>
            <a:endParaRPr lang="en-GB"/>
          </a:p>
        </p:txBody>
      </p:sp>
    </p:spTree>
    <p:extLst>
      <p:ext uri="{BB962C8B-B14F-4D97-AF65-F5344CB8AC3E}">
        <p14:creationId xmlns:p14="http://schemas.microsoft.com/office/powerpoint/2010/main" val="15595511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1320800"/>
          </a:xfrm>
        </p:spPr>
        <p:txBody>
          <a:bodyPr/>
          <a:lstStyle/>
          <a:p>
            <a:r>
              <a:rPr lang="en-US"/>
              <a:t>Click to edit Master title style</a:t>
            </a:r>
            <a:endParaRPr lang="en-US" dirty="0"/>
          </a:p>
        </p:txBody>
      </p:sp>
      <p:sp>
        <p:nvSpPr>
          <p:cNvPr id="3" name="Content Placeholder 2"/>
          <p:cNvSpPr>
            <a:spLocks noGrp="1"/>
          </p:cNvSpPr>
          <p:nvPr>
            <p:ph sz="half" idx="1"/>
          </p:nvPr>
        </p:nvSpPr>
        <p:spPr>
          <a:xfrm>
            <a:off x="609600" y="2160589"/>
            <a:ext cx="3088109" cy="3880772"/>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869204" y="2160590"/>
            <a:ext cx="3088110" cy="388077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1D8BD707-D9CF-40AE-B4C6-C98DA3205C09}" type="datetimeFigureOut">
              <a:rPr lang="en-US" smtClean="0"/>
              <a:t>4/12/2022</a:t>
            </a:fld>
            <a:endParaRPr lang="en-US"/>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6F15528-21DE-4FAA-801E-634DDDAF4B2B}" type="slidenum">
              <a:rPr lang="en-GB" smtClean="0"/>
              <a:t>‹#›</a:t>
            </a:fld>
            <a:endParaRPr lang="en-GB"/>
          </a:p>
        </p:txBody>
      </p:sp>
    </p:spTree>
    <p:extLst>
      <p:ext uri="{BB962C8B-B14F-4D97-AF65-F5344CB8AC3E}">
        <p14:creationId xmlns:p14="http://schemas.microsoft.com/office/powerpoint/2010/main" val="2003394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3" cy="1320800"/>
          </a:xfrm>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09599"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599" y="2737246"/>
            <a:ext cx="3090672"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866640"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3866640" y="2737246"/>
            <a:ext cx="3090672"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D8BD707-D9CF-40AE-B4C6-C98DA3205C09}" type="datetimeFigureOut">
              <a:rPr lang="en-US" smtClean="0"/>
              <a:t>4/12/2022</a:t>
            </a:fld>
            <a:endParaRPr lang="en-US"/>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B6F15528-21DE-4FAA-801E-634DDDAF4B2B}" type="slidenum">
              <a:rPr lang="en-GB" smtClean="0"/>
              <a:t>‹#›</a:t>
            </a:fld>
            <a:endParaRPr lang="en-GB"/>
          </a:p>
        </p:txBody>
      </p:sp>
    </p:spTree>
    <p:extLst>
      <p:ext uri="{BB962C8B-B14F-4D97-AF65-F5344CB8AC3E}">
        <p14:creationId xmlns:p14="http://schemas.microsoft.com/office/powerpoint/2010/main" val="41846736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4"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1D8BD707-D9CF-40AE-B4C6-C98DA3205C09}" type="datetimeFigureOut">
              <a:rPr lang="en-US" smtClean="0"/>
              <a:t>4/12/2022</a:t>
            </a:fld>
            <a:endParaRPr lang="en-US"/>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B6F15528-21DE-4FAA-801E-634DDDAF4B2B}" type="slidenum">
              <a:rPr lang="en-GB" smtClean="0"/>
              <a:t>‹#›</a:t>
            </a:fld>
            <a:endParaRPr lang="en-GB"/>
          </a:p>
        </p:txBody>
      </p:sp>
    </p:spTree>
    <p:extLst>
      <p:ext uri="{BB962C8B-B14F-4D97-AF65-F5344CB8AC3E}">
        <p14:creationId xmlns:p14="http://schemas.microsoft.com/office/powerpoint/2010/main" val="32865338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t>4/12/2022</a:t>
            </a:fld>
            <a:endParaRPr lang="en-US"/>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B6F15528-21DE-4FAA-801E-634DDDAF4B2B}" type="slidenum">
              <a:rPr lang="en-GB" smtClean="0"/>
              <a:t>‹#›</a:t>
            </a:fld>
            <a:endParaRPr lang="en-GB"/>
          </a:p>
        </p:txBody>
      </p:sp>
    </p:spTree>
    <p:extLst>
      <p:ext uri="{BB962C8B-B14F-4D97-AF65-F5344CB8AC3E}">
        <p14:creationId xmlns:p14="http://schemas.microsoft.com/office/powerpoint/2010/main" val="29535446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99" y="1498604"/>
            <a:ext cx="2790182"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3571275" y="514925"/>
            <a:ext cx="3386037"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09599" y="2777069"/>
            <a:ext cx="2790182" cy="2584449"/>
          </a:xfrm>
        </p:spPr>
        <p:txBody>
          <a:bodyPr>
            <a:normAutofit/>
          </a:bodyPr>
          <a:lstStyle>
            <a:lvl1pPr marL="0" indent="0">
              <a:buNone/>
              <a:defRPr sz="14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t>4/12/2022</a:t>
            </a:fld>
            <a:endParaRPr lang="en-US"/>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6F15528-21DE-4FAA-801E-634DDDAF4B2B}" type="slidenum">
              <a:rPr lang="en-GB" smtClean="0"/>
              <a:t>‹#›</a:t>
            </a:fld>
            <a:endParaRPr lang="en-GB"/>
          </a:p>
        </p:txBody>
      </p:sp>
    </p:spTree>
    <p:extLst>
      <p:ext uri="{BB962C8B-B14F-4D97-AF65-F5344CB8AC3E}">
        <p14:creationId xmlns:p14="http://schemas.microsoft.com/office/powerpoint/2010/main" val="16750436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99" y="4800600"/>
            <a:ext cx="6347714"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09599" y="609600"/>
            <a:ext cx="6347714"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09599" y="5367338"/>
            <a:ext cx="6347714"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t>4/12/2022</a:t>
            </a:fld>
            <a:endParaRPr lang="en-US"/>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6F15528-21DE-4FAA-801E-634DDDAF4B2B}" type="slidenum">
              <a:rPr lang="en-GB" smtClean="0"/>
              <a:t>‹#›</a:t>
            </a:fld>
            <a:endParaRPr lang="en-GB"/>
          </a:p>
        </p:txBody>
      </p:sp>
    </p:spTree>
    <p:extLst>
      <p:ext uri="{BB962C8B-B14F-4D97-AF65-F5344CB8AC3E}">
        <p14:creationId xmlns:p14="http://schemas.microsoft.com/office/powerpoint/2010/main" val="22943059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7" name="Group 16"/>
          <p:cNvGrpSpPr/>
          <p:nvPr/>
        </p:nvGrpSpPr>
        <p:grpSpPr>
          <a:xfrm>
            <a:off x="-8467" y="-8468"/>
            <a:ext cx="9169805" cy="6874935"/>
            <a:chOff x="-8467" y="-8468"/>
            <a:chExt cx="9169805" cy="6874935"/>
          </a:xfrm>
        </p:grpSpPr>
        <p:sp>
          <p:nvSpPr>
            <p:cNvPr id="7" name="Freeform 6"/>
            <p:cNvSpPr/>
            <p:nvPr/>
          </p:nvSpPr>
          <p:spPr>
            <a:xfrm>
              <a:off x="-8467" y="4013200"/>
              <a:ext cx="457200" cy="2853267"/>
            </a:xfrm>
            <a:custGeom>
              <a:avLst/>
              <a:gdLst/>
              <a:ahLst/>
              <a:cxnLst/>
              <a:rect l="l" t="t" r="r" b="b"/>
              <a:pathLst>
                <a:path w="457200" h="2853267">
                  <a:moveTo>
                    <a:pt x="0" y="0"/>
                  </a:moveTo>
                  <a:lnTo>
                    <a:pt x="457200" y="2853267"/>
                  </a:lnTo>
                  <a:lnTo>
                    <a:pt x="0" y="2844800"/>
                  </a:lnTo>
                  <a:cubicBezTo>
                    <a:pt x="2822" y="1905000"/>
                    <a:pt x="5645" y="965200"/>
                    <a:pt x="0" y="0"/>
                  </a:cubicBez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8" name="Straight Connector 7"/>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0" name="Freeform 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1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Freeform 15"/>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09599" y="609600"/>
            <a:ext cx="6347713"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09599" y="2160590"/>
            <a:ext cx="6347714"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405258" y="6041363"/>
            <a:ext cx="684132"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1D8BD707-D9CF-40AE-B4C6-C98DA3205C09}" type="datetimeFigureOut">
              <a:rPr lang="en-US" smtClean="0"/>
              <a:t>4/12/2022</a:t>
            </a:fld>
            <a:endParaRPr lang="en-US"/>
          </a:p>
        </p:txBody>
      </p:sp>
      <p:sp>
        <p:nvSpPr>
          <p:cNvPr id="5" name="Footer Placeholder 4"/>
          <p:cNvSpPr>
            <a:spLocks noGrp="1"/>
          </p:cNvSpPr>
          <p:nvPr>
            <p:ph type="ftr" sz="quarter" idx="3"/>
          </p:nvPr>
        </p:nvSpPr>
        <p:spPr>
          <a:xfrm>
            <a:off x="609599" y="6041363"/>
            <a:ext cx="4622973"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444676" y="6041363"/>
            <a:ext cx="512638" cy="365125"/>
          </a:xfrm>
          <a:prstGeom prst="rect">
            <a:avLst/>
          </a:prstGeom>
        </p:spPr>
        <p:txBody>
          <a:bodyPr vert="horz" lIns="91440" tIns="45720" rIns="91440" bIns="45720" rtlCol="0" anchor="ctr"/>
          <a:lstStyle>
            <a:lvl1pPr algn="r">
              <a:defRPr sz="900">
                <a:solidFill>
                  <a:schemeClr val="accent1"/>
                </a:solidFill>
              </a:defRPr>
            </a:lvl1pPr>
          </a:lstStyle>
          <a:p>
            <a:fld id="{B6F15528-21DE-4FAA-801E-634DDDAF4B2B}" type="slidenum">
              <a:rPr lang="en-GB" smtClean="0"/>
              <a:t>‹#›</a:t>
            </a:fld>
            <a:endParaRPr lang="en-GB"/>
          </a:p>
        </p:txBody>
      </p:sp>
    </p:spTree>
    <p:extLst>
      <p:ext uri="{BB962C8B-B14F-4D97-AF65-F5344CB8AC3E}">
        <p14:creationId xmlns:p14="http://schemas.microsoft.com/office/powerpoint/2010/main" val="2599307263"/>
      </p:ext>
    </p:extLst>
  </p:cSld>
  <p:clrMap bg1="lt1" tx1="dk1" bg2="lt2" tx2="dk2" accent1="accent1" accent2="accent2" accent3="accent3" accent4="accent4" accent5="accent5" accent6="accent6" hlink="hlink" folHlink="folHlink"/>
  <p:sldLayoutIdLst>
    <p:sldLayoutId id="2147483830" r:id="rId1"/>
    <p:sldLayoutId id="2147483831" r:id="rId2"/>
    <p:sldLayoutId id="2147483832" r:id="rId3"/>
    <p:sldLayoutId id="2147483833" r:id="rId4"/>
    <p:sldLayoutId id="2147483834" r:id="rId5"/>
    <p:sldLayoutId id="2147483835" r:id="rId6"/>
    <p:sldLayoutId id="2147483836" r:id="rId7"/>
    <p:sldLayoutId id="2147483837" r:id="rId8"/>
    <p:sldLayoutId id="2147483838" r:id="rId9"/>
    <p:sldLayoutId id="2147483839" r:id="rId10"/>
    <p:sldLayoutId id="2147483840" r:id="rId11"/>
    <p:sldLayoutId id="2147483841" r:id="rId12"/>
    <p:sldLayoutId id="2147483842" r:id="rId13"/>
    <p:sldLayoutId id="2147483843" r:id="rId14"/>
    <p:sldLayoutId id="2147483844" r:id="rId15"/>
    <p:sldLayoutId id="2147483845" r:id="rId16"/>
    <p:sldLayoutId id="2147483846" r:id="rId17"/>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7.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7.xml"/></Relationships>
</file>

<file path=ppt/slides/_rels/slide3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7.xml"/></Relationships>
</file>

<file path=ppt/slides/_rels/slide3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7.xml"/></Relationships>
</file>

<file path=ppt/slides/_rels/slide3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7.xml"/></Relationships>
</file>

<file path=ppt/slides/_rels/slide3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7.xml"/></Relationships>
</file>

<file path=ppt/slides/_rels/slide3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7.xml"/></Relationships>
</file>

<file path=ppt/slides/_rels/slide36.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3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4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17.xml"/></Relationships>
</file>

<file path=ppt/slides/_rels/slide4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17.xml"/><Relationship Id="rId5" Type="http://schemas.openxmlformats.org/officeDocument/2006/relationships/image" Target="../media/image42.png"/><Relationship Id="rId4" Type="http://schemas.openxmlformats.org/officeDocument/2006/relationships/image" Target="../media/image41.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6.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2" Type="http://schemas.openxmlformats.org/officeDocument/2006/relationships/hyperlink" Target="https://trangtinphapluat.com/blog/tong-hop-van-ban-luat/tai-nguyen-moi-truong/luat-bao-ve-moi-truong-2014/" TargetMode="Externa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17.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3568" y="1484784"/>
            <a:ext cx="7992888" cy="1280890"/>
          </a:xfrm>
        </p:spPr>
        <p:txBody>
          <a:bodyPr>
            <a:normAutofit fontScale="90000"/>
          </a:bodyPr>
          <a:lstStyle/>
          <a:p>
            <a:pPr algn="ctr"/>
            <a:r>
              <a:rPr lang="en-US" b="1" dirty="0">
                <a:solidFill>
                  <a:srgbClr val="FF5050"/>
                </a:solidFill>
                <a:latin typeface="Times New Roman" panose="02020603050405020304" pitchFamily="18" charset="0"/>
                <a:cs typeface="Times New Roman" panose="02020603050405020304" pitchFamily="18" charset="0"/>
              </a:rPr>
              <a:t>CHUYÊN ĐỀ 1</a:t>
            </a:r>
            <a:br>
              <a:rPr lang="en-US" b="1" dirty="0">
                <a:solidFill>
                  <a:srgbClr val="FF5050"/>
                </a:solidFill>
                <a:latin typeface="Times New Roman" panose="02020603050405020304" pitchFamily="18" charset="0"/>
                <a:cs typeface="Times New Roman" panose="02020603050405020304" pitchFamily="18" charset="0"/>
              </a:rPr>
            </a:br>
            <a:r>
              <a:rPr lang="de-DE" b="1" dirty="0">
                <a:solidFill>
                  <a:srgbClr val="FF5050"/>
                </a:solidFill>
                <a:latin typeface="Times New Roman" panose="02020603050405020304" pitchFamily="18" charset="0"/>
                <a:cs typeface="Times New Roman" panose="02020603050405020304" pitchFamily="18" charset="0"/>
              </a:rPr>
              <a:t>MỘT SỐ </a:t>
            </a:r>
            <a:r>
              <a:rPr lang="vi-VN" b="1" dirty="0">
                <a:solidFill>
                  <a:srgbClr val="FF5050"/>
                </a:solidFill>
                <a:latin typeface="Times New Roman" panose="02020603050405020304" pitchFamily="18" charset="0"/>
                <a:cs typeface="Times New Roman" panose="02020603050405020304" pitchFamily="18" charset="0"/>
              </a:rPr>
              <a:t>ĐIỂM MỚI</a:t>
            </a:r>
            <a:r>
              <a:rPr lang="en-US" b="1" dirty="0">
                <a:solidFill>
                  <a:srgbClr val="FF5050"/>
                </a:solidFill>
                <a:latin typeface="Times New Roman" panose="02020603050405020304" pitchFamily="18" charset="0"/>
                <a:cs typeface="Times New Roman" panose="02020603050405020304" pitchFamily="18" charset="0"/>
              </a:rPr>
              <a:t> VÀ</a:t>
            </a:r>
            <a:r>
              <a:rPr lang="vi-VN" b="1" dirty="0">
                <a:solidFill>
                  <a:srgbClr val="FF5050"/>
                </a:solidFill>
                <a:latin typeface="Times New Roman" panose="02020603050405020304" pitchFamily="18" charset="0"/>
                <a:cs typeface="Times New Roman" panose="02020603050405020304" pitchFamily="18" charset="0"/>
              </a:rPr>
              <a:t> </a:t>
            </a:r>
            <a:r>
              <a:rPr lang="en-US" b="1" dirty="0">
                <a:solidFill>
                  <a:srgbClr val="FF5050"/>
                </a:solidFill>
                <a:latin typeface="Times New Roman" panose="02020603050405020304" pitchFamily="18" charset="0"/>
                <a:cs typeface="Times New Roman" panose="02020603050405020304" pitchFamily="18" charset="0"/>
              </a:rPr>
              <a:t>T</a:t>
            </a:r>
            <a:r>
              <a:rPr lang="nl-NL" b="1" dirty="0">
                <a:solidFill>
                  <a:srgbClr val="FF5050"/>
                </a:solidFill>
                <a:latin typeface="Times New Roman" panose="02020603050405020304" pitchFamily="18" charset="0"/>
                <a:cs typeface="Times New Roman" panose="02020603050405020304" pitchFamily="18" charset="0"/>
              </a:rPr>
              <a:t>RÁCH NHIỆM CỦA CÁC CẤP, NGÀNH THEO QUY ĐỊNH TẠI LUẬT BVMT NĂM 2020</a:t>
            </a:r>
            <a:br>
              <a:rPr lang="en-GB" b="1" dirty="0">
                <a:solidFill>
                  <a:srgbClr val="FF5050"/>
                </a:solidFill>
                <a:latin typeface="Times New Roman" panose="02020603050405020304" pitchFamily="18" charset="0"/>
                <a:cs typeface="Times New Roman" panose="02020603050405020304" pitchFamily="18" charset="0"/>
              </a:rPr>
            </a:br>
            <a:br>
              <a:rPr lang="en-US" dirty="0">
                <a:solidFill>
                  <a:srgbClr val="FF5050"/>
                </a:solidFill>
                <a:latin typeface="Times New Roman" panose="02020603050405020304" pitchFamily="18" charset="0"/>
                <a:cs typeface="Times New Roman" panose="02020603050405020304" pitchFamily="18" charset="0"/>
              </a:rPr>
            </a:br>
            <a:endParaRPr lang="en-GB" dirty="0">
              <a:solidFill>
                <a:srgbClr val="FF5050"/>
              </a:solidFill>
              <a:latin typeface="Times New Roman" panose="02020603050405020304" pitchFamily="18" charset="0"/>
              <a:cs typeface="Times New Roman" panose="02020603050405020304" pitchFamily="18" charset="0"/>
            </a:endParaRPr>
          </a:p>
        </p:txBody>
      </p:sp>
      <p:pic>
        <p:nvPicPr>
          <p:cNvPr id="3" name="Picture 2"/>
          <p:cNvPicPr>
            <a:picLocks noChangeAspect="1"/>
          </p:cNvPicPr>
          <p:nvPr/>
        </p:nvPicPr>
        <p:blipFill>
          <a:blip r:embed="rId3"/>
          <a:stretch>
            <a:fillRect/>
          </a:stretch>
        </p:blipFill>
        <p:spPr>
          <a:xfrm>
            <a:off x="179512" y="16128"/>
            <a:ext cx="1438781" cy="1511939"/>
          </a:xfrm>
          <a:prstGeom prst="rect">
            <a:avLst/>
          </a:prstGeom>
        </p:spPr>
      </p:pic>
      <p:pic>
        <p:nvPicPr>
          <p:cNvPr id="4" name="Picture 3"/>
          <p:cNvPicPr>
            <a:picLocks noChangeAspect="1"/>
          </p:cNvPicPr>
          <p:nvPr/>
        </p:nvPicPr>
        <p:blipFill>
          <a:blip r:embed="rId4"/>
          <a:stretch>
            <a:fillRect/>
          </a:stretch>
        </p:blipFill>
        <p:spPr>
          <a:xfrm>
            <a:off x="1043608" y="-72721"/>
            <a:ext cx="6931753" cy="1432684"/>
          </a:xfrm>
          <a:prstGeom prst="rect">
            <a:avLst/>
          </a:prstGeom>
        </p:spPr>
      </p:pic>
      <p:sp>
        <p:nvSpPr>
          <p:cNvPr id="6" name="Rectangle 5"/>
          <p:cNvSpPr/>
          <p:nvPr/>
        </p:nvSpPr>
        <p:spPr>
          <a:xfrm>
            <a:off x="2859314" y="4653136"/>
            <a:ext cx="5961158" cy="830997"/>
          </a:xfrm>
          <a:prstGeom prst="rect">
            <a:avLst/>
          </a:prstGeom>
        </p:spPr>
        <p:txBody>
          <a:bodyPr wrap="square">
            <a:spAutoFit/>
          </a:bodyPr>
          <a:lstStyle/>
          <a:p>
            <a:pPr lvl="0"/>
            <a:r>
              <a:rPr lang="en-US" sz="2400" b="1" dirty="0" err="1">
                <a:solidFill>
                  <a:srgbClr val="FF0000"/>
                </a:solidFill>
                <a:latin typeface="Times New Roman" pitchFamily="18" charset="0"/>
                <a:cs typeface="Times New Roman" pitchFamily="18" charset="0"/>
              </a:rPr>
              <a:t>Nguyễn</a:t>
            </a:r>
            <a:r>
              <a:rPr lang="en-US" sz="2400" b="1" dirty="0">
                <a:solidFill>
                  <a:srgbClr val="FF0000"/>
                </a:solidFill>
                <a:latin typeface="Times New Roman" pitchFamily="18" charset="0"/>
                <a:cs typeface="Times New Roman" pitchFamily="18" charset="0"/>
              </a:rPr>
              <a:t> </a:t>
            </a:r>
            <a:r>
              <a:rPr lang="en-US" sz="2400" b="1" dirty="0" err="1">
                <a:solidFill>
                  <a:srgbClr val="FF0000"/>
                </a:solidFill>
                <a:latin typeface="Times New Roman" pitchFamily="18" charset="0"/>
                <a:cs typeface="Times New Roman" pitchFamily="18" charset="0"/>
              </a:rPr>
              <a:t>Quốc</a:t>
            </a:r>
            <a:r>
              <a:rPr lang="en-US" sz="2400" b="1" dirty="0">
                <a:solidFill>
                  <a:srgbClr val="FF0000"/>
                </a:solidFill>
                <a:latin typeface="Times New Roman" pitchFamily="18" charset="0"/>
                <a:cs typeface="Times New Roman" pitchFamily="18" charset="0"/>
              </a:rPr>
              <a:t> </a:t>
            </a:r>
            <a:r>
              <a:rPr lang="en-US" sz="2400" b="1" dirty="0" err="1">
                <a:solidFill>
                  <a:srgbClr val="FF0000"/>
                </a:solidFill>
                <a:latin typeface="Times New Roman" pitchFamily="18" charset="0"/>
                <a:cs typeface="Times New Roman" pitchFamily="18" charset="0"/>
              </a:rPr>
              <a:t>Tuấn</a:t>
            </a:r>
            <a:r>
              <a:rPr lang="en-US" sz="2400" b="1" dirty="0">
                <a:solidFill>
                  <a:srgbClr val="FF0000"/>
                </a:solidFill>
                <a:latin typeface="Times New Roman" pitchFamily="18" charset="0"/>
                <a:cs typeface="Times New Roman" pitchFamily="18" charset="0"/>
              </a:rPr>
              <a:t> </a:t>
            </a:r>
          </a:p>
          <a:p>
            <a:pPr lvl="0"/>
            <a:r>
              <a:rPr lang="en-US" sz="2400" b="1" dirty="0" err="1">
                <a:solidFill>
                  <a:srgbClr val="FF0000"/>
                </a:solidFill>
                <a:latin typeface="Times New Roman" pitchFamily="18" charset="0"/>
                <a:cs typeface="Times New Roman" pitchFamily="18" charset="0"/>
              </a:rPr>
              <a:t>Phó</a:t>
            </a:r>
            <a:r>
              <a:rPr lang="en-US" sz="2400" b="1" dirty="0">
                <a:solidFill>
                  <a:srgbClr val="FF0000"/>
                </a:solidFill>
                <a:latin typeface="Times New Roman" pitchFamily="18" charset="0"/>
                <a:cs typeface="Times New Roman" pitchFamily="18" charset="0"/>
              </a:rPr>
              <a:t> </a:t>
            </a:r>
            <a:r>
              <a:rPr lang="en-US" sz="2400" b="1" dirty="0" err="1">
                <a:solidFill>
                  <a:srgbClr val="FF0000"/>
                </a:solidFill>
                <a:latin typeface="Times New Roman" pitchFamily="18" charset="0"/>
                <a:cs typeface="Times New Roman" pitchFamily="18" charset="0"/>
              </a:rPr>
              <a:t>Giám</a:t>
            </a:r>
            <a:r>
              <a:rPr lang="en-US" sz="2400" b="1" dirty="0">
                <a:solidFill>
                  <a:srgbClr val="FF0000"/>
                </a:solidFill>
                <a:latin typeface="Times New Roman" pitchFamily="18" charset="0"/>
                <a:cs typeface="Times New Roman" pitchFamily="18" charset="0"/>
              </a:rPr>
              <a:t> </a:t>
            </a:r>
            <a:r>
              <a:rPr lang="en-US" sz="2400" b="1" dirty="0" err="1">
                <a:solidFill>
                  <a:srgbClr val="FF0000"/>
                </a:solidFill>
                <a:latin typeface="Times New Roman" pitchFamily="18" charset="0"/>
                <a:cs typeface="Times New Roman" pitchFamily="18" charset="0"/>
              </a:rPr>
              <a:t>đốc</a:t>
            </a:r>
            <a:r>
              <a:rPr lang="en-US" sz="2400" b="1" dirty="0">
                <a:solidFill>
                  <a:srgbClr val="FF0000"/>
                </a:solidFill>
                <a:latin typeface="Times New Roman" pitchFamily="18" charset="0"/>
                <a:cs typeface="Times New Roman" pitchFamily="18" charset="0"/>
              </a:rPr>
              <a:t> </a:t>
            </a:r>
            <a:r>
              <a:rPr lang="en-US" sz="2400" b="1" dirty="0" err="1">
                <a:solidFill>
                  <a:srgbClr val="FF0000"/>
                </a:solidFill>
                <a:latin typeface="Times New Roman" pitchFamily="18" charset="0"/>
                <a:cs typeface="Times New Roman" pitchFamily="18" charset="0"/>
              </a:rPr>
              <a:t>Sở</a:t>
            </a:r>
            <a:endParaRPr lang="en-US" sz="2400" b="1" dirty="0">
              <a:solidFill>
                <a:srgbClr val="FF0000"/>
              </a:solidFill>
              <a:latin typeface="Times New Roman" pitchFamily="18" charset="0"/>
              <a:cs typeface="Times New Roman" pitchFamily="18" charset="0"/>
            </a:endParaRPr>
          </a:p>
        </p:txBody>
      </p:sp>
      <p:sp>
        <p:nvSpPr>
          <p:cNvPr id="7" name="Rectangle 3"/>
          <p:cNvSpPr>
            <a:spLocks noChangeArrowheads="1"/>
          </p:cNvSpPr>
          <p:nvPr/>
        </p:nvSpPr>
        <p:spPr bwMode="auto">
          <a:xfrm>
            <a:off x="2826544" y="5733256"/>
            <a:ext cx="3505200" cy="762000"/>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sz="2400" b="1" dirty="0" err="1">
                <a:solidFill>
                  <a:srgbClr val="FF0000"/>
                </a:solidFill>
                <a:latin typeface="Times New Roman" pitchFamily="18" charset="0"/>
                <a:cs typeface="Times New Roman" pitchFamily="18" charset="0"/>
              </a:rPr>
              <a:t>Trà</a:t>
            </a:r>
            <a:r>
              <a:rPr lang="en-US" sz="2400" b="1" dirty="0">
                <a:solidFill>
                  <a:srgbClr val="FF0000"/>
                </a:solidFill>
                <a:latin typeface="Times New Roman" pitchFamily="18" charset="0"/>
                <a:cs typeface="Times New Roman" pitchFamily="18" charset="0"/>
              </a:rPr>
              <a:t> Vinh, </a:t>
            </a:r>
            <a:r>
              <a:rPr lang="en-US" sz="2400" b="1" dirty="0" err="1">
                <a:solidFill>
                  <a:srgbClr val="FF0000"/>
                </a:solidFill>
                <a:latin typeface="Times New Roman" pitchFamily="18" charset="0"/>
                <a:cs typeface="Times New Roman" pitchFamily="18" charset="0"/>
              </a:rPr>
              <a:t>tháng</a:t>
            </a:r>
            <a:r>
              <a:rPr lang="en-US" sz="2400" b="1" dirty="0">
                <a:solidFill>
                  <a:srgbClr val="FF0000"/>
                </a:solidFill>
                <a:latin typeface="Times New Roman" pitchFamily="18" charset="0"/>
                <a:cs typeface="Times New Roman" pitchFamily="18" charset="0"/>
              </a:rPr>
              <a:t> 4/2022</a:t>
            </a:r>
          </a:p>
        </p:txBody>
      </p:sp>
    </p:spTree>
    <p:extLst>
      <p:ext uri="{BB962C8B-B14F-4D97-AF65-F5344CB8AC3E}">
        <p14:creationId xmlns:p14="http://schemas.microsoft.com/office/powerpoint/2010/main" val="200328425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noGrp="1"/>
          </p:cNvSpPr>
          <p:nvPr>
            <p:ph type="title"/>
          </p:nvPr>
        </p:nvSpPr>
        <p:spPr>
          <a:xfrm>
            <a:off x="755576" y="548680"/>
            <a:ext cx="8388424" cy="1280890"/>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GB" sz="3200" b="1" i="1" dirty="0" err="1">
                <a:solidFill>
                  <a:srgbClr val="0070C0"/>
                </a:solidFill>
                <a:latin typeface="Times New Roman" panose="02020603050405020304" pitchFamily="18" charset="0"/>
                <a:cs typeface="Times New Roman" panose="02020603050405020304" pitchFamily="18" charset="0"/>
              </a:rPr>
              <a:t>Luật</a:t>
            </a:r>
            <a:r>
              <a:rPr lang="en-GB" sz="3200" b="1" i="1" dirty="0">
                <a:solidFill>
                  <a:srgbClr val="0070C0"/>
                </a:solidFill>
                <a:latin typeface="Times New Roman" panose="02020603050405020304" pitchFamily="18" charset="0"/>
                <a:cs typeface="Times New Roman" panose="02020603050405020304" pitchFamily="18" charset="0"/>
              </a:rPr>
              <a:t> BVMT </a:t>
            </a:r>
            <a:r>
              <a:rPr lang="en-GB" sz="3200" b="1" i="1" dirty="0" err="1">
                <a:solidFill>
                  <a:srgbClr val="0070C0"/>
                </a:solidFill>
                <a:latin typeface="Times New Roman" panose="02020603050405020304" pitchFamily="18" charset="0"/>
                <a:cs typeface="Times New Roman" panose="02020603050405020304" pitchFamily="18" charset="0"/>
              </a:rPr>
              <a:t>năm</a:t>
            </a:r>
            <a:r>
              <a:rPr lang="en-GB" sz="3200" b="1" i="1" dirty="0">
                <a:solidFill>
                  <a:srgbClr val="0070C0"/>
                </a:solidFill>
                <a:latin typeface="Times New Roman" panose="02020603050405020304" pitchFamily="18" charset="0"/>
                <a:cs typeface="Times New Roman" panose="02020603050405020304" pitchFamily="18" charset="0"/>
              </a:rPr>
              <a:t> 2014 so </a:t>
            </a:r>
            <a:r>
              <a:rPr lang="en-GB" sz="3200" b="1" i="1" dirty="0" err="1">
                <a:solidFill>
                  <a:srgbClr val="0070C0"/>
                </a:solidFill>
                <a:latin typeface="Times New Roman" panose="02020603050405020304" pitchFamily="18" charset="0"/>
                <a:cs typeface="Times New Roman" panose="02020603050405020304" pitchFamily="18" charset="0"/>
              </a:rPr>
              <a:t>với</a:t>
            </a:r>
            <a:r>
              <a:rPr lang="en-GB" sz="3200" b="1" i="1" dirty="0">
                <a:solidFill>
                  <a:srgbClr val="0070C0"/>
                </a:solidFill>
                <a:latin typeface="Times New Roman" panose="02020603050405020304" pitchFamily="18" charset="0"/>
                <a:cs typeface="Times New Roman" panose="02020603050405020304" pitchFamily="18" charset="0"/>
              </a:rPr>
              <a:t> </a:t>
            </a:r>
            <a:r>
              <a:rPr lang="en-GB" sz="3200" b="1" i="1" dirty="0" err="1">
                <a:solidFill>
                  <a:srgbClr val="0070C0"/>
                </a:solidFill>
                <a:latin typeface="Times New Roman" panose="02020603050405020304" pitchFamily="18" charset="0"/>
                <a:cs typeface="Times New Roman" panose="02020603050405020304" pitchFamily="18" charset="0"/>
              </a:rPr>
              <a:t>Luật</a:t>
            </a:r>
            <a:r>
              <a:rPr lang="en-GB" sz="3200" b="1" i="1" dirty="0">
                <a:solidFill>
                  <a:srgbClr val="0070C0"/>
                </a:solidFill>
                <a:latin typeface="Times New Roman" panose="02020603050405020304" pitchFamily="18" charset="0"/>
                <a:cs typeface="Times New Roman" panose="02020603050405020304" pitchFamily="18" charset="0"/>
              </a:rPr>
              <a:t> BVMT 2020</a:t>
            </a:r>
            <a:endParaRPr lang="en-GB" sz="3200" dirty="0">
              <a:solidFill>
                <a:srgbClr val="0070C0"/>
              </a:solidFill>
            </a:endParaRPr>
          </a:p>
        </p:txBody>
      </p:sp>
      <p:sp>
        <p:nvSpPr>
          <p:cNvPr id="3" name="Text Placeholder 2"/>
          <p:cNvSpPr>
            <a:spLocks noGrp="1"/>
          </p:cNvSpPr>
          <p:nvPr>
            <p:ph type="body" idx="1"/>
          </p:nvPr>
        </p:nvSpPr>
        <p:spPr>
          <a:xfrm>
            <a:off x="611560" y="1484784"/>
            <a:ext cx="7920880" cy="5040560"/>
          </a:xfrm>
        </p:spPr>
        <p:txBody>
          <a:bodyPr>
            <a:normAutofit/>
          </a:bodyPr>
          <a:lstStyle/>
          <a:p>
            <a:pPr algn="just"/>
            <a:r>
              <a:rPr lang="en-GB" sz="2000" b="1" dirty="0">
                <a:latin typeface="Times New Roman" panose="02020603050405020304" pitchFamily="18" charset="0"/>
                <a:cs typeface="Times New Roman" panose="02020603050405020304" pitchFamily="18" charset="0"/>
              </a:rPr>
              <a:t>Bảo vệ môi trường di sản thiên nhiên </a:t>
            </a:r>
            <a:r>
              <a:rPr lang="en-GB" sz="2000" dirty="0">
                <a:solidFill>
                  <a:srgbClr val="FF0000"/>
                </a:solidFill>
                <a:latin typeface="Times New Roman" panose="02020603050405020304" pitchFamily="18" charset="0"/>
                <a:cs typeface="Times New Roman" panose="02020603050405020304" pitchFamily="18" charset="0"/>
              </a:rPr>
              <a:t>Đây là quy định hoàn toàn mới của Luật BVMT 2020. </a:t>
            </a:r>
            <a:r>
              <a:rPr lang="en-GB" sz="2000" dirty="0" err="1">
                <a:solidFill>
                  <a:srgbClr val="FF0000"/>
                </a:solidFill>
                <a:latin typeface="Times New Roman" panose="02020603050405020304" pitchFamily="18" charset="0"/>
                <a:cs typeface="Times New Roman" panose="02020603050405020304" pitchFamily="18" charset="0"/>
              </a:rPr>
              <a:t>Luật</a:t>
            </a:r>
            <a:r>
              <a:rPr lang="en-GB" sz="2000" dirty="0">
                <a:solidFill>
                  <a:srgbClr val="FF0000"/>
                </a:solidFill>
                <a:latin typeface="Times New Roman" panose="02020603050405020304" pitchFamily="18" charset="0"/>
                <a:cs typeface="Times New Roman" panose="02020603050405020304" pitchFamily="18" charset="0"/>
              </a:rPr>
              <a:t> </a:t>
            </a:r>
            <a:r>
              <a:rPr lang="en-GB" sz="2000" dirty="0" err="1">
                <a:solidFill>
                  <a:srgbClr val="FF0000"/>
                </a:solidFill>
                <a:latin typeface="Times New Roman" panose="02020603050405020304" pitchFamily="18" charset="0"/>
                <a:cs typeface="Times New Roman" panose="02020603050405020304" pitchFamily="18" charset="0"/>
              </a:rPr>
              <a:t>đã</a:t>
            </a:r>
            <a:r>
              <a:rPr lang="en-GB" sz="2000" dirty="0">
                <a:solidFill>
                  <a:srgbClr val="FF0000"/>
                </a:solidFill>
                <a:latin typeface="Times New Roman" panose="02020603050405020304" pitchFamily="18" charset="0"/>
                <a:cs typeface="Times New Roman" panose="02020603050405020304" pitchFamily="18" charset="0"/>
              </a:rPr>
              <a:t> </a:t>
            </a:r>
            <a:r>
              <a:rPr lang="en-GB" sz="2000" dirty="0" err="1">
                <a:solidFill>
                  <a:srgbClr val="FF0000"/>
                </a:solidFill>
                <a:latin typeface="Times New Roman" panose="02020603050405020304" pitchFamily="18" charset="0"/>
                <a:cs typeface="Times New Roman" panose="02020603050405020304" pitchFamily="18" charset="0"/>
              </a:rPr>
              <a:t>dành</a:t>
            </a:r>
            <a:r>
              <a:rPr lang="en-GB" sz="2000" dirty="0">
                <a:solidFill>
                  <a:srgbClr val="FF0000"/>
                </a:solidFill>
                <a:latin typeface="Times New Roman" panose="02020603050405020304" pitchFamily="18" charset="0"/>
                <a:cs typeface="Times New Roman" panose="02020603050405020304" pitchFamily="18" charset="0"/>
              </a:rPr>
              <a:t> 2 </a:t>
            </a:r>
            <a:r>
              <a:rPr lang="en-GB" sz="2000" dirty="0" err="1">
                <a:solidFill>
                  <a:srgbClr val="FF0000"/>
                </a:solidFill>
                <a:latin typeface="Times New Roman" panose="02020603050405020304" pitchFamily="18" charset="0"/>
                <a:cs typeface="Times New Roman" panose="02020603050405020304" pitchFamily="18" charset="0"/>
              </a:rPr>
              <a:t>điều</a:t>
            </a:r>
            <a:r>
              <a:rPr lang="en-GB" sz="2000" dirty="0">
                <a:solidFill>
                  <a:srgbClr val="FF0000"/>
                </a:solidFill>
                <a:latin typeface="Times New Roman" panose="02020603050405020304" pitchFamily="18" charset="0"/>
                <a:cs typeface="Times New Roman" panose="02020603050405020304" pitchFamily="18" charset="0"/>
              </a:rPr>
              <a:t> </a:t>
            </a:r>
            <a:r>
              <a:rPr lang="en-GB" sz="2000" dirty="0" err="1">
                <a:solidFill>
                  <a:srgbClr val="FF0000"/>
                </a:solidFill>
                <a:latin typeface="Times New Roman" panose="02020603050405020304" pitchFamily="18" charset="0"/>
                <a:cs typeface="Times New Roman" panose="02020603050405020304" pitchFamily="18" charset="0"/>
              </a:rPr>
              <a:t>để</a:t>
            </a:r>
            <a:r>
              <a:rPr lang="en-GB" sz="2000" dirty="0">
                <a:solidFill>
                  <a:srgbClr val="FF0000"/>
                </a:solidFill>
                <a:latin typeface="Times New Roman" panose="02020603050405020304" pitchFamily="18" charset="0"/>
                <a:cs typeface="Times New Roman" panose="02020603050405020304" pitchFamily="18" charset="0"/>
              </a:rPr>
              <a:t> </a:t>
            </a:r>
            <a:r>
              <a:rPr lang="en-GB" sz="2000" dirty="0" err="1">
                <a:solidFill>
                  <a:srgbClr val="FF0000"/>
                </a:solidFill>
                <a:latin typeface="Times New Roman" panose="02020603050405020304" pitchFamily="18" charset="0"/>
                <a:cs typeface="Times New Roman" panose="02020603050405020304" pitchFamily="18" charset="0"/>
              </a:rPr>
              <a:t>quy</a:t>
            </a:r>
            <a:r>
              <a:rPr lang="en-GB" sz="2000" dirty="0">
                <a:solidFill>
                  <a:srgbClr val="FF0000"/>
                </a:solidFill>
                <a:latin typeface="Times New Roman" panose="02020603050405020304" pitchFamily="18" charset="0"/>
                <a:cs typeface="Times New Roman" panose="02020603050405020304" pitchFamily="18" charset="0"/>
              </a:rPr>
              <a:t> </a:t>
            </a:r>
            <a:r>
              <a:rPr lang="en-GB" sz="2000" dirty="0" err="1">
                <a:solidFill>
                  <a:srgbClr val="FF0000"/>
                </a:solidFill>
                <a:latin typeface="Times New Roman" panose="02020603050405020304" pitchFamily="18" charset="0"/>
                <a:cs typeface="Times New Roman" panose="02020603050405020304" pitchFamily="18" charset="0"/>
              </a:rPr>
              <a:t>định</a:t>
            </a:r>
            <a:r>
              <a:rPr lang="en-GB" sz="2000" dirty="0">
                <a:solidFill>
                  <a:srgbClr val="FF0000"/>
                </a:solidFill>
                <a:latin typeface="Times New Roman" panose="02020603050405020304" pitchFamily="18" charset="0"/>
                <a:cs typeface="Times New Roman" panose="02020603050405020304" pitchFamily="18" charset="0"/>
              </a:rPr>
              <a:t> </a:t>
            </a:r>
            <a:r>
              <a:rPr lang="en-GB" sz="2000" dirty="0" err="1">
                <a:solidFill>
                  <a:srgbClr val="FF0000"/>
                </a:solidFill>
                <a:latin typeface="Times New Roman" panose="02020603050405020304" pitchFamily="18" charset="0"/>
                <a:cs typeface="Times New Roman" panose="02020603050405020304" pitchFamily="18" charset="0"/>
              </a:rPr>
              <a:t>về</a:t>
            </a:r>
            <a:r>
              <a:rPr lang="en-GB" sz="2000" dirty="0">
                <a:solidFill>
                  <a:srgbClr val="FF0000"/>
                </a:solidFill>
                <a:latin typeface="Times New Roman" panose="02020603050405020304" pitchFamily="18" charset="0"/>
                <a:cs typeface="Times New Roman" panose="02020603050405020304" pitchFamily="18" charset="0"/>
              </a:rPr>
              <a:t> </a:t>
            </a:r>
            <a:r>
              <a:rPr lang="en-GB" sz="2000" dirty="0" err="1">
                <a:solidFill>
                  <a:srgbClr val="FF0000"/>
                </a:solidFill>
                <a:latin typeface="Times New Roman" panose="02020603050405020304" pitchFamily="18" charset="0"/>
                <a:cs typeface="Times New Roman" panose="02020603050405020304" pitchFamily="18" charset="0"/>
              </a:rPr>
              <a:t>bảo</a:t>
            </a:r>
            <a:r>
              <a:rPr lang="en-GB" sz="2000" dirty="0">
                <a:solidFill>
                  <a:srgbClr val="FF0000"/>
                </a:solidFill>
                <a:latin typeface="Times New Roman" panose="02020603050405020304" pitchFamily="18" charset="0"/>
                <a:cs typeface="Times New Roman" panose="02020603050405020304" pitchFamily="18" charset="0"/>
              </a:rPr>
              <a:t> </a:t>
            </a:r>
            <a:r>
              <a:rPr lang="en-GB" sz="2000" dirty="0" err="1">
                <a:solidFill>
                  <a:srgbClr val="FF0000"/>
                </a:solidFill>
                <a:latin typeface="Times New Roman" panose="02020603050405020304" pitchFamily="18" charset="0"/>
                <a:cs typeface="Times New Roman" panose="02020603050405020304" pitchFamily="18" charset="0"/>
              </a:rPr>
              <a:t>vệ</a:t>
            </a:r>
            <a:r>
              <a:rPr lang="en-GB" sz="2000" dirty="0">
                <a:solidFill>
                  <a:srgbClr val="FF0000"/>
                </a:solidFill>
                <a:latin typeface="Times New Roman" panose="02020603050405020304" pitchFamily="18" charset="0"/>
                <a:cs typeface="Times New Roman" panose="02020603050405020304" pitchFamily="18" charset="0"/>
              </a:rPr>
              <a:t> </a:t>
            </a:r>
            <a:r>
              <a:rPr lang="en-GB" sz="2000" dirty="0" err="1">
                <a:solidFill>
                  <a:srgbClr val="FF0000"/>
                </a:solidFill>
                <a:latin typeface="Times New Roman" panose="02020603050405020304" pitchFamily="18" charset="0"/>
                <a:cs typeface="Times New Roman" panose="02020603050405020304" pitchFamily="18" charset="0"/>
              </a:rPr>
              <a:t>môi</a:t>
            </a:r>
            <a:r>
              <a:rPr lang="en-GB" sz="2000" dirty="0">
                <a:solidFill>
                  <a:srgbClr val="FF0000"/>
                </a:solidFill>
                <a:latin typeface="Times New Roman" panose="02020603050405020304" pitchFamily="18" charset="0"/>
                <a:cs typeface="Times New Roman" panose="02020603050405020304" pitchFamily="18" charset="0"/>
              </a:rPr>
              <a:t> </a:t>
            </a:r>
            <a:r>
              <a:rPr lang="en-GB" sz="2000" dirty="0" err="1">
                <a:solidFill>
                  <a:srgbClr val="FF0000"/>
                </a:solidFill>
                <a:latin typeface="Times New Roman" panose="02020603050405020304" pitchFamily="18" charset="0"/>
                <a:cs typeface="Times New Roman" panose="02020603050405020304" pitchFamily="18" charset="0"/>
              </a:rPr>
              <a:t>trường</a:t>
            </a:r>
            <a:r>
              <a:rPr lang="en-GB" sz="2000" dirty="0">
                <a:solidFill>
                  <a:srgbClr val="FF0000"/>
                </a:solidFill>
                <a:latin typeface="Times New Roman" panose="02020603050405020304" pitchFamily="18" charset="0"/>
                <a:cs typeface="Times New Roman" panose="02020603050405020304" pitchFamily="18" charset="0"/>
              </a:rPr>
              <a:t> di </a:t>
            </a:r>
            <a:r>
              <a:rPr lang="en-GB" sz="2000" dirty="0" err="1">
                <a:solidFill>
                  <a:srgbClr val="FF0000"/>
                </a:solidFill>
                <a:latin typeface="Times New Roman" panose="02020603050405020304" pitchFamily="18" charset="0"/>
                <a:cs typeface="Times New Roman" panose="02020603050405020304" pitchFamily="18" charset="0"/>
              </a:rPr>
              <a:t>sản</a:t>
            </a:r>
            <a:r>
              <a:rPr lang="en-GB" sz="2000" dirty="0">
                <a:solidFill>
                  <a:srgbClr val="FF0000"/>
                </a:solidFill>
                <a:latin typeface="Times New Roman" panose="02020603050405020304" pitchFamily="18" charset="0"/>
                <a:cs typeface="Times New Roman" panose="02020603050405020304" pitchFamily="18" charset="0"/>
              </a:rPr>
              <a:t> </a:t>
            </a:r>
            <a:r>
              <a:rPr lang="en-GB" sz="2000" dirty="0" err="1">
                <a:solidFill>
                  <a:srgbClr val="FF0000"/>
                </a:solidFill>
                <a:latin typeface="Times New Roman" panose="02020603050405020304" pitchFamily="18" charset="0"/>
                <a:cs typeface="Times New Roman" panose="02020603050405020304" pitchFamily="18" charset="0"/>
              </a:rPr>
              <a:t>thiên</a:t>
            </a:r>
            <a:r>
              <a:rPr lang="en-GB" sz="2000" dirty="0">
                <a:solidFill>
                  <a:srgbClr val="FF0000"/>
                </a:solidFill>
                <a:latin typeface="Times New Roman" panose="02020603050405020304" pitchFamily="18" charset="0"/>
                <a:cs typeface="Times New Roman" panose="02020603050405020304" pitchFamily="18" charset="0"/>
              </a:rPr>
              <a:t> </a:t>
            </a:r>
            <a:r>
              <a:rPr lang="en-GB" sz="2000" dirty="0" err="1">
                <a:solidFill>
                  <a:srgbClr val="FF0000"/>
                </a:solidFill>
                <a:latin typeface="Times New Roman" panose="02020603050405020304" pitchFamily="18" charset="0"/>
                <a:cs typeface="Times New Roman" panose="02020603050405020304" pitchFamily="18" charset="0"/>
              </a:rPr>
              <a:t>nhiên</a:t>
            </a:r>
            <a:r>
              <a:rPr lang="en-GB" sz="2000" dirty="0">
                <a:solidFill>
                  <a:srgbClr val="FF0000"/>
                </a:solidFill>
                <a:latin typeface="Times New Roman" panose="02020603050405020304" pitchFamily="18" charset="0"/>
                <a:cs typeface="Times New Roman" panose="02020603050405020304" pitchFamily="18" charset="0"/>
              </a:rPr>
              <a:t>, </a:t>
            </a:r>
            <a:r>
              <a:rPr lang="en-GB" sz="2000" dirty="0" err="1">
                <a:solidFill>
                  <a:srgbClr val="FF0000"/>
                </a:solidFill>
                <a:latin typeface="Times New Roman" panose="02020603050405020304" pitchFamily="18" charset="0"/>
                <a:cs typeface="Times New Roman" panose="02020603050405020304" pitchFamily="18" charset="0"/>
              </a:rPr>
              <a:t>đó</a:t>
            </a:r>
            <a:r>
              <a:rPr lang="en-GB" sz="2000" dirty="0">
                <a:solidFill>
                  <a:srgbClr val="FF0000"/>
                </a:solidFill>
                <a:latin typeface="Times New Roman" panose="02020603050405020304" pitchFamily="18" charset="0"/>
                <a:cs typeface="Times New Roman" panose="02020603050405020304" pitchFamily="18" charset="0"/>
              </a:rPr>
              <a:t> </a:t>
            </a:r>
            <a:r>
              <a:rPr lang="en-GB" sz="2000" dirty="0" err="1">
                <a:solidFill>
                  <a:srgbClr val="FF0000"/>
                </a:solidFill>
                <a:latin typeface="Times New Roman" panose="02020603050405020304" pitchFamily="18" charset="0"/>
                <a:cs typeface="Times New Roman" panose="02020603050405020304" pitchFamily="18" charset="0"/>
              </a:rPr>
              <a:t>là</a:t>
            </a:r>
            <a:r>
              <a:rPr lang="en-GB" sz="2000" dirty="0">
                <a:solidFill>
                  <a:srgbClr val="FF0000"/>
                </a:solidFill>
                <a:latin typeface="Times New Roman" panose="02020603050405020304" pitchFamily="18" charset="0"/>
                <a:cs typeface="Times New Roman" panose="02020603050405020304" pitchFamily="18" charset="0"/>
              </a:rPr>
              <a:t>: Di </a:t>
            </a:r>
            <a:r>
              <a:rPr lang="en-GB" sz="2000" dirty="0" err="1">
                <a:solidFill>
                  <a:srgbClr val="FF0000"/>
                </a:solidFill>
                <a:latin typeface="Times New Roman" panose="02020603050405020304" pitchFamily="18" charset="0"/>
                <a:cs typeface="Times New Roman" panose="02020603050405020304" pitchFamily="18" charset="0"/>
              </a:rPr>
              <a:t>sản</a:t>
            </a:r>
            <a:r>
              <a:rPr lang="en-GB" sz="2000" dirty="0">
                <a:solidFill>
                  <a:srgbClr val="FF0000"/>
                </a:solidFill>
                <a:latin typeface="Times New Roman" panose="02020603050405020304" pitchFamily="18" charset="0"/>
                <a:cs typeface="Times New Roman" panose="02020603050405020304" pitchFamily="18" charset="0"/>
              </a:rPr>
              <a:t> </a:t>
            </a:r>
            <a:r>
              <a:rPr lang="en-GB" sz="2000" dirty="0" err="1">
                <a:solidFill>
                  <a:srgbClr val="FF0000"/>
                </a:solidFill>
                <a:latin typeface="Times New Roman" panose="02020603050405020304" pitchFamily="18" charset="0"/>
                <a:cs typeface="Times New Roman" panose="02020603050405020304" pitchFamily="18" charset="0"/>
              </a:rPr>
              <a:t>thiên</a:t>
            </a:r>
            <a:r>
              <a:rPr lang="en-GB" sz="2000" dirty="0">
                <a:solidFill>
                  <a:srgbClr val="FF0000"/>
                </a:solidFill>
                <a:latin typeface="Times New Roman" panose="02020603050405020304" pitchFamily="18" charset="0"/>
                <a:cs typeface="Times New Roman" panose="02020603050405020304" pitchFamily="18" charset="0"/>
              </a:rPr>
              <a:t> </a:t>
            </a:r>
            <a:r>
              <a:rPr lang="en-GB" sz="2000" dirty="0" err="1">
                <a:solidFill>
                  <a:srgbClr val="FF0000"/>
                </a:solidFill>
                <a:latin typeface="Times New Roman" panose="02020603050405020304" pitchFamily="18" charset="0"/>
                <a:cs typeface="Times New Roman" panose="02020603050405020304" pitchFamily="18" charset="0"/>
              </a:rPr>
              <a:t>nhiên</a:t>
            </a:r>
            <a:r>
              <a:rPr lang="en-GB" sz="2000" dirty="0">
                <a:solidFill>
                  <a:srgbClr val="FF0000"/>
                </a:solidFill>
                <a:latin typeface="Times New Roman" panose="02020603050405020304" pitchFamily="18" charset="0"/>
                <a:cs typeface="Times New Roman" panose="02020603050405020304" pitchFamily="18" charset="0"/>
              </a:rPr>
              <a:t>, </a:t>
            </a:r>
            <a:r>
              <a:rPr lang="vi-VN" sz="2000" dirty="0">
                <a:solidFill>
                  <a:srgbClr val="FF0000"/>
                </a:solidFill>
                <a:latin typeface="Times New Roman" panose="02020603050405020304" pitchFamily="18" charset="0"/>
                <a:cs typeface="Times New Roman" panose="02020603050405020304" pitchFamily="18" charset="0"/>
              </a:rPr>
              <a:t>Nội dung bảo vệ môi trường di sản thiên nhiên.</a:t>
            </a:r>
            <a:endParaRPr lang="en-GB" sz="2000" dirty="0">
              <a:solidFill>
                <a:srgbClr val="FF0000"/>
              </a:solidFill>
              <a:latin typeface="Times New Roman" panose="02020603050405020304" pitchFamily="18" charset="0"/>
              <a:cs typeface="Times New Roman" panose="02020603050405020304" pitchFamily="18" charset="0"/>
            </a:endParaRPr>
          </a:p>
          <a:p>
            <a:pPr algn="just"/>
            <a:r>
              <a:rPr lang="en-GB" sz="2000" b="1" dirty="0">
                <a:latin typeface="Times New Roman" panose="02020603050405020304" pitchFamily="18" charset="0"/>
                <a:cs typeface="Times New Roman" panose="02020603050405020304" pitchFamily="18" charset="0"/>
              </a:rPr>
              <a:t>Chiến lược bảo vệ môi trường quốc gia</a:t>
            </a:r>
            <a:endParaRPr lang="en-GB" sz="2000" dirty="0">
              <a:latin typeface="Times New Roman" panose="02020603050405020304" pitchFamily="18" charset="0"/>
              <a:cs typeface="Times New Roman" panose="02020603050405020304" pitchFamily="18" charset="0"/>
            </a:endParaRPr>
          </a:p>
          <a:p>
            <a:pPr marL="0" indent="0" algn="just">
              <a:buNone/>
            </a:pPr>
            <a:r>
              <a:rPr lang="en-GB" sz="2000" dirty="0">
                <a:latin typeface="Times New Roman" panose="02020603050405020304" pitchFamily="18" charset="0"/>
                <a:cs typeface="Times New Roman" panose="02020603050405020304" pitchFamily="18" charset="0"/>
              </a:rPr>
              <a:t>	</a:t>
            </a:r>
            <a:r>
              <a:rPr lang="en-GB" sz="2000" dirty="0">
                <a:solidFill>
                  <a:srgbClr val="7030A0"/>
                </a:solidFill>
                <a:latin typeface="Times New Roman" panose="02020603050405020304" pitchFamily="18" charset="0"/>
                <a:cs typeface="Times New Roman" panose="02020603050405020304" pitchFamily="18" charset="0"/>
              </a:rPr>
              <a:t>Luật BVMT năm 2014 có đề cập đến chiến lược bảo vệ môi trường quốc gia tại Điều 8, theo đó Quy hoạch bảo vệ môi trường phải bảo đảm phù hợp với chiến lược bảo vệ môi trường quốc gia. </a:t>
            </a:r>
            <a:r>
              <a:rPr lang="en-GB" sz="2000" dirty="0" err="1">
                <a:solidFill>
                  <a:srgbClr val="7030A0"/>
                </a:solidFill>
                <a:latin typeface="Times New Roman" panose="02020603050405020304" pitchFamily="18" charset="0"/>
                <a:cs typeface="Times New Roman" panose="02020603050405020304" pitchFamily="18" charset="0"/>
              </a:rPr>
              <a:t>Tuy</a:t>
            </a:r>
            <a:r>
              <a:rPr lang="en-GB" sz="2000" dirty="0">
                <a:solidFill>
                  <a:srgbClr val="7030A0"/>
                </a:solidFill>
                <a:latin typeface="Times New Roman" panose="02020603050405020304" pitchFamily="18" charset="0"/>
                <a:cs typeface="Times New Roman" panose="02020603050405020304" pitchFamily="18" charset="0"/>
              </a:rPr>
              <a:t> </a:t>
            </a:r>
            <a:r>
              <a:rPr lang="en-GB" sz="2000" dirty="0" err="1">
                <a:solidFill>
                  <a:srgbClr val="7030A0"/>
                </a:solidFill>
                <a:latin typeface="Times New Roman" panose="02020603050405020304" pitchFamily="18" charset="0"/>
                <a:cs typeface="Times New Roman" panose="02020603050405020304" pitchFamily="18" charset="0"/>
              </a:rPr>
              <a:t>nhiên</a:t>
            </a:r>
            <a:r>
              <a:rPr lang="en-GB" sz="2000" dirty="0">
                <a:solidFill>
                  <a:srgbClr val="7030A0"/>
                </a:solidFill>
                <a:latin typeface="Times New Roman" panose="02020603050405020304" pitchFamily="18" charset="0"/>
                <a:cs typeface="Times New Roman" panose="02020603050405020304" pitchFamily="18" charset="0"/>
              </a:rPr>
              <a:t>, </a:t>
            </a:r>
            <a:r>
              <a:rPr lang="en-GB" sz="2000" dirty="0" err="1">
                <a:solidFill>
                  <a:srgbClr val="7030A0"/>
                </a:solidFill>
                <a:latin typeface="Times New Roman" panose="02020603050405020304" pitchFamily="18" charset="0"/>
                <a:cs typeface="Times New Roman" panose="02020603050405020304" pitchFamily="18" charset="0"/>
              </a:rPr>
              <a:t>Luật</a:t>
            </a:r>
            <a:r>
              <a:rPr lang="en-GB" sz="2000" dirty="0">
                <a:solidFill>
                  <a:srgbClr val="7030A0"/>
                </a:solidFill>
                <a:latin typeface="Times New Roman" panose="02020603050405020304" pitchFamily="18" charset="0"/>
                <a:cs typeface="Times New Roman" panose="02020603050405020304" pitchFamily="18" charset="0"/>
              </a:rPr>
              <a:t> 2014 </a:t>
            </a:r>
            <a:r>
              <a:rPr lang="en-GB" sz="2000" dirty="0" err="1">
                <a:solidFill>
                  <a:srgbClr val="7030A0"/>
                </a:solidFill>
                <a:latin typeface="Times New Roman" panose="02020603050405020304" pitchFamily="18" charset="0"/>
                <a:cs typeface="Times New Roman" panose="02020603050405020304" pitchFamily="18" charset="0"/>
              </a:rPr>
              <a:t>chưa</a:t>
            </a:r>
            <a:r>
              <a:rPr lang="en-GB" sz="2000" dirty="0">
                <a:solidFill>
                  <a:srgbClr val="7030A0"/>
                </a:solidFill>
                <a:latin typeface="Times New Roman" panose="02020603050405020304" pitchFamily="18" charset="0"/>
                <a:cs typeface="Times New Roman" panose="02020603050405020304" pitchFamily="18" charset="0"/>
              </a:rPr>
              <a:t> </a:t>
            </a:r>
            <a:r>
              <a:rPr lang="en-GB" sz="2000" dirty="0" err="1">
                <a:solidFill>
                  <a:srgbClr val="7030A0"/>
                </a:solidFill>
                <a:latin typeface="Times New Roman" panose="02020603050405020304" pitchFamily="18" charset="0"/>
                <a:cs typeface="Times New Roman" panose="02020603050405020304" pitchFamily="18" charset="0"/>
              </a:rPr>
              <a:t>nêu</a:t>
            </a:r>
            <a:r>
              <a:rPr lang="en-GB" sz="2000" dirty="0">
                <a:solidFill>
                  <a:srgbClr val="7030A0"/>
                </a:solidFill>
                <a:latin typeface="Times New Roman" panose="02020603050405020304" pitchFamily="18" charset="0"/>
                <a:cs typeface="Times New Roman" panose="02020603050405020304" pitchFamily="18" charset="0"/>
              </a:rPr>
              <a:t> </a:t>
            </a:r>
            <a:r>
              <a:rPr lang="en-GB" sz="2000" dirty="0" err="1">
                <a:solidFill>
                  <a:srgbClr val="7030A0"/>
                </a:solidFill>
                <a:latin typeface="Times New Roman" panose="02020603050405020304" pitchFamily="18" charset="0"/>
                <a:cs typeface="Times New Roman" panose="02020603050405020304" pitchFamily="18" charset="0"/>
              </a:rPr>
              <a:t>rõ</a:t>
            </a:r>
            <a:r>
              <a:rPr lang="en-GB" sz="2000" dirty="0">
                <a:solidFill>
                  <a:srgbClr val="7030A0"/>
                </a:solidFill>
                <a:latin typeface="Times New Roman" panose="02020603050405020304" pitchFamily="18" charset="0"/>
                <a:cs typeface="Times New Roman" panose="02020603050405020304" pitchFamily="18" charset="0"/>
              </a:rPr>
              <a:t> </a:t>
            </a:r>
            <a:r>
              <a:rPr lang="en-GB" sz="2000" dirty="0" err="1">
                <a:solidFill>
                  <a:srgbClr val="7030A0"/>
                </a:solidFill>
                <a:latin typeface="Times New Roman" panose="02020603050405020304" pitchFamily="18" charset="0"/>
                <a:cs typeface="Times New Roman" panose="02020603050405020304" pitchFamily="18" charset="0"/>
              </a:rPr>
              <a:t>Chiến</a:t>
            </a:r>
            <a:r>
              <a:rPr lang="en-GB" sz="2000" dirty="0">
                <a:solidFill>
                  <a:srgbClr val="7030A0"/>
                </a:solidFill>
                <a:latin typeface="Times New Roman" panose="02020603050405020304" pitchFamily="18" charset="0"/>
                <a:cs typeface="Times New Roman" panose="02020603050405020304" pitchFamily="18" charset="0"/>
              </a:rPr>
              <a:t> </a:t>
            </a:r>
            <a:r>
              <a:rPr lang="en-GB" sz="2000" dirty="0" err="1">
                <a:solidFill>
                  <a:srgbClr val="7030A0"/>
                </a:solidFill>
                <a:latin typeface="Times New Roman" panose="02020603050405020304" pitchFamily="18" charset="0"/>
                <a:cs typeface="Times New Roman" panose="02020603050405020304" pitchFamily="18" charset="0"/>
              </a:rPr>
              <a:t>lược</a:t>
            </a:r>
            <a:r>
              <a:rPr lang="en-GB" sz="2000" dirty="0">
                <a:solidFill>
                  <a:srgbClr val="7030A0"/>
                </a:solidFill>
                <a:latin typeface="Times New Roman" panose="02020603050405020304" pitchFamily="18" charset="0"/>
                <a:cs typeface="Times New Roman" panose="02020603050405020304" pitchFamily="18" charset="0"/>
              </a:rPr>
              <a:t> </a:t>
            </a:r>
            <a:r>
              <a:rPr lang="en-GB" sz="2000" dirty="0" err="1">
                <a:solidFill>
                  <a:srgbClr val="7030A0"/>
                </a:solidFill>
                <a:latin typeface="Times New Roman" panose="02020603050405020304" pitchFamily="18" charset="0"/>
                <a:cs typeface="Times New Roman" panose="02020603050405020304" pitchFamily="18" charset="0"/>
              </a:rPr>
              <a:t>môi</a:t>
            </a:r>
            <a:r>
              <a:rPr lang="en-GB" sz="2000" dirty="0">
                <a:solidFill>
                  <a:srgbClr val="7030A0"/>
                </a:solidFill>
                <a:latin typeface="Times New Roman" panose="02020603050405020304" pitchFamily="18" charset="0"/>
                <a:cs typeface="Times New Roman" panose="02020603050405020304" pitchFamily="18" charset="0"/>
              </a:rPr>
              <a:t> </a:t>
            </a:r>
            <a:r>
              <a:rPr lang="en-GB" sz="2000" dirty="0" err="1">
                <a:solidFill>
                  <a:srgbClr val="7030A0"/>
                </a:solidFill>
                <a:latin typeface="Times New Roman" panose="02020603050405020304" pitchFamily="18" charset="0"/>
                <a:cs typeface="Times New Roman" panose="02020603050405020304" pitchFamily="18" charset="0"/>
              </a:rPr>
              <a:t>trường</a:t>
            </a:r>
            <a:r>
              <a:rPr lang="en-GB" sz="2000" dirty="0">
                <a:solidFill>
                  <a:srgbClr val="7030A0"/>
                </a:solidFill>
                <a:latin typeface="Times New Roman" panose="02020603050405020304" pitchFamily="18" charset="0"/>
                <a:cs typeface="Times New Roman" panose="02020603050405020304" pitchFamily="18" charset="0"/>
              </a:rPr>
              <a:t> </a:t>
            </a:r>
            <a:r>
              <a:rPr lang="en-GB" sz="2000" dirty="0" err="1">
                <a:solidFill>
                  <a:srgbClr val="7030A0"/>
                </a:solidFill>
                <a:latin typeface="Times New Roman" panose="02020603050405020304" pitchFamily="18" charset="0"/>
                <a:cs typeface="Times New Roman" panose="02020603050405020304" pitchFamily="18" charset="0"/>
              </a:rPr>
              <a:t>quốc</a:t>
            </a:r>
            <a:r>
              <a:rPr lang="en-GB" sz="2000" dirty="0">
                <a:solidFill>
                  <a:srgbClr val="7030A0"/>
                </a:solidFill>
                <a:latin typeface="Times New Roman" panose="02020603050405020304" pitchFamily="18" charset="0"/>
                <a:cs typeface="Times New Roman" panose="02020603050405020304" pitchFamily="18" charset="0"/>
              </a:rPr>
              <a:t> </a:t>
            </a:r>
            <a:r>
              <a:rPr lang="en-GB" sz="2000" dirty="0" err="1">
                <a:solidFill>
                  <a:srgbClr val="7030A0"/>
                </a:solidFill>
                <a:latin typeface="Times New Roman" panose="02020603050405020304" pitchFamily="18" charset="0"/>
                <a:cs typeface="Times New Roman" panose="02020603050405020304" pitchFamily="18" charset="0"/>
              </a:rPr>
              <a:t>gia</a:t>
            </a:r>
            <a:r>
              <a:rPr lang="en-GB" sz="2000" dirty="0">
                <a:solidFill>
                  <a:srgbClr val="7030A0"/>
                </a:solidFill>
                <a:latin typeface="Times New Roman" panose="02020603050405020304" pitchFamily="18" charset="0"/>
                <a:cs typeface="Times New Roman" panose="02020603050405020304" pitchFamily="18" charset="0"/>
              </a:rPr>
              <a:t> </a:t>
            </a:r>
            <a:r>
              <a:rPr lang="en-GB" sz="2000" dirty="0" err="1">
                <a:solidFill>
                  <a:srgbClr val="7030A0"/>
                </a:solidFill>
                <a:latin typeface="Times New Roman" panose="02020603050405020304" pitchFamily="18" charset="0"/>
                <a:cs typeface="Times New Roman" panose="02020603050405020304" pitchFamily="18" charset="0"/>
              </a:rPr>
              <a:t>gồm</a:t>
            </a:r>
            <a:r>
              <a:rPr lang="en-GB" sz="2000" dirty="0">
                <a:solidFill>
                  <a:srgbClr val="7030A0"/>
                </a:solidFill>
                <a:latin typeface="Times New Roman" panose="02020603050405020304" pitchFamily="18" charset="0"/>
                <a:cs typeface="Times New Roman" panose="02020603050405020304" pitchFamily="18" charset="0"/>
              </a:rPr>
              <a:t> </a:t>
            </a:r>
            <a:r>
              <a:rPr lang="en-GB" sz="2000" dirty="0" err="1">
                <a:solidFill>
                  <a:srgbClr val="7030A0"/>
                </a:solidFill>
                <a:latin typeface="Times New Roman" panose="02020603050405020304" pitchFamily="18" charset="0"/>
                <a:cs typeface="Times New Roman" panose="02020603050405020304" pitchFamily="18" charset="0"/>
              </a:rPr>
              <a:t>những</a:t>
            </a:r>
            <a:r>
              <a:rPr lang="en-GB" sz="2000" dirty="0">
                <a:solidFill>
                  <a:srgbClr val="7030A0"/>
                </a:solidFill>
                <a:latin typeface="Times New Roman" panose="02020603050405020304" pitchFamily="18" charset="0"/>
                <a:cs typeface="Times New Roman" panose="02020603050405020304" pitchFamily="18" charset="0"/>
              </a:rPr>
              <a:t> </a:t>
            </a:r>
            <a:r>
              <a:rPr lang="en-GB" sz="2000" dirty="0" err="1">
                <a:solidFill>
                  <a:srgbClr val="7030A0"/>
                </a:solidFill>
                <a:latin typeface="Times New Roman" panose="02020603050405020304" pitchFamily="18" charset="0"/>
                <a:cs typeface="Times New Roman" panose="02020603050405020304" pitchFamily="18" charset="0"/>
              </a:rPr>
              <a:t>nội</a:t>
            </a:r>
            <a:r>
              <a:rPr lang="en-GB" sz="2000" dirty="0">
                <a:solidFill>
                  <a:srgbClr val="7030A0"/>
                </a:solidFill>
                <a:latin typeface="Times New Roman" panose="02020603050405020304" pitchFamily="18" charset="0"/>
                <a:cs typeface="Times New Roman" panose="02020603050405020304" pitchFamily="18" charset="0"/>
              </a:rPr>
              <a:t> dung </a:t>
            </a:r>
            <a:r>
              <a:rPr lang="en-GB" sz="2000" dirty="0" err="1">
                <a:solidFill>
                  <a:srgbClr val="7030A0"/>
                </a:solidFill>
                <a:latin typeface="Times New Roman" panose="02020603050405020304" pitchFamily="18" charset="0"/>
                <a:cs typeface="Times New Roman" panose="02020603050405020304" pitchFamily="18" charset="0"/>
              </a:rPr>
              <a:t>gì</a:t>
            </a:r>
            <a:r>
              <a:rPr lang="en-GB" sz="2000" dirty="0">
                <a:solidFill>
                  <a:srgbClr val="7030A0"/>
                </a:solidFill>
                <a:latin typeface="Times New Roman" panose="02020603050405020304" pitchFamily="18" charset="0"/>
                <a:cs typeface="Times New Roman" panose="02020603050405020304" pitchFamily="18" charset="0"/>
              </a:rPr>
              <a:t>?. </a:t>
            </a:r>
            <a:r>
              <a:rPr lang="en-GB" sz="2000" dirty="0" err="1">
                <a:solidFill>
                  <a:srgbClr val="7030A0"/>
                </a:solidFill>
                <a:latin typeface="Times New Roman" panose="02020603050405020304" pitchFamily="18" charset="0"/>
                <a:cs typeface="Times New Roman" panose="02020603050405020304" pitchFamily="18" charset="0"/>
              </a:rPr>
              <a:t>Chiến</a:t>
            </a:r>
            <a:r>
              <a:rPr lang="en-GB" sz="2000" dirty="0">
                <a:solidFill>
                  <a:srgbClr val="7030A0"/>
                </a:solidFill>
                <a:latin typeface="Times New Roman" panose="02020603050405020304" pitchFamily="18" charset="0"/>
                <a:cs typeface="Times New Roman" panose="02020603050405020304" pitchFamily="18" charset="0"/>
              </a:rPr>
              <a:t> </a:t>
            </a:r>
            <a:r>
              <a:rPr lang="en-GB" sz="2000" dirty="0" err="1">
                <a:solidFill>
                  <a:srgbClr val="7030A0"/>
                </a:solidFill>
                <a:latin typeface="Times New Roman" panose="02020603050405020304" pitchFamily="18" charset="0"/>
                <a:cs typeface="Times New Roman" panose="02020603050405020304" pitchFamily="18" charset="0"/>
              </a:rPr>
              <a:t>lược</a:t>
            </a:r>
            <a:r>
              <a:rPr lang="en-GB" sz="2000" dirty="0">
                <a:solidFill>
                  <a:srgbClr val="7030A0"/>
                </a:solidFill>
                <a:latin typeface="Times New Roman" panose="02020603050405020304" pitchFamily="18" charset="0"/>
                <a:cs typeface="Times New Roman" panose="02020603050405020304" pitchFamily="18" charset="0"/>
              </a:rPr>
              <a:t> </a:t>
            </a:r>
            <a:r>
              <a:rPr lang="en-GB" sz="2000" dirty="0" err="1">
                <a:solidFill>
                  <a:srgbClr val="7030A0"/>
                </a:solidFill>
                <a:latin typeface="Times New Roman" panose="02020603050405020304" pitchFamily="18" charset="0"/>
                <a:cs typeface="Times New Roman" panose="02020603050405020304" pitchFamily="18" charset="0"/>
              </a:rPr>
              <a:t>bảo</a:t>
            </a:r>
            <a:r>
              <a:rPr lang="en-GB" sz="2000" dirty="0">
                <a:solidFill>
                  <a:srgbClr val="7030A0"/>
                </a:solidFill>
                <a:latin typeface="Times New Roman" panose="02020603050405020304" pitchFamily="18" charset="0"/>
                <a:cs typeface="Times New Roman" panose="02020603050405020304" pitchFamily="18" charset="0"/>
              </a:rPr>
              <a:t> </a:t>
            </a:r>
            <a:r>
              <a:rPr lang="en-GB" sz="2000" dirty="0" err="1">
                <a:solidFill>
                  <a:srgbClr val="7030A0"/>
                </a:solidFill>
                <a:latin typeface="Times New Roman" panose="02020603050405020304" pitchFamily="18" charset="0"/>
                <a:cs typeface="Times New Roman" panose="02020603050405020304" pitchFamily="18" charset="0"/>
              </a:rPr>
              <a:t>vệ</a:t>
            </a:r>
            <a:r>
              <a:rPr lang="en-GB" sz="2000" dirty="0">
                <a:solidFill>
                  <a:srgbClr val="7030A0"/>
                </a:solidFill>
                <a:latin typeface="Times New Roman" panose="02020603050405020304" pitchFamily="18" charset="0"/>
                <a:cs typeface="Times New Roman" panose="02020603050405020304" pitchFamily="18" charset="0"/>
              </a:rPr>
              <a:t> </a:t>
            </a:r>
            <a:r>
              <a:rPr lang="en-GB" sz="2000" dirty="0" err="1">
                <a:solidFill>
                  <a:srgbClr val="7030A0"/>
                </a:solidFill>
                <a:latin typeface="Times New Roman" panose="02020603050405020304" pitchFamily="18" charset="0"/>
                <a:cs typeface="Times New Roman" panose="02020603050405020304" pitchFamily="18" charset="0"/>
              </a:rPr>
              <a:t>môi</a:t>
            </a:r>
            <a:r>
              <a:rPr lang="en-GB" sz="2000" dirty="0">
                <a:solidFill>
                  <a:srgbClr val="7030A0"/>
                </a:solidFill>
                <a:latin typeface="Times New Roman" panose="02020603050405020304" pitchFamily="18" charset="0"/>
                <a:cs typeface="Times New Roman" panose="02020603050405020304" pitchFamily="18" charset="0"/>
              </a:rPr>
              <a:t> </a:t>
            </a:r>
            <a:r>
              <a:rPr lang="en-GB" sz="2000" dirty="0" err="1">
                <a:solidFill>
                  <a:srgbClr val="7030A0"/>
                </a:solidFill>
                <a:latin typeface="Times New Roman" panose="02020603050405020304" pitchFamily="18" charset="0"/>
                <a:cs typeface="Times New Roman" panose="02020603050405020304" pitchFamily="18" charset="0"/>
              </a:rPr>
              <a:t>trường</a:t>
            </a:r>
            <a:r>
              <a:rPr lang="en-GB" sz="2000" dirty="0">
                <a:solidFill>
                  <a:srgbClr val="7030A0"/>
                </a:solidFill>
                <a:latin typeface="Times New Roman" panose="02020603050405020304" pitchFamily="18" charset="0"/>
                <a:cs typeface="Times New Roman" panose="02020603050405020304" pitchFamily="18" charset="0"/>
              </a:rPr>
              <a:t> </a:t>
            </a:r>
            <a:r>
              <a:rPr lang="en-GB" sz="2000" dirty="0" err="1">
                <a:solidFill>
                  <a:srgbClr val="7030A0"/>
                </a:solidFill>
                <a:latin typeface="Times New Roman" panose="02020603050405020304" pitchFamily="18" charset="0"/>
                <a:cs typeface="Times New Roman" panose="02020603050405020304" pitchFamily="18" charset="0"/>
              </a:rPr>
              <a:t>quốc</a:t>
            </a:r>
            <a:r>
              <a:rPr lang="en-GB" sz="2000" dirty="0">
                <a:solidFill>
                  <a:srgbClr val="7030A0"/>
                </a:solidFill>
                <a:latin typeface="Times New Roman" panose="02020603050405020304" pitchFamily="18" charset="0"/>
                <a:cs typeface="Times New Roman" panose="02020603050405020304" pitchFamily="18" charset="0"/>
              </a:rPr>
              <a:t> </a:t>
            </a:r>
            <a:r>
              <a:rPr lang="en-GB" sz="2000" dirty="0" err="1">
                <a:solidFill>
                  <a:srgbClr val="7030A0"/>
                </a:solidFill>
                <a:latin typeface="Times New Roman" panose="02020603050405020304" pitchFamily="18" charset="0"/>
                <a:cs typeface="Times New Roman" panose="02020603050405020304" pitchFamily="18" charset="0"/>
              </a:rPr>
              <a:t>gia</a:t>
            </a:r>
            <a:r>
              <a:rPr lang="en-GB" sz="2000" dirty="0">
                <a:solidFill>
                  <a:srgbClr val="7030A0"/>
                </a:solidFill>
                <a:latin typeface="Times New Roman" panose="02020603050405020304" pitchFamily="18" charset="0"/>
                <a:cs typeface="Times New Roman" panose="02020603050405020304" pitchFamily="18" charset="0"/>
              </a:rPr>
              <a:t> </a:t>
            </a:r>
            <a:r>
              <a:rPr lang="en-GB" sz="2000" dirty="0" err="1">
                <a:solidFill>
                  <a:srgbClr val="7030A0"/>
                </a:solidFill>
                <a:latin typeface="Times New Roman" panose="02020603050405020304" pitchFamily="18" charset="0"/>
                <a:cs typeface="Times New Roman" panose="02020603050405020304" pitchFamily="18" charset="0"/>
              </a:rPr>
              <a:t>là</a:t>
            </a:r>
            <a:r>
              <a:rPr lang="en-GB" sz="2000" dirty="0">
                <a:solidFill>
                  <a:srgbClr val="7030A0"/>
                </a:solidFill>
                <a:latin typeface="Times New Roman" panose="02020603050405020304" pitchFamily="18" charset="0"/>
                <a:cs typeface="Times New Roman" panose="02020603050405020304" pitchFamily="18" charset="0"/>
              </a:rPr>
              <a:t> </a:t>
            </a:r>
            <a:r>
              <a:rPr lang="en-GB" sz="2000" dirty="0" err="1">
                <a:solidFill>
                  <a:srgbClr val="7030A0"/>
                </a:solidFill>
                <a:latin typeface="Times New Roman" panose="02020603050405020304" pitchFamily="18" charset="0"/>
                <a:cs typeface="Times New Roman" panose="02020603050405020304" pitchFamily="18" charset="0"/>
              </a:rPr>
              <a:t>cơ</a:t>
            </a:r>
            <a:r>
              <a:rPr lang="en-GB" sz="2000" dirty="0">
                <a:solidFill>
                  <a:srgbClr val="7030A0"/>
                </a:solidFill>
                <a:latin typeface="Times New Roman" panose="02020603050405020304" pitchFamily="18" charset="0"/>
                <a:cs typeface="Times New Roman" panose="02020603050405020304" pitchFamily="18" charset="0"/>
              </a:rPr>
              <a:t> </a:t>
            </a:r>
            <a:r>
              <a:rPr lang="en-GB" sz="2000" dirty="0" err="1">
                <a:solidFill>
                  <a:srgbClr val="7030A0"/>
                </a:solidFill>
                <a:latin typeface="Times New Roman" panose="02020603050405020304" pitchFamily="18" charset="0"/>
                <a:cs typeface="Times New Roman" panose="02020603050405020304" pitchFamily="18" charset="0"/>
              </a:rPr>
              <a:t>sở</a:t>
            </a:r>
            <a:r>
              <a:rPr lang="en-GB" sz="2000" dirty="0">
                <a:solidFill>
                  <a:srgbClr val="7030A0"/>
                </a:solidFill>
                <a:latin typeface="Times New Roman" panose="02020603050405020304" pitchFamily="18" charset="0"/>
                <a:cs typeface="Times New Roman" panose="02020603050405020304" pitchFamily="18" charset="0"/>
              </a:rPr>
              <a:t> </a:t>
            </a:r>
            <a:r>
              <a:rPr lang="en-GB" sz="2000" dirty="0" err="1">
                <a:solidFill>
                  <a:srgbClr val="7030A0"/>
                </a:solidFill>
                <a:latin typeface="Times New Roman" panose="02020603050405020304" pitchFamily="18" charset="0"/>
                <a:cs typeface="Times New Roman" panose="02020603050405020304" pitchFamily="18" charset="0"/>
              </a:rPr>
              <a:t>để</a:t>
            </a:r>
            <a:r>
              <a:rPr lang="en-GB" sz="2000" dirty="0">
                <a:solidFill>
                  <a:srgbClr val="7030A0"/>
                </a:solidFill>
                <a:latin typeface="Times New Roman" panose="02020603050405020304" pitchFamily="18" charset="0"/>
                <a:cs typeface="Times New Roman" panose="02020603050405020304" pitchFamily="18" charset="0"/>
              </a:rPr>
              <a:t> </a:t>
            </a:r>
            <a:r>
              <a:rPr lang="en-GB" sz="2000" dirty="0" err="1">
                <a:solidFill>
                  <a:srgbClr val="7030A0"/>
                </a:solidFill>
                <a:latin typeface="Times New Roman" panose="02020603050405020304" pitchFamily="18" charset="0"/>
                <a:cs typeface="Times New Roman" panose="02020603050405020304" pitchFamily="18" charset="0"/>
              </a:rPr>
              <a:t>xây</a:t>
            </a:r>
            <a:r>
              <a:rPr lang="en-GB" sz="2000" dirty="0">
                <a:solidFill>
                  <a:srgbClr val="7030A0"/>
                </a:solidFill>
                <a:latin typeface="Times New Roman" panose="02020603050405020304" pitchFamily="18" charset="0"/>
                <a:cs typeface="Times New Roman" panose="02020603050405020304" pitchFamily="18" charset="0"/>
              </a:rPr>
              <a:t> </a:t>
            </a:r>
            <a:r>
              <a:rPr lang="en-GB" sz="2000" dirty="0" err="1">
                <a:solidFill>
                  <a:srgbClr val="7030A0"/>
                </a:solidFill>
                <a:latin typeface="Times New Roman" panose="02020603050405020304" pitchFamily="18" charset="0"/>
                <a:cs typeface="Times New Roman" panose="02020603050405020304" pitchFamily="18" charset="0"/>
              </a:rPr>
              <a:t>dựng</a:t>
            </a:r>
            <a:r>
              <a:rPr lang="en-GB" sz="2000" dirty="0">
                <a:solidFill>
                  <a:srgbClr val="7030A0"/>
                </a:solidFill>
                <a:latin typeface="Times New Roman" panose="02020603050405020304" pitchFamily="18" charset="0"/>
                <a:cs typeface="Times New Roman" panose="02020603050405020304" pitchFamily="18" charset="0"/>
              </a:rPr>
              <a:t> </a:t>
            </a:r>
            <a:r>
              <a:rPr lang="en-GB" sz="2000" dirty="0" err="1">
                <a:solidFill>
                  <a:srgbClr val="7030A0"/>
                </a:solidFill>
                <a:latin typeface="Times New Roman" panose="02020603050405020304" pitchFamily="18" charset="0"/>
                <a:cs typeface="Times New Roman" panose="02020603050405020304" pitchFamily="18" charset="0"/>
              </a:rPr>
              <a:t>quy</a:t>
            </a:r>
            <a:r>
              <a:rPr lang="en-GB" sz="2000" dirty="0">
                <a:solidFill>
                  <a:srgbClr val="7030A0"/>
                </a:solidFill>
                <a:latin typeface="Times New Roman" panose="02020603050405020304" pitchFamily="18" charset="0"/>
                <a:cs typeface="Times New Roman" panose="02020603050405020304" pitchFamily="18" charset="0"/>
              </a:rPr>
              <a:t> </a:t>
            </a:r>
            <a:r>
              <a:rPr lang="en-GB" sz="2000" dirty="0" err="1">
                <a:solidFill>
                  <a:srgbClr val="7030A0"/>
                </a:solidFill>
                <a:latin typeface="Times New Roman" panose="02020603050405020304" pitchFamily="18" charset="0"/>
                <a:cs typeface="Times New Roman" panose="02020603050405020304" pitchFamily="18" charset="0"/>
              </a:rPr>
              <a:t>hoạch</a:t>
            </a:r>
            <a:r>
              <a:rPr lang="en-GB" sz="2000" dirty="0">
                <a:solidFill>
                  <a:srgbClr val="7030A0"/>
                </a:solidFill>
                <a:latin typeface="Times New Roman" panose="02020603050405020304" pitchFamily="18" charset="0"/>
                <a:cs typeface="Times New Roman" panose="02020603050405020304" pitchFamily="18" charset="0"/>
              </a:rPr>
              <a:t>, </a:t>
            </a:r>
            <a:r>
              <a:rPr lang="en-GB" sz="2000" dirty="0" err="1">
                <a:solidFill>
                  <a:srgbClr val="7030A0"/>
                </a:solidFill>
                <a:latin typeface="Times New Roman" panose="02020603050405020304" pitchFamily="18" charset="0"/>
                <a:cs typeface="Times New Roman" panose="02020603050405020304" pitchFamily="18" charset="0"/>
              </a:rPr>
              <a:t>bảo</a:t>
            </a:r>
            <a:r>
              <a:rPr lang="en-GB" sz="2000" dirty="0">
                <a:solidFill>
                  <a:srgbClr val="7030A0"/>
                </a:solidFill>
                <a:latin typeface="Times New Roman" panose="02020603050405020304" pitchFamily="18" charset="0"/>
                <a:cs typeface="Times New Roman" panose="02020603050405020304" pitchFamily="18" charset="0"/>
              </a:rPr>
              <a:t> </a:t>
            </a:r>
            <a:r>
              <a:rPr lang="en-GB" sz="2000" dirty="0" err="1">
                <a:solidFill>
                  <a:srgbClr val="7030A0"/>
                </a:solidFill>
                <a:latin typeface="Times New Roman" panose="02020603050405020304" pitchFamily="18" charset="0"/>
                <a:cs typeface="Times New Roman" panose="02020603050405020304" pitchFamily="18" charset="0"/>
              </a:rPr>
              <a:t>vệ</a:t>
            </a:r>
            <a:r>
              <a:rPr lang="en-GB" sz="2000" dirty="0">
                <a:solidFill>
                  <a:srgbClr val="7030A0"/>
                </a:solidFill>
                <a:latin typeface="Times New Roman" panose="02020603050405020304" pitchFamily="18" charset="0"/>
                <a:cs typeface="Times New Roman" panose="02020603050405020304" pitchFamily="18" charset="0"/>
              </a:rPr>
              <a:t> </a:t>
            </a:r>
            <a:r>
              <a:rPr lang="en-GB" sz="2000" dirty="0" err="1">
                <a:solidFill>
                  <a:srgbClr val="7030A0"/>
                </a:solidFill>
                <a:latin typeface="Times New Roman" panose="02020603050405020304" pitchFamily="18" charset="0"/>
                <a:cs typeface="Times New Roman" panose="02020603050405020304" pitchFamily="18" charset="0"/>
              </a:rPr>
              <a:t>môi</a:t>
            </a:r>
            <a:r>
              <a:rPr lang="en-GB" sz="2000" dirty="0">
                <a:solidFill>
                  <a:srgbClr val="7030A0"/>
                </a:solidFill>
                <a:latin typeface="Times New Roman" panose="02020603050405020304" pitchFamily="18" charset="0"/>
                <a:cs typeface="Times New Roman" panose="02020603050405020304" pitchFamily="18" charset="0"/>
              </a:rPr>
              <a:t> </a:t>
            </a:r>
            <a:r>
              <a:rPr lang="en-GB" sz="2000" dirty="0" err="1">
                <a:solidFill>
                  <a:srgbClr val="7030A0"/>
                </a:solidFill>
                <a:latin typeface="Times New Roman" panose="02020603050405020304" pitchFamily="18" charset="0"/>
                <a:cs typeface="Times New Roman" panose="02020603050405020304" pitchFamily="18" charset="0"/>
              </a:rPr>
              <a:t>trường</a:t>
            </a:r>
            <a:r>
              <a:rPr lang="en-GB" sz="2000" dirty="0">
                <a:solidFill>
                  <a:srgbClr val="7030A0"/>
                </a:solidFill>
                <a:latin typeface="Times New Roman" panose="02020603050405020304" pitchFamily="18" charset="0"/>
                <a:cs typeface="Times New Roman" panose="02020603050405020304" pitchFamily="18" charset="0"/>
              </a:rPr>
              <a:t> </a:t>
            </a:r>
            <a:r>
              <a:rPr lang="en-GB" sz="2000" dirty="0" err="1">
                <a:solidFill>
                  <a:srgbClr val="7030A0"/>
                </a:solidFill>
                <a:latin typeface="Times New Roman" panose="02020603050405020304" pitchFamily="18" charset="0"/>
                <a:cs typeface="Times New Roman" panose="02020603050405020304" pitchFamily="18" charset="0"/>
              </a:rPr>
              <a:t>quốc</a:t>
            </a:r>
            <a:r>
              <a:rPr lang="en-GB" sz="2000" dirty="0">
                <a:solidFill>
                  <a:srgbClr val="7030A0"/>
                </a:solidFill>
                <a:latin typeface="Times New Roman" panose="02020603050405020304" pitchFamily="18" charset="0"/>
                <a:cs typeface="Times New Roman" panose="02020603050405020304" pitchFamily="18" charset="0"/>
              </a:rPr>
              <a:t> </a:t>
            </a:r>
            <a:r>
              <a:rPr lang="en-GB" sz="2000" dirty="0" err="1">
                <a:solidFill>
                  <a:srgbClr val="7030A0"/>
                </a:solidFill>
                <a:latin typeface="Times New Roman" panose="02020603050405020304" pitchFamily="18" charset="0"/>
                <a:cs typeface="Times New Roman" panose="02020603050405020304" pitchFamily="18" charset="0"/>
              </a:rPr>
              <a:t>gia</a:t>
            </a:r>
            <a:r>
              <a:rPr lang="en-GB" sz="2000" dirty="0">
                <a:solidFill>
                  <a:srgbClr val="7030A0"/>
                </a:solidFill>
                <a:latin typeface="Times New Roman" panose="02020603050405020304" pitchFamily="18" charset="0"/>
                <a:cs typeface="Times New Roman" panose="02020603050405020304" pitchFamily="18" charset="0"/>
              </a:rPr>
              <a:t>, </a:t>
            </a:r>
            <a:r>
              <a:rPr lang="en-GB" sz="2000" dirty="0" err="1">
                <a:solidFill>
                  <a:srgbClr val="7030A0"/>
                </a:solidFill>
                <a:latin typeface="Times New Roman" panose="02020603050405020304" pitchFamily="18" charset="0"/>
                <a:cs typeface="Times New Roman" panose="02020603050405020304" pitchFamily="18" charset="0"/>
              </a:rPr>
              <a:t>lồng</a:t>
            </a:r>
            <a:r>
              <a:rPr lang="en-GB" sz="2000" dirty="0">
                <a:solidFill>
                  <a:srgbClr val="7030A0"/>
                </a:solidFill>
                <a:latin typeface="Times New Roman" panose="02020603050405020304" pitchFamily="18" charset="0"/>
                <a:cs typeface="Times New Roman" panose="02020603050405020304" pitchFamily="18" charset="0"/>
              </a:rPr>
              <a:t> </a:t>
            </a:r>
            <a:r>
              <a:rPr lang="en-GB" sz="2000" dirty="0" err="1">
                <a:solidFill>
                  <a:srgbClr val="7030A0"/>
                </a:solidFill>
                <a:latin typeface="Times New Roman" panose="02020603050405020304" pitchFamily="18" charset="0"/>
                <a:cs typeface="Times New Roman" panose="02020603050405020304" pitchFamily="18" charset="0"/>
              </a:rPr>
              <a:t>ghép</a:t>
            </a:r>
            <a:r>
              <a:rPr lang="en-GB" sz="2000" dirty="0">
                <a:solidFill>
                  <a:srgbClr val="7030A0"/>
                </a:solidFill>
                <a:latin typeface="Times New Roman" panose="02020603050405020304" pitchFamily="18" charset="0"/>
                <a:cs typeface="Times New Roman" panose="02020603050405020304" pitchFamily="18" charset="0"/>
              </a:rPr>
              <a:t> </a:t>
            </a:r>
            <a:r>
              <a:rPr lang="en-GB" sz="2000" dirty="0" err="1">
                <a:solidFill>
                  <a:srgbClr val="7030A0"/>
                </a:solidFill>
                <a:latin typeface="Times New Roman" panose="02020603050405020304" pitchFamily="18" charset="0"/>
                <a:cs typeface="Times New Roman" panose="02020603050405020304" pitchFamily="18" charset="0"/>
              </a:rPr>
              <a:t>các</a:t>
            </a:r>
            <a:r>
              <a:rPr lang="en-GB" sz="2000" dirty="0">
                <a:solidFill>
                  <a:srgbClr val="7030A0"/>
                </a:solidFill>
                <a:latin typeface="Times New Roman" panose="02020603050405020304" pitchFamily="18" charset="0"/>
                <a:cs typeface="Times New Roman" panose="02020603050405020304" pitchFamily="18" charset="0"/>
              </a:rPr>
              <a:t> </a:t>
            </a:r>
            <a:r>
              <a:rPr lang="en-GB" sz="2000" dirty="0" err="1">
                <a:solidFill>
                  <a:srgbClr val="7030A0"/>
                </a:solidFill>
                <a:latin typeface="Times New Roman" panose="02020603050405020304" pitchFamily="18" charset="0"/>
                <a:cs typeface="Times New Roman" panose="02020603050405020304" pitchFamily="18" charset="0"/>
              </a:rPr>
              <a:t>yêu</a:t>
            </a:r>
            <a:r>
              <a:rPr lang="en-GB" sz="2000" dirty="0">
                <a:solidFill>
                  <a:srgbClr val="7030A0"/>
                </a:solidFill>
                <a:latin typeface="Times New Roman" panose="02020603050405020304" pitchFamily="18" charset="0"/>
                <a:cs typeface="Times New Roman" panose="02020603050405020304" pitchFamily="18" charset="0"/>
              </a:rPr>
              <a:t> </a:t>
            </a:r>
            <a:r>
              <a:rPr lang="en-GB" sz="2000" dirty="0" err="1">
                <a:solidFill>
                  <a:srgbClr val="7030A0"/>
                </a:solidFill>
                <a:latin typeface="Times New Roman" panose="02020603050405020304" pitchFamily="18" charset="0"/>
                <a:cs typeface="Times New Roman" panose="02020603050405020304" pitchFamily="18" charset="0"/>
              </a:rPr>
              <a:t>cầu</a:t>
            </a:r>
            <a:r>
              <a:rPr lang="en-GB" sz="2000" dirty="0">
                <a:solidFill>
                  <a:srgbClr val="7030A0"/>
                </a:solidFill>
                <a:latin typeface="Times New Roman" panose="02020603050405020304" pitchFamily="18" charset="0"/>
                <a:cs typeface="Times New Roman" panose="02020603050405020304" pitchFamily="18" charset="0"/>
              </a:rPr>
              <a:t> </a:t>
            </a:r>
            <a:r>
              <a:rPr lang="en-GB" sz="2000" dirty="0" err="1">
                <a:solidFill>
                  <a:srgbClr val="7030A0"/>
                </a:solidFill>
                <a:latin typeface="Times New Roman" panose="02020603050405020304" pitchFamily="18" charset="0"/>
                <a:cs typeface="Times New Roman" panose="02020603050405020304" pitchFamily="18" charset="0"/>
              </a:rPr>
              <a:t>về</a:t>
            </a:r>
            <a:r>
              <a:rPr lang="en-GB" sz="2000" dirty="0">
                <a:solidFill>
                  <a:srgbClr val="7030A0"/>
                </a:solidFill>
                <a:latin typeface="Times New Roman" panose="02020603050405020304" pitchFamily="18" charset="0"/>
                <a:cs typeface="Times New Roman" panose="02020603050405020304" pitchFamily="18" charset="0"/>
              </a:rPr>
              <a:t> </a:t>
            </a:r>
            <a:r>
              <a:rPr lang="en-GB" sz="2000" dirty="0" err="1">
                <a:solidFill>
                  <a:srgbClr val="7030A0"/>
                </a:solidFill>
                <a:latin typeface="Times New Roman" panose="02020603050405020304" pitchFamily="18" charset="0"/>
                <a:cs typeface="Times New Roman" panose="02020603050405020304" pitchFamily="18" charset="0"/>
              </a:rPr>
              <a:t>bảo</a:t>
            </a:r>
            <a:r>
              <a:rPr lang="en-GB" sz="2000" dirty="0">
                <a:solidFill>
                  <a:srgbClr val="7030A0"/>
                </a:solidFill>
                <a:latin typeface="Times New Roman" panose="02020603050405020304" pitchFamily="18" charset="0"/>
                <a:cs typeface="Times New Roman" panose="02020603050405020304" pitchFamily="18" charset="0"/>
              </a:rPr>
              <a:t> </a:t>
            </a:r>
            <a:r>
              <a:rPr lang="en-GB" sz="2000" dirty="0" err="1">
                <a:solidFill>
                  <a:srgbClr val="7030A0"/>
                </a:solidFill>
                <a:latin typeface="Times New Roman" panose="02020603050405020304" pitchFamily="18" charset="0"/>
                <a:cs typeface="Times New Roman" panose="02020603050405020304" pitchFamily="18" charset="0"/>
              </a:rPr>
              <a:t>vệ</a:t>
            </a:r>
            <a:r>
              <a:rPr lang="en-GB" sz="2000" dirty="0">
                <a:solidFill>
                  <a:srgbClr val="7030A0"/>
                </a:solidFill>
                <a:latin typeface="Times New Roman" panose="02020603050405020304" pitchFamily="18" charset="0"/>
                <a:cs typeface="Times New Roman" panose="02020603050405020304" pitchFamily="18" charset="0"/>
              </a:rPr>
              <a:t> </a:t>
            </a:r>
            <a:r>
              <a:rPr lang="en-GB" sz="2000" dirty="0" err="1">
                <a:solidFill>
                  <a:srgbClr val="7030A0"/>
                </a:solidFill>
                <a:latin typeface="Times New Roman" panose="02020603050405020304" pitchFamily="18" charset="0"/>
                <a:cs typeface="Times New Roman" panose="02020603050405020304" pitchFamily="18" charset="0"/>
              </a:rPr>
              <a:t>môi</a:t>
            </a:r>
            <a:r>
              <a:rPr lang="en-GB" sz="2000" dirty="0">
                <a:solidFill>
                  <a:srgbClr val="7030A0"/>
                </a:solidFill>
                <a:latin typeface="Times New Roman" panose="02020603050405020304" pitchFamily="18" charset="0"/>
                <a:cs typeface="Times New Roman" panose="02020603050405020304" pitchFamily="18" charset="0"/>
              </a:rPr>
              <a:t> </a:t>
            </a:r>
            <a:r>
              <a:rPr lang="en-GB" sz="2000" dirty="0" err="1">
                <a:solidFill>
                  <a:srgbClr val="7030A0"/>
                </a:solidFill>
                <a:latin typeface="Times New Roman" panose="02020603050405020304" pitchFamily="18" charset="0"/>
                <a:cs typeface="Times New Roman" panose="02020603050405020304" pitchFamily="18" charset="0"/>
              </a:rPr>
              <a:t>trường</a:t>
            </a:r>
            <a:r>
              <a:rPr lang="en-GB" sz="2000" dirty="0">
                <a:solidFill>
                  <a:srgbClr val="7030A0"/>
                </a:solidFill>
                <a:latin typeface="Times New Roman" panose="02020603050405020304" pitchFamily="18" charset="0"/>
                <a:cs typeface="Times New Roman" panose="02020603050405020304" pitchFamily="18" charset="0"/>
              </a:rPr>
              <a:t> </a:t>
            </a:r>
            <a:r>
              <a:rPr lang="en-GB" sz="2000" dirty="0" err="1">
                <a:solidFill>
                  <a:srgbClr val="7030A0"/>
                </a:solidFill>
                <a:latin typeface="Times New Roman" panose="02020603050405020304" pitchFamily="18" charset="0"/>
                <a:cs typeface="Times New Roman" panose="02020603050405020304" pitchFamily="18" charset="0"/>
              </a:rPr>
              <a:t>trong</a:t>
            </a:r>
            <a:r>
              <a:rPr lang="en-GB" sz="2000" dirty="0">
                <a:solidFill>
                  <a:srgbClr val="7030A0"/>
                </a:solidFill>
                <a:latin typeface="Times New Roman" panose="02020603050405020304" pitchFamily="18" charset="0"/>
                <a:cs typeface="Times New Roman" panose="02020603050405020304" pitchFamily="18" charset="0"/>
              </a:rPr>
              <a:t> </a:t>
            </a:r>
            <a:r>
              <a:rPr lang="en-GB" sz="2000" dirty="0" err="1">
                <a:solidFill>
                  <a:srgbClr val="7030A0"/>
                </a:solidFill>
                <a:latin typeface="Times New Roman" panose="02020603050405020304" pitchFamily="18" charset="0"/>
                <a:cs typeface="Times New Roman" panose="02020603050405020304" pitchFamily="18" charset="0"/>
              </a:rPr>
              <a:t>chiến</a:t>
            </a:r>
            <a:r>
              <a:rPr lang="en-GB" sz="2000" dirty="0">
                <a:solidFill>
                  <a:srgbClr val="7030A0"/>
                </a:solidFill>
                <a:latin typeface="Times New Roman" panose="02020603050405020304" pitchFamily="18" charset="0"/>
                <a:cs typeface="Times New Roman" panose="02020603050405020304" pitchFamily="18" charset="0"/>
              </a:rPr>
              <a:t> </a:t>
            </a:r>
            <a:r>
              <a:rPr lang="en-GB" sz="2000" dirty="0" err="1">
                <a:solidFill>
                  <a:srgbClr val="7030A0"/>
                </a:solidFill>
                <a:latin typeface="Times New Roman" panose="02020603050405020304" pitchFamily="18" charset="0"/>
                <a:cs typeface="Times New Roman" panose="02020603050405020304" pitchFamily="18" charset="0"/>
              </a:rPr>
              <a:t>lược</a:t>
            </a:r>
            <a:r>
              <a:rPr lang="en-GB" sz="2000" dirty="0">
                <a:solidFill>
                  <a:srgbClr val="7030A0"/>
                </a:solidFill>
                <a:latin typeface="Times New Roman" panose="02020603050405020304" pitchFamily="18" charset="0"/>
                <a:cs typeface="Times New Roman" panose="02020603050405020304" pitchFamily="18" charset="0"/>
              </a:rPr>
              <a:t>, </a:t>
            </a:r>
            <a:r>
              <a:rPr lang="en-GB" sz="2000" dirty="0" err="1">
                <a:solidFill>
                  <a:srgbClr val="7030A0"/>
                </a:solidFill>
                <a:latin typeface="Times New Roman" panose="02020603050405020304" pitchFamily="18" charset="0"/>
                <a:cs typeface="Times New Roman" panose="02020603050405020304" pitchFamily="18" charset="0"/>
              </a:rPr>
              <a:t>quy</a:t>
            </a:r>
            <a:r>
              <a:rPr lang="en-GB" sz="2000" dirty="0">
                <a:solidFill>
                  <a:srgbClr val="7030A0"/>
                </a:solidFill>
                <a:latin typeface="Times New Roman" panose="02020603050405020304" pitchFamily="18" charset="0"/>
                <a:cs typeface="Times New Roman" panose="02020603050405020304" pitchFamily="18" charset="0"/>
              </a:rPr>
              <a:t> </a:t>
            </a:r>
            <a:r>
              <a:rPr lang="en-GB" sz="2000" dirty="0" err="1">
                <a:solidFill>
                  <a:srgbClr val="7030A0"/>
                </a:solidFill>
                <a:latin typeface="Times New Roman" panose="02020603050405020304" pitchFamily="18" charset="0"/>
                <a:cs typeface="Times New Roman" panose="02020603050405020304" pitchFamily="18" charset="0"/>
              </a:rPr>
              <a:t>hoạch</a:t>
            </a:r>
            <a:r>
              <a:rPr lang="en-GB" sz="2000" dirty="0">
                <a:solidFill>
                  <a:srgbClr val="7030A0"/>
                </a:solidFill>
                <a:latin typeface="Times New Roman" panose="02020603050405020304" pitchFamily="18" charset="0"/>
                <a:cs typeface="Times New Roman" panose="02020603050405020304" pitchFamily="18" charset="0"/>
              </a:rPr>
              <a:t> </a:t>
            </a:r>
            <a:r>
              <a:rPr lang="en-GB" sz="2000" dirty="0" err="1">
                <a:solidFill>
                  <a:srgbClr val="7030A0"/>
                </a:solidFill>
                <a:latin typeface="Times New Roman" panose="02020603050405020304" pitchFamily="18" charset="0"/>
                <a:cs typeface="Times New Roman" panose="02020603050405020304" pitchFamily="18" charset="0"/>
              </a:rPr>
              <a:t>phát</a:t>
            </a:r>
            <a:r>
              <a:rPr lang="en-GB" sz="2000" dirty="0">
                <a:solidFill>
                  <a:srgbClr val="7030A0"/>
                </a:solidFill>
                <a:latin typeface="Times New Roman" panose="02020603050405020304" pitchFamily="18" charset="0"/>
                <a:cs typeface="Times New Roman" panose="02020603050405020304" pitchFamily="18" charset="0"/>
              </a:rPr>
              <a:t> </a:t>
            </a:r>
            <a:r>
              <a:rPr lang="en-GB" sz="2000" dirty="0" err="1">
                <a:solidFill>
                  <a:srgbClr val="7030A0"/>
                </a:solidFill>
                <a:latin typeface="Times New Roman" panose="02020603050405020304" pitchFamily="18" charset="0"/>
                <a:cs typeface="Times New Roman" panose="02020603050405020304" pitchFamily="18" charset="0"/>
              </a:rPr>
              <a:t>triển</a:t>
            </a:r>
            <a:r>
              <a:rPr lang="en-GB" sz="2000" dirty="0">
                <a:solidFill>
                  <a:srgbClr val="7030A0"/>
                </a:solidFill>
                <a:latin typeface="Times New Roman" panose="02020603050405020304" pitchFamily="18" charset="0"/>
                <a:cs typeface="Times New Roman" panose="02020603050405020304" pitchFamily="18" charset="0"/>
              </a:rPr>
              <a:t> </a:t>
            </a:r>
            <a:r>
              <a:rPr lang="en-GB" sz="2000" dirty="0" err="1">
                <a:solidFill>
                  <a:srgbClr val="7030A0"/>
                </a:solidFill>
                <a:latin typeface="Times New Roman" panose="02020603050405020304" pitchFamily="18" charset="0"/>
                <a:cs typeface="Times New Roman" panose="02020603050405020304" pitchFamily="18" charset="0"/>
              </a:rPr>
              <a:t>kinh</a:t>
            </a:r>
            <a:r>
              <a:rPr lang="en-GB" sz="2000" dirty="0">
                <a:solidFill>
                  <a:srgbClr val="7030A0"/>
                </a:solidFill>
                <a:latin typeface="Times New Roman" panose="02020603050405020304" pitchFamily="18" charset="0"/>
                <a:cs typeface="Times New Roman" panose="02020603050405020304" pitchFamily="18" charset="0"/>
              </a:rPr>
              <a:t> </a:t>
            </a:r>
            <a:r>
              <a:rPr lang="en-GB" sz="2000" dirty="0" err="1">
                <a:solidFill>
                  <a:srgbClr val="7030A0"/>
                </a:solidFill>
                <a:latin typeface="Times New Roman" panose="02020603050405020304" pitchFamily="18" charset="0"/>
                <a:cs typeface="Times New Roman" panose="02020603050405020304" pitchFamily="18" charset="0"/>
              </a:rPr>
              <a:t>tế</a:t>
            </a:r>
            <a:r>
              <a:rPr lang="en-GB" sz="2000" dirty="0">
                <a:solidFill>
                  <a:srgbClr val="7030A0"/>
                </a:solidFill>
                <a:latin typeface="Times New Roman" panose="02020603050405020304" pitchFamily="18" charset="0"/>
                <a:cs typeface="Times New Roman" panose="02020603050405020304" pitchFamily="18" charset="0"/>
              </a:rPr>
              <a:t> – </a:t>
            </a:r>
            <a:r>
              <a:rPr lang="en-GB" sz="2000" dirty="0" err="1">
                <a:solidFill>
                  <a:srgbClr val="7030A0"/>
                </a:solidFill>
                <a:latin typeface="Times New Roman" panose="02020603050405020304" pitchFamily="18" charset="0"/>
                <a:cs typeface="Times New Roman" panose="02020603050405020304" pitchFamily="18" charset="0"/>
              </a:rPr>
              <a:t>xã</a:t>
            </a:r>
            <a:r>
              <a:rPr lang="en-GB" sz="2000" dirty="0">
                <a:solidFill>
                  <a:srgbClr val="7030A0"/>
                </a:solidFill>
                <a:latin typeface="Times New Roman" panose="02020603050405020304" pitchFamily="18" charset="0"/>
                <a:cs typeface="Times New Roman" panose="02020603050405020304" pitchFamily="18" charset="0"/>
              </a:rPr>
              <a:t> </a:t>
            </a:r>
            <a:r>
              <a:rPr lang="en-GB" sz="2000" dirty="0" err="1">
                <a:solidFill>
                  <a:srgbClr val="7030A0"/>
                </a:solidFill>
                <a:latin typeface="Times New Roman" panose="02020603050405020304" pitchFamily="18" charset="0"/>
                <a:cs typeface="Times New Roman" panose="02020603050405020304" pitchFamily="18" charset="0"/>
              </a:rPr>
              <a:t>hội</a:t>
            </a:r>
            <a:r>
              <a:rPr lang="en-GB" sz="2000" dirty="0">
                <a:solidFill>
                  <a:srgbClr val="7030A0"/>
                </a:solidFill>
                <a:latin typeface="Times New Roman" panose="02020603050405020304" pitchFamily="18" charset="0"/>
                <a:cs typeface="Times New Roman" panose="02020603050405020304" pitchFamily="18" charset="0"/>
              </a:rPr>
              <a:t>. </a:t>
            </a:r>
            <a:r>
              <a:rPr lang="en-GB" sz="2000" dirty="0" err="1">
                <a:solidFill>
                  <a:srgbClr val="7030A0"/>
                </a:solidFill>
                <a:latin typeface="Times New Roman" panose="02020603050405020304" pitchFamily="18" charset="0"/>
                <a:cs typeface="Times New Roman" panose="02020603050405020304" pitchFamily="18" charset="0"/>
              </a:rPr>
              <a:t>Luật</a:t>
            </a:r>
            <a:r>
              <a:rPr lang="en-GB" sz="2000" dirty="0">
                <a:solidFill>
                  <a:srgbClr val="7030A0"/>
                </a:solidFill>
                <a:latin typeface="Times New Roman" panose="02020603050405020304" pitchFamily="18" charset="0"/>
                <a:cs typeface="Times New Roman" panose="02020603050405020304" pitchFamily="18" charset="0"/>
              </a:rPr>
              <a:t> </a:t>
            </a:r>
            <a:r>
              <a:rPr lang="en-GB" sz="2000" dirty="0" err="1">
                <a:solidFill>
                  <a:srgbClr val="7030A0"/>
                </a:solidFill>
                <a:latin typeface="Times New Roman" panose="02020603050405020304" pitchFamily="18" charset="0"/>
                <a:cs typeface="Times New Roman" panose="02020603050405020304" pitchFamily="18" charset="0"/>
              </a:rPr>
              <a:t>cũng</a:t>
            </a:r>
            <a:r>
              <a:rPr lang="en-GB" sz="2000" dirty="0">
                <a:solidFill>
                  <a:srgbClr val="7030A0"/>
                </a:solidFill>
                <a:latin typeface="Times New Roman" panose="02020603050405020304" pitchFamily="18" charset="0"/>
                <a:cs typeface="Times New Roman" panose="02020603050405020304" pitchFamily="18" charset="0"/>
              </a:rPr>
              <a:t> </a:t>
            </a:r>
            <a:r>
              <a:rPr lang="en-GB" sz="2000" dirty="0" err="1">
                <a:solidFill>
                  <a:srgbClr val="7030A0"/>
                </a:solidFill>
                <a:latin typeface="Times New Roman" panose="02020603050405020304" pitchFamily="18" charset="0"/>
                <a:cs typeface="Times New Roman" panose="02020603050405020304" pitchFamily="18" charset="0"/>
              </a:rPr>
              <a:t>quy</a:t>
            </a:r>
            <a:r>
              <a:rPr lang="en-GB" sz="2000" dirty="0">
                <a:solidFill>
                  <a:srgbClr val="7030A0"/>
                </a:solidFill>
                <a:latin typeface="Times New Roman" panose="02020603050405020304" pitchFamily="18" charset="0"/>
                <a:cs typeface="Times New Roman" panose="02020603050405020304" pitchFamily="18" charset="0"/>
              </a:rPr>
              <a:t> </a:t>
            </a:r>
            <a:r>
              <a:rPr lang="en-GB" sz="2000" dirty="0" err="1">
                <a:solidFill>
                  <a:srgbClr val="7030A0"/>
                </a:solidFill>
                <a:latin typeface="Times New Roman" panose="02020603050405020304" pitchFamily="18" charset="0"/>
                <a:cs typeface="Times New Roman" panose="02020603050405020304" pitchFamily="18" charset="0"/>
              </a:rPr>
              <a:t>định</a:t>
            </a:r>
            <a:r>
              <a:rPr lang="en-GB" sz="2000" dirty="0">
                <a:solidFill>
                  <a:srgbClr val="7030A0"/>
                </a:solidFill>
                <a:latin typeface="Times New Roman" panose="02020603050405020304" pitchFamily="18" charset="0"/>
                <a:cs typeface="Times New Roman" panose="02020603050405020304" pitchFamily="18" charset="0"/>
              </a:rPr>
              <a:t> </a:t>
            </a:r>
            <a:r>
              <a:rPr lang="en-GB" sz="2000" dirty="0" err="1">
                <a:solidFill>
                  <a:srgbClr val="7030A0"/>
                </a:solidFill>
                <a:latin typeface="Times New Roman" panose="02020603050405020304" pitchFamily="18" charset="0"/>
                <a:cs typeface="Times New Roman" panose="02020603050405020304" pitchFamily="18" charset="0"/>
              </a:rPr>
              <a:t>rõ</a:t>
            </a:r>
            <a:r>
              <a:rPr lang="en-GB" sz="2000" dirty="0">
                <a:solidFill>
                  <a:srgbClr val="7030A0"/>
                </a:solidFill>
                <a:latin typeface="Times New Roman" panose="02020603050405020304" pitchFamily="18" charset="0"/>
                <a:cs typeface="Times New Roman" panose="02020603050405020304" pitchFamily="18" charset="0"/>
              </a:rPr>
              <a:t> </a:t>
            </a:r>
            <a:r>
              <a:rPr lang="en-GB" sz="2000" dirty="0" err="1">
                <a:solidFill>
                  <a:srgbClr val="7030A0"/>
                </a:solidFill>
                <a:latin typeface="Times New Roman" panose="02020603050405020304" pitchFamily="18" charset="0"/>
                <a:cs typeface="Times New Roman" panose="02020603050405020304" pitchFamily="18" charset="0"/>
              </a:rPr>
              <a:t>nội</a:t>
            </a:r>
            <a:r>
              <a:rPr lang="en-GB" sz="2000" dirty="0">
                <a:solidFill>
                  <a:srgbClr val="7030A0"/>
                </a:solidFill>
                <a:latin typeface="Times New Roman" panose="02020603050405020304" pitchFamily="18" charset="0"/>
                <a:cs typeface="Times New Roman" panose="02020603050405020304" pitchFamily="18" charset="0"/>
              </a:rPr>
              <a:t> dung </a:t>
            </a:r>
            <a:r>
              <a:rPr lang="en-GB" sz="2000" dirty="0" err="1">
                <a:solidFill>
                  <a:srgbClr val="7030A0"/>
                </a:solidFill>
                <a:latin typeface="Times New Roman" panose="02020603050405020304" pitchFamily="18" charset="0"/>
                <a:cs typeface="Times New Roman" panose="02020603050405020304" pitchFamily="18" charset="0"/>
              </a:rPr>
              <a:t>của</a:t>
            </a:r>
            <a:r>
              <a:rPr lang="en-GB" sz="2000" dirty="0">
                <a:solidFill>
                  <a:srgbClr val="7030A0"/>
                </a:solidFill>
                <a:latin typeface="Times New Roman" panose="02020603050405020304" pitchFamily="18" charset="0"/>
                <a:cs typeface="Times New Roman" panose="02020603050405020304" pitchFamily="18" charset="0"/>
              </a:rPr>
              <a:t> </a:t>
            </a:r>
            <a:r>
              <a:rPr lang="en-GB" sz="2000" dirty="0" err="1">
                <a:solidFill>
                  <a:srgbClr val="7030A0"/>
                </a:solidFill>
                <a:latin typeface="Times New Roman" panose="02020603050405020304" pitchFamily="18" charset="0"/>
                <a:cs typeface="Times New Roman" panose="02020603050405020304" pitchFamily="18" charset="0"/>
              </a:rPr>
              <a:t>Chiến</a:t>
            </a:r>
            <a:r>
              <a:rPr lang="en-GB" sz="2000" dirty="0">
                <a:solidFill>
                  <a:srgbClr val="7030A0"/>
                </a:solidFill>
                <a:latin typeface="Times New Roman" panose="02020603050405020304" pitchFamily="18" charset="0"/>
                <a:cs typeface="Times New Roman" panose="02020603050405020304" pitchFamily="18" charset="0"/>
              </a:rPr>
              <a:t> </a:t>
            </a:r>
            <a:r>
              <a:rPr lang="en-GB" sz="2000" dirty="0" err="1">
                <a:solidFill>
                  <a:srgbClr val="7030A0"/>
                </a:solidFill>
                <a:latin typeface="Times New Roman" panose="02020603050405020304" pitchFamily="18" charset="0"/>
                <a:cs typeface="Times New Roman" panose="02020603050405020304" pitchFamily="18" charset="0"/>
              </a:rPr>
              <a:t>lược</a:t>
            </a:r>
            <a:r>
              <a:rPr lang="en-GB" sz="2000" dirty="0">
                <a:solidFill>
                  <a:srgbClr val="7030A0"/>
                </a:solidFill>
                <a:latin typeface="Times New Roman" panose="02020603050405020304" pitchFamily="18" charset="0"/>
                <a:cs typeface="Times New Roman" panose="02020603050405020304" pitchFamily="18" charset="0"/>
              </a:rPr>
              <a:t> </a:t>
            </a:r>
            <a:r>
              <a:rPr lang="en-GB" sz="2000" dirty="0" err="1">
                <a:solidFill>
                  <a:srgbClr val="7030A0"/>
                </a:solidFill>
                <a:latin typeface="Times New Roman" panose="02020603050405020304" pitchFamily="18" charset="0"/>
                <a:cs typeface="Times New Roman" panose="02020603050405020304" pitchFamily="18" charset="0"/>
              </a:rPr>
              <a:t>bảo</a:t>
            </a:r>
            <a:r>
              <a:rPr lang="en-GB" sz="2000" dirty="0">
                <a:solidFill>
                  <a:srgbClr val="7030A0"/>
                </a:solidFill>
                <a:latin typeface="Times New Roman" panose="02020603050405020304" pitchFamily="18" charset="0"/>
                <a:cs typeface="Times New Roman" panose="02020603050405020304" pitchFamily="18" charset="0"/>
              </a:rPr>
              <a:t> </a:t>
            </a:r>
            <a:r>
              <a:rPr lang="en-GB" sz="2000" dirty="0" err="1">
                <a:solidFill>
                  <a:srgbClr val="7030A0"/>
                </a:solidFill>
                <a:latin typeface="Times New Roman" panose="02020603050405020304" pitchFamily="18" charset="0"/>
                <a:cs typeface="Times New Roman" panose="02020603050405020304" pitchFamily="18" charset="0"/>
              </a:rPr>
              <a:t>vệ</a:t>
            </a:r>
            <a:r>
              <a:rPr lang="en-GB" sz="2000" dirty="0">
                <a:solidFill>
                  <a:srgbClr val="7030A0"/>
                </a:solidFill>
                <a:latin typeface="Times New Roman" panose="02020603050405020304" pitchFamily="18" charset="0"/>
                <a:cs typeface="Times New Roman" panose="02020603050405020304" pitchFamily="18" charset="0"/>
              </a:rPr>
              <a:t> </a:t>
            </a:r>
            <a:r>
              <a:rPr lang="en-GB" sz="2000" dirty="0" err="1">
                <a:solidFill>
                  <a:srgbClr val="7030A0"/>
                </a:solidFill>
                <a:latin typeface="Times New Roman" panose="02020603050405020304" pitchFamily="18" charset="0"/>
                <a:cs typeface="Times New Roman" panose="02020603050405020304" pitchFamily="18" charset="0"/>
              </a:rPr>
              <a:t>môi</a:t>
            </a:r>
            <a:r>
              <a:rPr lang="en-GB" sz="2000" dirty="0">
                <a:solidFill>
                  <a:srgbClr val="7030A0"/>
                </a:solidFill>
                <a:latin typeface="Times New Roman" panose="02020603050405020304" pitchFamily="18" charset="0"/>
                <a:cs typeface="Times New Roman" panose="02020603050405020304" pitchFamily="18" charset="0"/>
              </a:rPr>
              <a:t> </a:t>
            </a:r>
            <a:r>
              <a:rPr lang="en-GB" sz="2000" dirty="0" err="1">
                <a:solidFill>
                  <a:srgbClr val="7030A0"/>
                </a:solidFill>
                <a:latin typeface="Times New Roman" panose="02020603050405020304" pitchFamily="18" charset="0"/>
                <a:cs typeface="Times New Roman" panose="02020603050405020304" pitchFamily="18" charset="0"/>
              </a:rPr>
              <a:t>trường</a:t>
            </a:r>
            <a:r>
              <a:rPr lang="en-GB" sz="2000" dirty="0">
                <a:solidFill>
                  <a:srgbClr val="7030A0"/>
                </a:solidFill>
                <a:latin typeface="Times New Roman" panose="02020603050405020304" pitchFamily="18" charset="0"/>
                <a:cs typeface="Times New Roman" panose="02020603050405020304" pitchFamily="18" charset="0"/>
              </a:rPr>
              <a:t> </a:t>
            </a:r>
            <a:r>
              <a:rPr lang="en-GB" sz="2000" dirty="0" err="1">
                <a:solidFill>
                  <a:srgbClr val="7030A0"/>
                </a:solidFill>
                <a:latin typeface="Times New Roman" panose="02020603050405020304" pitchFamily="18" charset="0"/>
                <a:cs typeface="Times New Roman" panose="02020603050405020304" pitchFamily="18" charset="0"/>
              </a:rPr>
              <a:t>quốc</a:t>
            </a:r>
            <a:r>
              <a:rPr lang="en-GB" sz="2000" dirty="0">
                <a:solidFill>
                  <a:srgbClr val="7030A0"/>
                </a:solidFill>
                <a:latin typeface="Times New Roman" panose="02020603050405020304" pitchFamily="18" charset="0"/>
                <a:cs typeface="Times New Roman" panose="02020603050405020304" pitchFamily="18" charset="0"/>
              </a:rPr>
              <a:t> </a:t>
            </a:r>
            <a:r>
              <a:rPr lang="en-GB" sz="2000" dirty="0" err="1">
                <a:solidFill>
                  <a:srgbClr val="7030A0"/>
                </a:solidFill>
                <a:latin typeface="Times New Roman" panose="02020603050405020304" pitchFamily="18" charset="0"/>
                <a:cs typeface="Times New Roman" panose="02020603050405020304" pitchFamily="18" charset="0"/>
              </a:rPr>
              <a:t>gia</a:t>
            </a:r>
            <a:r>
              <a:rPr lang="en-GB" sz="2000" dirty="0">
                <a:solidFill>
                  <a:srgbClr val="7030A0"/>
                </a:solidFill>
                <a:latin typeface="Times New Roman" panose="02020603050405020304" pitchFamily="18" charset="0"/>
                <a:cs typeface="Times New Roman" panose="02020603050405020304" pitchFamily="18" charset="0"/>
              </a:rPr>
              <a:t>; </a:t>
            </a:r>
            <a:r>
              <a:rPr lang="en-GB" sz="2000" dirty="0" err="1">
                <a:solidFill>
                  <a:srgbClr val="7030A0"/>
                </a:solidFill>
                <a:latin typeface="Times New Roman" panose="02020603050405020304" pitchFamily="18" charset="0"/>
                <a:cs typeface="Times New Roman" panose="02020603050405020304" pitchFamily="18" charset="0"/>
              </a:rPr>
              <a:t>Chiến</a:t>
            </a:r>
            <a:r>
              <a:rPr lang="en-GB" sz="2000" dirty="0">
                <a:solidFill>
                  <a:srgbClr val="7030A0"/>
                </a:solidFill>
                <a:latin typeface="Times New Roman" panose="02020603050405020304" pitchFamily="18" charset="0"/>
                <a:cs typeface="Times New Roman" panose="02020603050405020304" pitchFamily="18" charset="0"/>
              </a:rPr>
              <a:t> </a:t>
            </a:r>
            <a:r>
              <a:rPr lang="en-GB" sz="2000" dirty="0" err="1">
                <a:solidFill>
                  <a:srgbClr val="7030A0"/>
                </a:solidFill>
                <a:latin typeface="Times New Roman" panose="02020603050405020304" pitchFamily="18" charset="0"/>
                <a:cs typeface="Times New Roman" panose="02020603050405020304" pitchFamily="18" charset="0"/>
              </a:rPr>
              <a:t>lược</a:t>
            </a:r>
            <a:r>
              <a:rPr lang="en-GB" sz="2000" dirty="0">
                <a:solidFill>
                  <a:srgbClr val="7030A0"/>
                </a:solidFill>
                <a:latin typeface="Times New Roman" panose="02020603050405020304" pitchFamily="18" charset="0"/>
                <a:cs typeface="Times New Roman" panose="02020603050405020304" pitchFamily="18" charset="0"/>
              </a:rPr>
              <a:t> </a:t>
            </a:r>
            <a:r>
              <a:rPr lang="en-GB" sz="2000" dirty="0" err="1">
                <a:solidFill>
                  <a:srgbClr val="7030A0"/>
                </a:solidFill>
                <a:latin typeface="Times New Roman" panose="02020603050405020304" pitchFamily="18" charset="0"/>
                <a:cs typeface="Times New Roman" panose="02020603050405020304" pitchFamily="18" charset="0"/>
              </a:rPr>
              <a:t>bảo</a:t>
            </a:r>
            <a:r>
              <a:rPr lang="en-GB" sz="2000" dirty="0">
                <a:solidFill>
                  <a:srgbClr val="7030A0"/>
                </a:solidFill>
                <a:latin typeface="Times New Roman" panose="02020603050405020304" pitchFamily="18" charset="0"/>
                <a:cs typeface="Times New Roman" panose="02020603050405020304" pitchFamily="18" charset="0"/>
              </a:rPr>
              <a:t> </a:t>
            </a:r>
            <a:r>
              <a:rPr lang="en-GB" sz="2000" dirty="0" err="1">
                <a:solidFill>
                  <a:srgbClr val="7030A0"/>
                </a:solidFill>
                <a:latin typeface="Times New Roman" panose="02020603050405020304" pitchFamily="18" charset="0"/>
                <a:cs typeface="Times New Roman" panose="02020603050405020304" pitchFamily="18" charset="0"/>
              </a:rPr>
              <a:t>vệ</a:t>
            </a:r>
            <a:r>
              <a:rPr lang="en-GB" sz="2000" dirty="0">
                <a:solidFill>
                  <a:srgbClr val="7030A0"/>
                </a:solidFill>
                <a:latin typeface="Times New Roman" panose="02020603050405020304" pitchFamily="18" charset="0"/>
                <a:cs typeface="Times New Roman" panose="02020603050405020304" pitchFamily="18" charset="0"/>
              </a:rPr>
              <a:t> </a:t>
            </a:r>
            <a:r>
              <a:rPr lang="en-GB" sz="2000" dirty="0" err="1">
                <a:solidFill>
                  <a:srgbClr val="7030A0"/>
                </a:solidFill>
                <a:latin typeface="Times New Roman" panose="02020603050405020304" pitchFamily="18" charset="0"/>
                <a:cs typeface="Times New Roman" panose="02020603050405020304" pitchFamily="18" charset="0"/>
              </a:rPr>
              <a:t>môi</a:t>
            </a:r>
            <a:r>
              <a:rPr lang="en-GB" sz="2000" dirty="0">
                <a:solidFill>
                  <a:srgbClr val="7030A0"/>
                </a:solidFill>
                <a:latin typeface="Times New Roman" panose="02020603050405020304" pitchFamily="18" charset="0"/>
                <a:cs typeface="Times New Roman" panose="02020603050405020304" pitchFamily="18" charset="0"/>
              </a:rPr>
              <a:t> </a:t>
            </a:r>
            <a:r>
              <a:rPr lang="en-GB" sz="2000" dirty="0" err="1">
                <a:solidFill>
                  <a:srgbClr val="7030A0"/>
                </a:solidFill>
                <a:latin typeface="Times New Roman" panose="02020603050405020304" pitchFamily="18" charset="0"/>
                <a:cs typeface="Times New Roman" panose="02020603050405020304" pitchFamily="18" charset="0"/>
              </a:rPr>
              <a:t>trường</a:t>
            </a:r>
            <a:r>
              <a:rPr lang="en-GB" sz="2000" dirty="0">
                <a:solidFill>
                  <a:srgbClr val="7030A0"/>
                </a:solidFill>
                <a:latin typeface="Times New Roman" panose="02020603050405020304" pitchFamily="18" charset="0"/>
                <a:cs typeface="Times New Roman" panose="02020603050405020304" pitchFamily="18" charset="0"/>
              </a:rPr>
              <a:t> </a:t>
            </a:r>
            <a:r>
              <a:rPr lang="en-GB" sz="2000" dirty="0" err="1">
                <a:solidFill>
                  <a:srgbClr val="7030A0"/>
                </a:solidFill>
                <a:latin typeface="Times New Roman" panose="02020603050405020304" pitchFamily="18" charset="0"/>
                <a:cs typeface="Times New Roman" panose="02020603050405020304" pitchFamily="18" charset="0"/>
              </a:rPr>
              <a:t>quốc</a:t>
            </a:r>
            <a:r>
              <a:rPr lang="en-GB" sz="2000" dirty="0">
                <a:solidFill>
                  <a:srgbClr val="7030A0"/>
                </a:solidFill>
                <a:latin typeface="Times New Roman" panose="02020603050405020304" pitchFamily="18" charset="0"/>
                <a:cs typeface="Times New Roman" panose="02020603050405020304" pitchFamily="18" charset="0"/>
              </a:rPr>
              <a:t> </a:t>
            </a:r>
            <a:r>
              <a:rPr lang="en-GB" sz="2000" dirty="0" err="1">
                <a:solidFill>
                  <a:srgbClr val="7030A0"/>
                </a:solidFill>
                <a:latin typeface="Times New Roman" panose="02020603050405020304" pitchFamily="18" charset="0"/>
                <a:cs typeface="Times New Roman" panose="02020603050405020304" pitchFamily="18" charset="0"/>
              </a:rPr>
              <a:t>gia</a:t>
            </a:r>
            <a:r>
              <a:rPr lang="en-GB" sz="2000" dirty="0">
                <a:solidFill>
                  <a:srgbClr val="7030A0"/>
                </a:solidFill>
                <a:latin typeface="Times New Roman" panose="02020603050405020304" pitchFamily="18" charset="0"/>
                <a:cs typeface="Times New Roman" panose="02020603050405020304" pitchFamily="18" charset="0"/>
              </a:rPr>
              <a:t> </a:t>
            </a:r>
            <a:r>
              <a:rPr lang="en-GB" sz="2000" dirty="0" err="1">
                <a:solidFill>
                  <a:srgbClr val="7030A0"/>
                </a:solidFill>
                <a:latin typeface="Times New Roman" panose="02020603050405020304" pitchFamily="18" charset="0"/>
                <a:cs typeface="Times New Roman" panose="02020603050405020304" pitchFamily="18" charset="0"/>
              </a:rPr>
              <a:t>được</a:t>
            </a:r>
            <a:r>
              <a:rPr lang="en-GB" sz="2000" dirty="0">
                <a:solidFill>
                  <a:srgbClr val="7030A0"/>
                </a:solidFill>
                <a:latin typeface="Times New Roman" panose="02020603050405020304" pitchFamily="18" charset="0"/>
                <a:cs typeface="Times New Roman" panose="02020603050405020304" pitchFamily="18" charset="0"/>
              </a:rPr>
              <a:t> </a:t>
            </a:r>
            <a:r>
              <a:rPr lang="en-GB" sz="2000" dirty="0" err="1">
                <a:solidFill>
                  <a:srgbClr val="7030A0"/>
                </a:solidFill>
                <a:latin typeface="Times New Roman" panose="02020603050405020304" pitchFamily="18" charset="0"/>
                <a:cs typeface="Times New Roman" panose="02020603050405020304" pitchFamily="18" charset="0"/>
              </a:rPr>
              <a:t>xây</a:t>
            </a:r>
            <a:r>
              <a:rPr lang="en-GB" sz="2000" dirty="0">
                <a:solidFill>
                  <a:srgbClr val="7030A0"/>
                </a:solidFill>
                <a:latin typeface="Times New Roman" panose="02020603050405020304" pitchFamily="18" charset="0"/>
                <a:cs typeface="Times New Roman" panose="02020603050405020304" pitchFamily="18" charset="0"/>
              </a:rPr>
              <a:t> </a:t>
            </a:r>
            <a:r>
              <a:rPr lang="en-GB" sz="2000" dirty="0" err="1">
                <a:solidFill>
                  <a:srgbClr val="7030A0"/>
                </a:solidFill>
                <a:latin typeface="Times New Roman" panose="02020603050405020304" pitchFamily="18" charset="0"/>
                <a:cs typeface="Times New Roman" panose="02020603050405020304" pitchFamily="18" charset="0"/>
              </a:rPr>
              <a:t>dựng</a:t>
            </a:r>
            <a:r>
              <a:rPr lang="en-GB" sz="2000" dirty="0">
                <a:solidFill>
                  <a:srgbClr val="7030A0"/>
                </a:solidFill>
                <a:latin typeface="Times New Roman" panose="02020603050405020304" pitchFamily="18" charset="0"/>
                <a:cs typeface="Times New Roman" panose="02020603050405020304" pitchFamily="18" charset="0"/>
              </a:rPr>
              <a:t> </a:t>
            </a:r>
            <a:r>
              <a:rPr lang="en-GB" sz="2000" dirty="0" err="1">
                <a:solidFill>
                  <a:srgbClr val="7030A0"/>
                </a:solidFill>
                <a:latin typeface="Times New Roman" panose="02020603050405020304" pitchFamily="18" charset="0"/>
                <a:cs typeface="Times New Roman" panose="02020603050405020304" pitchFamily="18" charset="0"/>
              </a:rPr>
              <a:t>cho</a:t>
            </a:r>
            <a:r>
              <a:rPr lang="en-GB" sz="2000" dirty="0">
                <a:solidFill>
                  <a:srgbClr val="7030A0"/>
                </a:solidFill>
                <a:latin typeface="Times New Roman" panose="02020603050405020304" pitchFamily="18" charset="0"/>
                <a:cs typeface="Times New Roman" panose="02020603050405020304" pitchFamily="18" charset="0"/>
              </a:rPr>
              <a:t> </a:t>
            </a:r>
            <a:r>
              <a:rPr lang="en-GB" sz="2000" dirty="0" err="1">
                <a:solidFill>
                  <a:srgbClr val="7030A0"/>
                </a:solidFill>
                <a:latin typeface="Times New Roman" panose="02020603050405020304" pitchFamily="18" charset="0"/>
                <a:cs typeface="Times New Roman" panose="02020603050405020304" pitchFamily="18" charset="0"/>
              </a:rPr>
              <a:t>giai</a:t>
            </a:r>
            <a:r>
              <a:rPr lang="en-GB" sz="2000" dirty="0">
                <a:solidFill>
                  <a:srgbClr val="7030A0"/>
                </a:solidFill>
                <a:latin typeface="Times New Roman" panose="02020603050405020304" pitchFamily="18" charset="0"/>
                <a:cs typeface="Times New Roman" panose="02020603050405020304" pitchFamily="18" charset="0"/>
              </a:rPr>
              <a:t> </a:t>
            </a:r>
            <a:r>
              <a:rPr lang="en-GB" sz="2000" dirty="0" err="1">
                <a:solidFill>
                  <a:srgbClr val="7030A0"/>
                </a:solidFill>
                <a:latin typeface="Times New Roman" panose="02020603050405020304" pitchFamily="18" charset="0"/>
                <a:cs typeface="Times New Roman" panose="02020603050405020304" pitchFamily="18" charset="0"/>
              </a:rPr>
              <a:t>đoạn</a:t>
            </a:r>
            <a:r>
              <a:rPr lang="en-GB" sz="2000" dirty="0">
                <a:solidFill>
                  <a:srgbClr val="7030A0"/>
                </a:solidFill>
                <a:latin typeface="Times New Roman" panose="02020603050405020304" pitchFamily="18" charset="0"/>
                <a:cs typeface="Times New Roman" panose="02020603050405020304" pitchFamily="18" charset="0"/>
              </a:rPr>
              <a:t> 10 </a:t>
            </a:r>
            <a:r>
              <a:rPr lang="en-GB" sz="2000" dirty="0" err="1">
                <a:solidFill>
                  <a:srgbClr val="7030A0"/>
                </a:solidFill>
                <a:latin typeface="Times New Roman" panose="02020603050405020304" pitchFamily="18" charset="0"/>
                <a:cs typeface="Times New Roman" panose="02020603050405020304" pitchFamily="18" charset="0"/>
              </a:rPr>
              <a:t>năm</a:t>
            </a:r>
            <a:r>
              <a:rPr lang="en-GB" sz="2000" dirty="0">
                <a:solidFill>
                  <a:srgbClr val="7030A0"/>
                </a:solidFill>
                <a:latin typeface="Times New Roman" panose="02020603050405020304" pitchFamily="18" charset="0"/>
                <a:cs typeface="Times New Roman" panose="02020603050405020304" pitchFamily="18" charset="0"/>
              </a:rPr>
              <a:t>, </a:t>
            </a:r>
            <a:r>
              <a:rPr lang="en-GB" sz="2000" dirty="0" err="1">
                <a:solidFill>
                  <a:srgbClr val="7030A0"/>
                </a:solidFill>
                <a:latin typeface="Times New Roman" panose="02020603050405020304" pitchFamily="18" charset="0"/>
                <a:cs typeface="Times New Roman" panose="02020603050405020304" pitchFamily="18" charset="0"/>
              </a:rPr>
              <a:t>tầm</a:t>
            </a:r>
            <a:r>
              <a:rPr lang="en-GB" sz="2000" dirty="0">
                <a:solidFill>
                  <a:srgbClr val="7030A0"/>
                </a:solidFill>
                <a:latin typeface="Times New Roman" panose="02020603050405020304" pitchFamily="18" charset="0"/>
                <a:cs typeface="Times New Roman" panose="02020603050405020304" pitchFamily="18" charset="0"/>
              </a:rPr>
              <a:t> </a:t>
            </a:r>
            <a:r>
              <a:rPr lang="en-GB" sz="2000" dirty="0" err="1">
                <a:solidFill>
                  <a:srgbClr val="7030A0"/>
                </a:solidFill>
                <a:latin typeface="Times New Roman" panose="02020603050405020304" pitchFamily="18" charset="0"/>
                <a:cs typeface="Times New Roman" panose="02020603050405020304" pitchFamily="18" charset="0"/>
              </a:rPr>
              <a:t>nhìn</a:t>
            </a:r>
            <a:r>
              <a:rPr lang="en-GB" sz="2000" dirty="0">
                <a:solidFill>
                  <a:srgbClr val="7030A0"/>
                </a:solidFill>
                <a:latin typeface="Times New Roman" panose="02020603050405020304" pitchFamily="18" charset="0"/>
                <a:cs typeface="Times New Roman" panose="02020603050405020304" pitchFamily="18" charset="0"/>
              </a:rPr>
              <a:t> 30 </a:t>
            </a:r>
            <a:r>
              <a:rPr lang="en-GB" sz="2000" dirty="0" err="1">
                <a:solidFill>
                  <a:srgbClr val="7030A0"/>
                </a:solidFill>
                <a:latin typeface="Times New Roman" panose="02020603050405020304" pitchFamily="18" charset="0"/>
                <a:cs typeface="Times New Roman" panose="02020603050405020304" pitchFamily="18" charset="0"/>
              </a:rPr>
              <a:t>năm</a:t>
            </a:r>
            <a:r>
              <a:rPr lang="en-GB" sz="2000" dirty="0">
                <a:solidFill>
                  <a:srgbClr val="7030A0"/>
                </a:solidFill>
                <a:latin typeface="Times New Roman" panose="02020603050405020304" pitchFamily="18" charset="0"/>
                <a:cs typeface="Times New Roman" panose="02020603050405020304" pitchFamily="18" charset="0"/>
              </a:rPr>
              <a:t>. </a:t>
            </a:r>
            <a:r>
              <a:rPr lang="en-GB" sz="2000" dirty="0" err="1">
                <a:solidFill>
                  <a:srgbClr val="7030A0"/>
                </a:solidFill>
                <a:latin typeface="Times New Roman" panose="02020603050405020304" pitchFamily="18" charset="0"/>
                <a:cs typeface="Times New Roman" panose="02020603050405020304" pitchFamily="18" charset="0"/>
              </a:rPr>
              <a:t>Thẩm</a:t>
            </a:r>
            <a:r>
              <a:rPr lang="en-GB" sz="2000" dirty="0">
                <a:solidFill>
                  <a:srgbClr val="7030A0"/>
                </a:solidFill>
                <a:latin typeface="Times New Roman" panose="02020603050405020304" pitchFamily="18" charset="0"/>
                <a:cs typeface="Times New Roman" panose="02020603050405020304" pitchFamily="18" charset="0"/>
              </a:rPr>
              <a:t> </a:t>
            </a:r>
            <a:r>
              <a:rPr lang="en-GB" sz="2000" dirty="0" err="1">
                <a:solidFill>
                  <a:srgbClr val="7030A0"/>
                </a:solidFill>
                <a:latin typeface="Times New Roman" panose="02020603050405020304" pitchFamily="18" charset="0"/>
                <a:cs typeface="Times New Roman" panose="02020603050405020304" pitchFamily="18" charset="0"/>
              </a:rPr>
              <a:t>quyền</a:t>
            </a:r>
            <a:r>
              <a:rPr lang="en-GB" sz="2000" dirty="0">
                <a:solidFill>
                  <a:srgbClr val="7030A0"/>
                </a:solidFill>
                <a:latin typeface="Times New Roman" panose="02020603050405020304" pitchFamily="18" charset="0"/>
                <a:cs typeface="Times New Roman" panose="02020603050405020304" pitchFamily="18" charset="0"/>
              </a:rPr>
              <a:t> </a:t>
            </a:r>
            <a:r>
              <a:rPr lang="en-GB" sz="2000" dirty="0" err="1">
                <a:solidFill>
                  <a:srgbClr val="7030A0"/>
                </a:solidFill>
                <a:latin typeface="Times New Roman" panose="02020603050405020304" pitchFamily="18" charset="0"/>
                <a:cs typeface="Times New Roman" panose="02020603050405020304" pitchFamily="18" charset="0"/>
              </a:rPr>
              <a:t>phê</a:t>
            </a:r>
            <a:r>
              <a:rPr lang="en-GB" sz="2000" dirty="0">
                <a:solidFill>
                  <a:srgbClr val="7030A0"/>
                </a:solidFill>
                <a:latin typeface="Times New Roman" panose="02020603050405020304" pitchFamily="18" charset="0"/>
                <a:cs typeface="Times New Roman" panose="02020603050405020304" pitchFamily="18" charset="0"/>
              </a:rPr>
              <a:t> </a:t>
            </a:r>
            <a:r>
              <a:rPr lang="en-GB" sz="2000" dirty="0" err="1">
                <a:solidFill>
                  <a:srgbClr val="7030A0"/>
                </a:solidFill>
                <a:latin typeface="Times New Roman" panose="02020603050405020304" pitchFamily="18" charset="0"/>
                <a:cs typeface="Times New Roman" panose="02020603050405020304" pitchFamily="18" charset="0"/>
              </a:rPr>
              <a:t>duyệt</a:t>
            </a:r>
            <a:r>
              <a:rPr lang="en-GB" sz="2000" dirty="0">
                <a:solidFill>
                  <a:srgbClr val="7030A0"/>
                </a:solidFill>
                <a:latin typeface="Times New Roman" panose="02020603050405020304" pitchFamily="18" charset="0"/>
                <a:cs typeface="Times New Roman" panose="02020603050405020304" pitchFamily="18" charset="0"/>
              </a:rPr>
              <a:t> </a:t>
            </a:r>
            <a:r>
              <a:rPr lang="en-GB" sz="2000" dirty="0" err="1">
                <a:solidFill>
                  <a:srgbClr val="7030A0"/>
                </a:solidFill>
                <a:latin typeface="Times New Roman" panose="02020603050405020304" pitchFamily="18" charset="0"/>
                <a:cs typeface="Times New Roman" panose="02020603050405020304" pitchFamily="18" charset="0"/>
              </a:rPr>
              <a:t>chiến</a:t>
            </a:r>
            <a:r>
              <a:rPr lang="en-GB" sz="2000" dirty="0">
                <a:solidFill>
                  <a:srgbClr val="7030A0"/>
                </a:solidFill>
                <a:latin typeface="Times New Roman" panose="02020603050405020304" pitchFamily="18" charset="0"/>
                <a:cs typeface="Times New Roman" panose="02020603050405020304" pitchFamily="18" charset="0"/>
              </a:rPr>
              <a:t> </a:t>
            </a:r>
            <a:r>
              <a:rPr lang="en-GB" sz="2000" dirty="0" err="1">
                <a:solidFill>
                  <a:srgbClr val="7030A0"/>
                </a:solidFill>
                <a:latin typeface="Times New Roman" panose="02020603050405020304" pitchFamily="18" charset="0"/>
                <a:cs typeface="Times New Roman" panose="02020603050405020304" pitchFamily="18" charset="0"/>
              </a:rPr>
              <a:t>lược</a:t>
            </a:r>
            <a:r>
              <a:rPr lang="en-GB" sz="2000" dirty="0">
                <a:solidFill>
                  <a:srgbClr val="7030A0"/>
                </a:solidFill>
                <a:latin typeface="Times New Roman" panose="02020603050405020304" pitchFamily="18" charset="0"/>
                <a:cs typeface="Times New Roman" panose="02020603050405020304" pitchFamily="18" charset="0"/>
              </a:rPr>
              <a:t> </a:t>
            </a:r>
            <a:r>
              <a:rPr lang="en-GB" sz="2000" dirty="0" err="1">
                <a:solidFill>
                  <a:srgbClr val="7030A0"/>
                </a:solidFill>
                <a:latin typeface="Times New Roman" panose="02020603050405020304" pitchFamily="18" charset="0"/>
                <a:cs typeface="Times New Roman" panose="02020603050405020304" pitchFamily="18" charset="0"/>
              </a:rPr>
              <a:t>là</a:t>
            </a:r>
            <a:r>
              <a:rPr lang="en-GB" sz="2000" dirty="0">
                <a:solidFill>
                  <a:srgbClr val="7030A0"/>
                </a:solidFill>
                <a:latin typeface="Times New Roman" panose="02020603050405020304" pitchFamily="18" charset="0"/>
                <a:cs typeface="Times New Roman" panose="02020603050405020304" pitchFamily="18" charset="0"/>
              </a:rPr>
              <a:t> </a:t>
            </a:r>
            <a:r>
              <a:rPr lang="en-GB" sz="2000" dirty="0" err="1">
                <a:solidFill>
                  <a:srgbClr val="7030A0"/>
                </a:solidFill>
                <a:latin typeface="Times New Roman" panose="02020603050405020304" pitchFamily="18" charset="0"/>
                <a:cs typeface="Times New Roman" panose="02020603050405020304" pitchFamily="18" charset="0"/>
              </a:rPr>
              <a:t>của</a:t>
            </a:r>
            <a:r>
              <a:rPr lang="en-GB" sz="2000" dirty="0">
                <a:solidFill>
                  <a:srgbClr val="7030A0"/>
                </a:solidFill>
                <a:latin typeface="Times New Roman" panose="02020603050405020304" pitchFamily="18" charset="0"/>
                <a:cs typeface="Times New Roman" panose="02020603050405020304" pitchFamily="18" charset="0"/>
              </a:rPr>
              <a:t> </a:t>
            </a:r>
            <a:r>
              <a:rPr lang="en-GB" sz="2000" dirty="0" err="1">
                <a:solidFill>
                  <a:srgbClr val="7030A0"/>
                </a:solidFill>
                <a:latin typeface="Times New Roman" panose="02020603050405020304" pitchFamily="18" charset="0"/>
                <a:cs typeface="Times New Roman" panose="02020603050405020304" pitchFamily="18" charset="0"/>
              </a:rPr>
              <a:t>Thủ</a:t>
            </a:r>
            <a:r>
              <a:rPr lang="en-GB" sz="2000" dirty="0">
                <a:solidFill>
                  <a:srgbClr val="7030A0"/>
                </a:solidFill>
                <a:latin typeface="Times New Roman" panose="02020603050405020304" pitchFamily="18" charset="0"/>
                <a:cs typeface="Times New Roman" panose="02020603050405020304" pitchFamily="18" charset="0"/>
              </a:rPr>
              <a:t> </a:t>
            </a:r>
            <a:r>
              <a:rPr lang="en-GB" sz="2000" dirty="0" err="1">
                <a:solidFill>
                  <a:srgbClr val="7030A0"/>
                </a:solidFill>
                <a:latin typeface="Times New Roman" panose="02020603050405020304" pitchFamily="18" charset="0"/>
                <a:cs typeface="Times New Roman" panose="02020603050405020304" pitchFamily="18" charset="0"/>
              </a:rPr>
              <a:t>tướng</a:t>
            </a:r>
            <a:r>
              <a:rPr lang="en-GB" sz="2000" dirty="0">
                <a:solidFill>
                  <a:srgbClr val="7030A0"/>
                </a:solidFill>
                <a:latin typeface="Times New Roman" panose="02020603050405020304" pitchFamily="18" charset="0"/>
                <a:cs typeface="Times New Roman" panose="02020603050405020304" pitchFamily="18" charset="0"/>
              </a:rPr>
              <a:t> </a:t>
            </a:r>
            <a:r>
              <a:rPr lang="en-GB" sz="2000" dirty="0" err="1">
                <a:solidFill>
                  <a:srgbClr val="7030A0"/>
                </a:solidFill>
                <a:latin typeface="Times New Roman" panose="02020603050405020304" pitchFamily="18" charset="0"/>
                <a:cs typeface="Times New Roman" panose="02020603050405020304" pitchFamily="18" charset="0"/>
              </a:rPr>
              <a:t>Chính</a:t>
            </a:r>
            <a:r>
              <a:rPr lang="en-GB" sz="2000" dirty="0">
                <a:solidFill>
                  <a:srgbClr val="7030A0"/>
                </a:solidFill>
                <a:latin typeface="Times New Roman" panose="02020603050405020304" pitchFamily="18" charset="0"/>
                <a:cs typeface="Times New Roman" panose="02020603050405020304" pitchFamily="18" charset="0"/>
              </a:rPr>
              <a:t> </a:t>
            </a:r>
            <a:r>
              <a:rPr lang="en-GB" sz="2000" dirty="0" err="1">
                <a:solidFill>
                  <a:srgbClr val="7030A0"/>
                </a:solidFill>
                <a:latin typeface="Times New Roman" panose="02020603050405020304" pitchFamily="18" charset="0"/>
                <a:cs typeface="Times New Roman" panose="02020603050405020304" pitchFamily="18" charset="0"/>
              </a:rPr>
              <a:t>phủ</a:t>
            </a:r>
            <a:r>
              <a:rPr lang="en-GB" sz="2000" dirty="0">
                <a:solidFill>
                  <a:srgbClr val="7030A0"/>
                </a:solidFill>
                <a:latin typeface="Times New Roman" panose="02020603050405020304" pitchFamily="18" charset="0"/>
                <a:cs typeface="Times New Roman" panose="02020603050405020304" pitchFamily="18" charset="0"/>
              </a:rPr>
              <a:t>.</a:t>
            </a:r>
          </a:p>
          <a:p>
            <a:endParaRPr lang="en-GB" dirty="0"/>
          </a:p>
          <a:p>
            <a:endParaRPr lang="en-GB" dirty="0"/>
          </a:p>
        </p:txBody>
      </p:sp>
    </p:spTree>
    <p:extLst>
      <p:ext uri="{BB962C8B-B14F-4D97-AF65-F5344CB8AC3E}">
        <p14:creationId xmlns:p14="http://schemas.microsoft.com/office/powerpoint/2010/main" val="16877320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lowchart: Magnetic Disk 5"/>
          <p:cNvSpPr/>
          <p:nvPr/>
        </p:nvSpPr>
        <p:spPr>
          <a:xfrm>
            <a:off x="719898" y="2886268"/>
            <a:ext cx="3960440" cy="1857024"/>
          </a:xfrm>
          <a:prstGeom prst="flowChartMagneticDisk">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Oval 9"/>
          <p:cNvSpPr/>
          <p:nvPr/>
        </p:nvSpPr>
        <p:spPr>
          <a:xfrm>
            <a:off x="5036881" y="4226612"/>
            <a:ext cx="3600400" cy="13681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GB"/>
          </a:p>
        </p:txBody>
      </p:sp>
      <p:sp>
        <p:nvSpPr>
          <p:cNvPr id="3" name="Oval 2"/>
          <p:cNvSpPr/>
          <p:nvPr/>
        </p:nvSpPr>
        <p:spPr>
          <a:xfrm>
            <a:off x="5021826" y="2686053"/>
            <a:ext cx="3600400" cy="13681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GB"/>
          </a:p>
        </p:txBody>
      </p:sp>
      <p:sp>
        <p:nvSpPr>
          <p:cNvPr id="2" name="Title 1"/>
          <p:cNvSpPr>
            <a:spLocks noGrp="1"/>
          </p:cNvSpPr>
          <p:nvPr>
            <p:ph type="title"/>
          </p:nvPr>
        </p:nvSpPr>
        <p:spPr>
          <a:xfrm>
            <a:off x="395536" y="548680"/>
            <a:ext cx="8568952" cy="1280890"/>
          </a:xfrm>
        </p:spPr>
        <p:txBody>
          <a:bodyPr>
            <a:normAutofit/>
          </a:bodyPr>
          <a:lstStyle/>
          <a:p>
            <a:pPr algn="ctr"/>
            <a:r>
              <a:rPr lang="en-GB" sz="2800" b="1" i="1" dirty="0">
                <a:solidFill>
                  <a:srgbClr val="7030A0"/>
                </a:solidFill>
                <a:latin typeface="Times New Roman" panose="02020603050405020304" pitchFamily="18" charset="0"/>
                <a:cs typeface="Times New Roman" panose="02020603050405020304" pitchFamily="18" charset="0"/>
              </a:rPr>
              <a:t>So </a:t>
            </a:r>
            <a:r>
              <a:rPr lang="en-GB" sz="2800" b="1" i="1" dirty="0" err="1">
                <a:solidFill>
                  <a:srgbClr val="7030A0"/>
                </a:solidFill>
                <a:latin typeface="Times New Roman" panose="02020603050405020304" pitchFamily="18" charset="0"/>
                <a:cs typeface="Times New Roman" panose="02020603050405020304" pitchFamily="18" charset="0"/>
              </a:rPr>
              <a:t>với</a:t>
            </a:r>
            <a:r>
              <a:rPr lang="en-GB" sz="2800" b="1" i="1" dirty="0">
                <a:solidFill>
                  <a:srgbClr val="7030A0"/>
                </a:solidFill>
                <a:latin typeface="Times New Roman" panose="02020603050405020304" pitchFamily="18" charset="0"/>
                <a:cs typeface="Times New Roman" panose="02020603050405020304" pitchFamily="18" charset="0"/>
              </a:rPr>
              <a:t> </a:t>
            </a:r>
            <a:r>
              <a:rPr lang="en-GB" sz="2800" b="1" i="1" dirty="0" err="1">
                <a:solidFill>
                  <a:srgbClr val="7030A0"/>
                </a:solidFill>
                <a:latin typeface="Times New Roman" panose="02020603050405020304" pitchFamily="18" charset="0"/>
                <a:cs typeface="Times New Roman" panose="02020603050405020304" pitchFamily="18" charset="0"/>
              </a:rPr>
              <a:t>Luật</a:t>
            </a:r>
            <a:r>
              <a:rPr lang="en-GB" sz="2800" b="1" i="1" dirty="0">
                <a:solidFill>
                  <a:srgbClr val="7030A0"/>
                </a:solidFill>
                <a:latin typeface="Times New Roman" panose="02020603050405020304" pitchFamily="18" charset="0"/>
                <a:cs typeface="Times New Roman" panose="02020603050405020304" pitchFamily="18" charset="0"/>
              </a:rPr>
              <a:t> BVMT </a:t>
            </a:r>
            <a:r>
              <a:rPr lang="en-GB" sz="2800" b="1" i="1" dirty="0" err="1">
                <a:solidFill>
                  <a:srgbClr val="7030A0"/>
                </a:solidFill>
                <a:latin typeface="Times New Roman" panose="02020603050405020304" pitchFamily="18" charset="0"/>
                <a:cs typeface="Times New Roman" panose="02020603050405020304" pitchFamily="18" charset="0"/>
              </a:rPr>
              <a:t>năm</a:t>
            </a:r>
            <a:r>
              <a:rPr lang="en-GB" sz="2800" b="1" i="1" dirty="0">
                <a:solidFill>
                  <a:srgbClr val="7030A0"/>
                </a:solidFill>
                <a:latin typeface="Times New Roman" panose="02020603050405020304" pitchFamily="18" charset="0"/>
                <a:cs typeface="Times New Roman" panose="02020603050405020304" pitchFamily="18" charset="0"/>
              </a:rPr>
              <a:t> 2014, </a:t>
            </a:r>
            <a:r>
              <a:rPr lang="en-GB" sz="2800" b="1" i="1" dirty="0" err="1">
                <a:solidFill>
                  <a:srgbClr val="7030A0"/>
                </a:solidFill>
                <a:latin typeface="Times New Roman" panose="02020603050405020304" pitchFamily="18" charset="0"/>
                <a:cs typeface="Times New Roman" panose="02020603050405020304" pitchFamily="18" charset="0"/>
              </a:rPr>
              <a:t>Luật</a:t>
            </a:r>
            <a:r>
              <a:rPr lang="en-GB" sz="2800" b="1" i="1" dirty="0">
                <a:solidFill>
                  <a:srgbClr val="7030A0"/>
                </a:solidFill>
                <a:latin typeface="Times New Roman" panose="02020603050405020304" pitchFamily="18" charset="0"/>
                <a:cs typeface="Times New Roman" panose="02020603050405020304" pitchFamily="18" charset="0"/>
              </a:rPr>
              <a:t> BVMT 2020 </a:t>
            </a:r>
            <a:r>
              <a:rPr lang="en-GB" sz="2800" b="1" i="1" dirty="0" err="1">
                <a:solidFill>
                  <a:srgbClr val="7030A0"/>
                </a:solidFill>
                <a:latin typeface="Times New Roman" panose="02020603050405020304" pitchFamily="18" charset="0"/>
                <a:cs typeface="Times New Roman" panose="02020603050405020304" pitchFamily="18" charset="0"/>
              </a:rPr>
              <a:t>có</a:t>
            </a:r>
            <a:r>
              <a:rPr lang="en-GB" sz="2800" b="1" i="1" dirty="0">
                <a:solidFill>
                  <a:srgbClr val="7030A0"/>
                </a:solidFill>
                <a:latin typeface="Times New Roman" panose="02020603050405020304" pitchFamily="18" charset="0"/>
                <a:cs typeface="Times New Roman" panose="02020603050405020304" pitchFamily="18" charset="0"/>
              </a:rPr>
              <a:t> </a:t>
            </a:r>
            <a:r>
              <a:rPr lang="en-GB" sz="2800" b="1" i="1" dirty="0" err="1">
                <a:solidFill>
                  <a:srgbClr val="7030A0"/>
                </a:solidFill>
                <a:latin typeface="Times New Roman" panose="02020603050405020304" pitchFamily="18" charset="0"/>
                <a:cs typeface="Times New Roman" panose="02020603050405020304" pitchFamily="18" charset="0"/>
              </a:rPr>
              <a:t>những</a:t>
            </a:r>
            <a:r>
              <a:rPr lang="en-GB" sz="2800" b="1" i="1" dirty="0">
                <a:solidFill>
                  <a:srgbClr val="7030A0"/>
                </a:solidFill>
                <a:latin typeface="Times New Roman" panose="02020603050405020304" pitchFamily="18" charset="0"/>
                <a:cs typeface="Times New Roman" panose="02020603050405020304" pitchFamily="18" charset="0"/>
              </a:rPr>
              <a:t> </a:t>
            </a:r>
            <a:r>
              <a:rPr lang="en-GB" sz="2800" b="1" i="1" dirty="0" err="1">
                <a:solidFill>
                  <a:srgbClr val="7030A0"/>
                </a:solidFill>
                <a:latin typeface="Times New Roman" panose="02020603050405020304" pitchFamily="18" charset="0"/>
                <a:cs typeface="Times New Roman" panose="02020603050405020304" pitchFamily="18" charset="0"/>
              </a:rPr>
              <a:t>điểm</a:t>
            </a:r>
            <a:r>
              <a:rPr lang="en-GB" sz="2800" b="1" i="1" dirty="0">
                <a:solidFill>
                  <a:srgbClr val="7030A0"/>
                </a:solidFill>
                <a:latin typeface="Times New Roman" panose="02020603050405020304" pitchFamily="18" charset="0"/>
                <a:cs typeface="Times New Roman" panose="02020603050405020304" pitchFamily="18" charset="0"/>
              </a:rPr>
              <a:t> </a:t>
            </a:r>
            <a:r>
              <a:rPr lang="en-GB" sz="2800" b="1" i="1" dirty="0" err="1">
                <a:solidFill>
                  <a:srgbClr val="7030A0"/>
                </a:solidFill>
                <a:latin typeface="Times New Roman" panose="02020603050405020304" pitchFamily="18" charset="0"/>
                <a:cs typeface="Times New Roman" panose="02020603050405020304" pitchFamily="18" charset="0"/>
              </a:rPr>
              <a:t>mới</a:t>
            </a:r>
            <a:r>
              <a:rPr lang="en-GB" sz="2800" b="1" i="1" dirty="0">
                <a:solidFill>
                  <a:srgbClr val="7030A0"/>
                </a:solidFill>
                <a:latin typeface="Times New Roman" panose="02020603050405020304" pitchFamily="18" charset="0"/>
                <a:cs typeface="Times New Roman" panose="02020603050405020304" pitchFamily="18" charset="0"/>
              </a:rPr>
              <a:t> mang </a:t>
            </a:r>
            <a:r>
              <a:rPr lang="en-GB" sz="2800" b="1" i="1" dirty="0" err="1">
                <a:solidFill>
                  <a:srgbClr val="7030A0"/>
                </a:solidFill>
                <a:latin typeface="Times New Roman" panose="02020603050405020304" pitchFamily="18" charset="0"/>
                <a:cs typeface="Times New Roman" panose="02020603050405020304" pitchFamily="18" charset="0"/>
              </a:rPr>
              <a:t>tính</a:t>
            </a:r>
            <a:r>
              <a:rPr lang="en-GB" sz="2800" b="1" i="1" dirty="0">
                <a:solidFill>
                  <a:srgbClr val="7030A0"/>
                </a:solidFill>
                <a:latin typeface="Times New Roman" panose="02020603050405020304" pitchFamily="18" charset="0"/>
                <a:cs typeface="Times New Roman" panose="02020603050405020304" pitchFamily="18" charset="0"/>
              </a:rPr>
              <a:t> </a:t>
            </a:r>
            <a:r>
              <a:rPr lang="en-GB" sz="2800" b="1" i="1" dirty="0" err="1">
                <a:solidFill>
                  <a:srgbClr val="7030A0"/>
                </a:solidFill>
                <a:latin typeface="Times New Roman" panose="02020603050405020304" pitchFamily="18" charset="0"/>
                <a:cs typeface="Times New Roman" panose="02020603050405020304" pitchFamily="18" charset="0"/>
              </a:rPr>
              <a:t>đột</a:t>
            </a:r>
            <a:r>
              <a:rPr lang="en-GB" sz="2800" b="1" i="1" dirty="0">
                <a:solidFill>
                  <a:srgbClr val="7030A0"/>
                </a:solidFill>
                <a:latin typeface="Times New Roman" panose="02020603050405020304" pitchFamily="18" charset="0"/>
                <a:cs typeface="Times New Roman" panose="02020603050405020304" pitchFamily="18" charset="0"/>
              </a:rPr>
              <a:t> </a:t>
            </a:r>
            <a:r>
              <a:rPr lang="en-GB" sz="2800" b="1" i="1" dirty="0" err="1">
                <a:solidFill>
                  <a:srgbClr val="7030A0"/>
                </a:solidFill>
                <a:latin typeface="Times New Roman" panose="02020603050405020304" pitchFamily="18" charset="0"/>
                <a:cs typeface="Times New Roman" panose="02020603050405020304" pitchFamily="18" charset="0"/>
              </a:rPr>
              <a:t>phá</a:t>
            </a:r>
            <a:r>
              <a:rPr lang="en-GB" sz="2800" b="1" i="1" dirty="0">
                <a:solidFill>
                  <a:srgbClr val="7030A0"/>
                </a:solidFill>
                <a:latin typeface="Times New Roman" panose="02020603050405020304" pitchFamily="18" charset="0"/>
                <a:cs typeface="Times New Roman" panose="02020603050405020304" pitchFamily="18" charset="0"/>
              </a:rPr>
              <a:t> </a:t>
            </a:r>
            <a:r>
              <a:rPr lang="en-GB" sz="2800" b="1" i="1" dirty="0" err="1">
                <a:solidFill>
                  <a:srgbClr val="7030A0"/>
                </a:solidFill>
                <a:latin typeface="Times New Roman" panose="02020603050405020304" pitchFamily="18" charset="0"/>
                <a:cs typeface="Times New Roman" panose="02020603050405020304" pitchFamily="18" charset="0"/>
              </a:rPr>
              <a:t>chính</a:t>
            </a:r>
            <a:r>
              <a:rPr lang="en-GB" sz="2800" b="1" i="1" dirty="0">
                <a:solidFill>
                  <a:srgbClr val="7030A0"/>
                </a:solidFill>
                <a:latin typeface="Times New Roman" panose="02020603050405020304" pitchFamily="18" charset="0"/>
                <a:cs typeface="Times New Roman" panose="02020603050405020304" pitchFamily="18" charset="0"/>
              </a:rPr>
              <a:t> </a:t>
            </a:r>
            <a:endParaRPr lang="en-GB" sz="2800" b="1" dirty="0">
              <a:solidFill>
                <a:srgbClr val="7030A0"/>
              </a:solidFill>
              <a:latin typeface="Times New Roman" panose="02020603050405020304" pitchFamily="18" charset="0"/>
              <a:cs typeface="Times New Roman" panose="02020603050405020304" pitchFamily="18" charset="0"/>
            </a:endParaRPr>
          </a:p>
        </p:txBody>
      </p:sp>
      <p:sp>
        <p:nvSpPr>
          <p:cNvPr id="4" name="object 3"/>
          <p:cNvSpPr txBox="1">
            <a:spLocks noGrp="1"/>
          </p:cNvSpPr>
          <p:nvPr>
            <p:ph type="body" idx="1"/>
          </p:nvPr>
        </p:nvSpPr>
        <p:spPr>
          <a:xfrm>
            <a:off x="539552" y="1700808"/>
            <a:ext cx="7632848" cy="925703"/>
          </a:xfrm>
          <a:prstGeom prst="rect">
            <a:avLst/>
          </a:prstGeom>
        </p:spPr>
        <p:txBody>
          <a:bodyPr vert="horz" wrap="square" lIns="0" tIns="0" rIns="0" bIns="0" rtlCol="0">
            <a:spAutoFit/>
          </a:bodyPr>
          <a:lstStyle/>
          <a:p>
            <a:pPr marL="0" marR="0" indent="0" algn="just">
              <a:lnSpc>
                <a:spcPts val="1771"/>
              </a:lnSpc>
              <a:spcBef>
                <a:spcPts val="0"/>
              </a:spcBef>
              <a:spcAft>
                <a:spcPts val="0"/>
              </a:spcAft>
              <a:buNone/>
            </a:pPr>
            <a:r>
              <a:rPr sz="2000" b="1" dirty="0">
                <a:solidFill>
                  <a:srgbClr val="0070C0"/>
                </a:solidFill>
                <a:latin typeface="Times New Roman" panose="02020603050405020304" pitchFamily="18" charset="0"/>
                <a:cs typeface="Times New Roman" panose="02020603050405020304" pitchFamily="18" charset="0"/>
              </a:rPr>
              <a:t>Nội dung 1: </a:t>
            </a:r>
            <a:r>
              <a:rPr sz="2000" dirty="0">
                <a:solidFill>
                  <a:srgbClr val="0070C0"/>
                </a:solidFill>
                <a:latin typeface="Times New Roman" panose="02020603050405020304" pitchFamily="18" charset="0"/>
                <a:cs typeface="Times New Roman" panose="02020603050405020304" pitchFamily="18" charset="0"/>
              </a:rPr>
              <a:t>Cộng đồng dân cư được quy định là một chủ thể trong </a:t>
            </a:r>
            <a:r>
              <a:rPr sz="2000" dirty="0" err="1">
                <a:solidFill>
                  <a:srgbClr val="0070C0"/>
                </a:solidFill>
                <a:latin typeface="Times New Roman" panose="02020603050405020304" pitchFamily="18" charset="0"/>
                <a:cs typeface="Times New Roman" panose="02020603050405020304" pitchFamily="18" charset="0"/>
              </a:rPr>
              <a:t>công</a:t>
            </a:r>
            <a:r>
              <a:rPr sz="2000" dirty="0">
                <a:solidFill>
                  <a:srgbClr val="0070C0"/>
                </a:solidFill>
                <a:latin typeface="Times New Roman" panose="02020603050405020304" pitchFamily="18" charset="0"/>
                <a:cs typeface="Times New Roman" panose="02020603050405020304" pitchFamily="18" charset="0"/>
              </a:rPr>
              <a:t> </a:t>
            </a:r>
            <a:r>
              <a:rPr sz="2000" dirty="0" err="1">
                <a:solidFill>
                  <a:srgbClr val="0070C0"/>
                </a:solidFill>
                <a:latin typeface="Times New Roman" panose="02020603050405020304" pitchFamily="18" charset="0"/>
                <a:cs typeface="Times New Roman" panose="02020603050405020304" pitchFamily="18" charset="0"/>
              </a:rPr>
              <a:t>tác</a:t>
            </a:r>
            <a:r>
              <a:rPr lang="en-GB" sz="2000" dirty="0">
                <a:solidFill>
                  <a:srgbClr val="0070C0"/>
                </a:solidFill>
                <a:latin typeface="Times New Roman" panose="02020603050405020304" pitchFamily="18" charset="0"/>
                <a:cs typeface="Times New Roman" panose="02020603050405020304" pitchFamily="18" charset="0"/>
              </a:rPr>
              <a:t> </a:t>
            </a:r>
            <a:r>
              <a:rPr sz="2000" spc="-30" dirty="0">
                <a:solidFill>
                  <a:srgbClr val="0070C0"/>
                </a:solidFill>
                <a:latin typeface="Times New Roman" panose="02020603050405020304" pitchFamily="18" charset="0"/>
                <a:cs typeface="Times New Roman" panose="02020603050405020304" pitchFamily="18" charset="0"/>
              </a:rPr>
              <a:t>BVMT;</a:t>
            </a:r>
            <a:r>
              <a:rPr sz="2000" spc="33" dirty="0">
                <a:solidFill>
                  <a:srgbClr val="0070C0"/>
                </a:solidFill>
                <a:latin typeface="Times New Roman" panose="02020603050405020304" pitchFamily="18" charset="0"/>
                <a:cs typeface="Times New Roman" panose="02020603050405020304" pitchFamily="18" charset="0"/>
              </a:rPr>
              <a:t> </a:t>
            </a:r>
            <a:r>
              <a:rPr sz="2000" dirty="0">
                <a:solidFill>
                  <a:srgbClr val="0070C0"/>
                </a:solidFill>
                <a:latin typeface="Times New Roman" panose="02020603050405020304" pitchFamily="18" charset="0"/>
                <a:cs typeface="Times New Roman" panose="02020603050405020304" pitchFamily="18" charset="0"/>
              </a:rPr>
              <a:t>tăng cường công khai thông tin, tham vấn, phát huy vai trò </a:t>
            </a:r>
            <a:r>
              <a:rPr sz="2000" dirty="0" err="1">
                <a:solidFill>
                  <a:srgbClr val="0070C0"/>
                </a:solidFill>
                <a:latin typeface="Times New Roman" panose="02020603050405020304" pitchFamily="18" charset="0"/>
                <a:cs typeface="Times New Roman" panose="02020603050405020304" pitchFamily="18" charset="0"/>
              </a:rPr>
              <a:t>giám</a:t>
            </a:r>
            <a:r>
              <a:rPr sz="2000" dirty="0">
                <a:solidFill>
                  <a:srgbClr val="0070C0"/>
                </a:solidFill>
                <a:latin typeface="Times New Roman" panose="02020603050405020304" pitchFamily="18" charset="0"/>
                <a:cs typeface="Times New Roman" panose="02020603050405020304" pitchFamily="18" charset="0"/>
              </a:rPr>
              <a:t> </a:t>
            </a:r>
            <a:r>
              <a:rPr sz="2000" dirty="0" err="1">
                <a:solidFill>
                  <a:srgbClr val="0070C0"/>
                </a:solidFill>
                <a:latin typeface="Times New Roman" panose="02020603050405020304" pitchFamily="18" charset="0"/>
                <a:cs typeface="Times New Roman" panose="02020603050405020304" pitchFamily="18" charset="0"/>
              </a:rPr>
              <a:t>sát</a:t>
            </a:r>
            <a:r>
              <a:rPr sz="2000" dirty="0">
                <a:solidFill>
                  <a:srgbClr val="0070C0"/>
                </a:solidFill>
                <a:latin typeface="Times New Roman" panose="02020603050405020304" pitchFamily="18" charset="0"/>
                <a:cs typeface="Times New Roman" panose="02020603050405020304" pitchFamily="18" charset="0"/>
              </a:rPr>
              <a:t>,</a:t>
            </a:r>
            <a:r>
              <a:rPr lang="en-GB" sz="2000" dirty="0">
                <a:solidFill>
                  <a:srgbClr val="0070C0"/>
                </a:solidFill>
                <a:latin typeface="Times New Roman" panose="02020603050405020304" pitchFamily="18" charset="0"/>
                <a:cs typeface="Times New Roman" panose="02020603050405020304" pitchFamily="18" charset="0"/>
              </a:rPr>
              <a:t> </a:t>
            </a:r>
            <a:r>
              <a:rPr sz="2000" dirty="0" err="1">
                <a:solidFill>
                  <a:srgbClr val="0070C0"/>
                </a:solidFill>
                <a:latin typeface="Times New Roman" panose="02020603050405020304" pitchFamily="18" charset="0"/>
                <a:cs typeface="Times New Roman" panose="02020603050405020304" pitchFamily="18" charset="0"/>
              </a:rPr>
              <a:t>phản</a:t>
            </a:r>
            <a:r>
              <a:rPr sz="2000" dirty="0">
                <a:solidFill>
                  <a:srgbClr val="0070C0"/>
                </a:solidFill>
                <a:latin typeface="Times New Roman" panose="02020603050405020304" pitchFamily="18" charset="0"/>
                <a:cs typeface="Times New Roman" panose="02020603050405020304" pitchFamily="18" charset="0"/>
              </a:rPr>
              <a:t> biện, đồng thời được bảo đảm quyền và lợi ích của cộng đồng dân </a:t>
            </a:r>
            <a:r>
              <a:rPr sz="2000" dirty="0" err="1">
                <a:solidFill>
                  <a:srgbClr val="0070C0"/>
                </a:solidFill>
                <a:latin typeface="Times New Roman" panose="02020603050405020304" pitchFamily="18" charset="0"/>
                <a:cs typeface="Times New Roman" panose="02020603050405020304" pitchFamily="18" charset="0"/>
              </a:rPr>
              <a:t>cư</a:t>
            </a:r>
            <a:r>
              <a:rPr sz="2000" dirty="0">
                <a:solidFill>
                  <a:srgbClr val="0070C0"/>
                </a:solidFill>
                <a:latin typeface="Times New Roman" panose="02020603050405020304" pitchFamily="18" charset="0"/>
                <a:cs typeface="Times New Roman" panose="02020603050405020304" pitchFamily="18" charset="0"/>
              </a:rPr>
              <a:t> </a:t>
            </a:r>
            <a:r>
              <a:rPr sz="2000" dirty="0" err="1">
                <a:solidFill>
                  <a:srgbClr val="0070C0"/>
                </a:solidFill>
                <a:latin typeface="Times New Roman" panose="02020603050405020304" pitchFamily="18" charset="0"/>
                <a:cs typeface="Times New Roman" panose="02020603050405020304" pitchFamily="18" charset="0"/>
              </a:rPr>
              <a:t>khi</a:t>
            </a:r>
            <a:r>
              <a:rPr lang="en-GB" sz="2000" dirty="0">
                <a:solidFill>
                  <a:srgbClr val="0070C0"/>
                </a:solidFill>
                <a:latin typeface="Times New Roman" panose="02020603050405020304" pitchFamily="18" charset="0"/>
                <a:cs typeface="Times New Roman" panose="02020603050405020304" pitchFamily="18" charset="0"/>
              </a:rPr>
              <a:t> </a:t>
            </a:r>
            <a:r>
              <a:rPr sz="2000" dirty="0" err="1">
                <a:solidFill>
                  <a:srgbClr val="0070C0"/>
                </a:solidFill>
                <a:latin typeface="Times New Roman" panose="02020603050405020304" pitchFamily="18" charset="0"/>
                <a:cs typeface="Times New Roman" panose="02020603050405020304" pitchFamily="18" charset="0"/>
              </a:rPr>
              <a:t>tham</a:t>
            </a:r>
            <a:r>
              <a:rPr sz="2000" dirty="0">
                <a:solidFill>
                  <a:srgbClr val="0070C0"/>
                </a:solidFill>
                <a:latin typeface="Times New Roman" panose="02020603050405020304" pitchFamily="18" charset="0"/>
                <a:cs typeface="Times New Roman" panose="02020603050405020304" pitchFamily="18" charset="0"/>
              </a:rPr>
              <a:t> gia các hoạt động BVMT</a:t>
            </a:r>
          </a:p>
        </p:txBody>
      </p:sp>
      <p:pic>
        <p:nvPicPr>
          <p:cNvPr id="5" name="Picture 4"/>
          <p:cNvPicPr>
            <a:picLocks noChangeAspect="1"/>
          </p:cNvPicPr>
          <p:nvPr/>
        </p:nvPicPr>
        <p:blipFill>
          <a:blip r:embed="rId2"/>
          <a:stretch>
            <a:fillRect/>
          </a:stretch>
        </p:blipFill>
        <p:spPr>
          <a:xfrm>
            <a:off x="587516" y="3680052"/>
            <a:ext cx="4200508" cy="798645"/>
          </a:xfrm>
          <a:prstGeom prst="rect">
            <a:avLst/>
          </a:prstGeom>
        </p:spPr>
      </p:pic>
      <p:sp>
        <p:nvSpPr>
          <p:cNvPr id="9" name="object 5"/>
          <p:cNvSpPr txBox="1"/>
          <p:nvPr/>
        </p:nvSpPr>
        <p:spPr>
          <a:xfrm>
            <a:off x="5436096" y="2973589"/>
            <a:ext cx="3161233" cy="718145"/>
          </a:xfrm>
          <a:prstGeom prst="rect">
            <a:avLst/>
          </a:prstGeom>
        </p:spPr>
        <p:txBody>
          <a:bodyPr vert="horz" wrap="square" lIns="0" tIns="0" rIns="0" bIns="0" rtlCol="0">
            <a:spAutoFit/>
          </a:bodyPr>
          <a:lstStyle/>
          <a:p>
            <a:pPr marL="0" marR="0">
              <a:lnSpc>
                <a:spcPts val="1993"/>
              </a:lnSpc>
              <a:spcBef>
                <a:spcPts val="0"/>
              </a:spcBef>
              <a:spcAft>
                <a:spcPts val="0"/>
              </a:spcAft>
            </a:pPr>
            <a:r>
              <a:rPr sz="1800" dirty="0">
                <a:solidFill>
                  <a:srgbClr val="FF0000"/>
                </a:solidFill>
                <a:latin typeface="LBFTBL+TimesNewRomanPSMT"/>
                <a:cs typeface="LBFTBL+TimesNewRomanPSMT"/>
              </a:rPr>
              <a:t>Luật BVMT</a:t>
            </a:r>
            <a:r>
              <a:rPr sz="1800" spc="-32" dirty="0">
                <a:solidFill>
                  <a:srgbClr val="FF0000"/>
                </a:solidFill>
                <a:latin typeface="LBFTBL+TimesNewRomanPSMT"/>
                <a:cs typeface="LBFTBL+TimesNewRomanPSMT"/>
              </a:rPr>
              <a:t> </a:t>
            </a:r>
            <a:r>
              <a:rPr sz="1800" dirty="0">
                <a:solidFill>
                  <a:srgbClr val="FF0000"/>
                </a:solidFill>
                <a:latin typeface="LBFTBL+TimesNewRomanPSMT"/>
                <a:cs typeface="LBFTBL+TimesNewRomanPSMT"/>
              </a:rPr>
              <a:t>2014 chưa quy định</a:t>
            </a:r>
          </a:p>
          <a:p>
            <a:pPr marL="10795" marR="0">
              <a:lnSpc>
                <a:spcPts val="1800"/>
              </a:lnSpc>
              <a:spcBef>
                <a:spcPts val="0"/>
              </a:spcBef>
              <a:spcAft>
                <a:spcPts val="0"/>
              </a:spcAft>
            </a:pPr>
            <a:r>
              <a:rPr sz="1800" dirty="0">
                <a:solidFill>
                  <a:srgbClr val="FF0000"/>
                </a:solidFill>
                <a:latin typeface="LBFTBL+TimesNewRomanPSMT"/>
                <a:cs typeface="LBFTBL+TimesNewRomanPSMT"/>
              </a:rPr>
              <a:t>cộng đồng dân cư là một chủ thể</a:t>
            </a:r>
          </a:p>
          <a:p>
            <a:pPr marL="491680" marR="0">
              <a:lnSpc>
                <a:spcPts val="1800"/>
              </a:lnSpc>
              <a:spcBef>
                <a:spcPts val="0"/>
              </a:spcBef>
              <a:spcAft>
                <a:spcPts val="0"/>
              </a:spcAft>
            </a:pPr>
            <a:r>
              <a:rPr sz="1800" dirty="0">
                <a:solidFill>
                  <a:srgbClr val="FF0000"/>
                </a:solidFill>
                <a:latin typeface="LBFTBL+TimesNewRomanPSMT"/>
                <a:cs typeface="LBFTBL+TimesNewRomanPSMT"/>
              </a:rPr>
              <a:t>trong công tác BVMT</a:t>
            </a:r>
          </a:p>
        </p:txBody>
      </p:sp>
      <p:sp>
        <p:nvSpPr>
          <p:cNvPr id="11" name="Rectangle 10"/>
          <p:cNvSpPr/>
          <p:nvPr/>
        </p:nvSpPr>
        <p:spPr>
          <a:xfrm>
            <a:off x="5292080" y="4416675"/>
            <a:ext cx="4572000" cy="810478"/>
          </a:xfrm>
          <a:prstGeom prst="rect">
            <a:avLst/>
          </a:prstGeom>
        </p:spPr>
        <p:txBody>
          <a:bodyPr>
            <a:spAutoFit/>
          </a:bodyPr>
          <a:lstStyle/>
          <a:p>
            <a:pPr marL="162115" marR="0">
              <a:lnSpc>
                <a:spcPts val="1993"/>
              </a:lnSpc>
              <a:spcBef>
                <a:spcPts val="0"/>
              </a:spcBef>
              <a:spcAft>
                <a:spcPts val="0"/>
              </a:spcAft>
            </a:pPr>
            <a:r>
              <a:rPr lang="vi-VN" dirty="0">
                <a:solidFill>
                  <a:srgbClr val="0070C0"/>
                </a:solidFill>
                <a:latin typeface="LBFTBL+TimesNewRomanPSMT"/>
                <a:cs typeface="LBFTBL+TimesNewRomanPSMT"/>
              </a:rPr>
              <a:t>Luật BVMT</a:t>
            </a:r>
            <a:r>
              <a:rPr lang="vi-VN" spc="-32" dirty="0">
                <a:solidFill>
                  <a:srgbClr val="0070C0"/>
                </a:solidFill>
                <a:latin typeface="LBFTBL+TimesNewRomanPSMT"/>
                <a:cs typeface="LBFTBL+TimesNewRomanPSMT"/>
              </a:rPr>
              <a:t> </a:t>
            </a:r>
            <a:r>
              <a:rPr lang="vi-VN" dirty="0">
                <a:solidFill>
                  <a:srgbClr val="0070C0"/>
                </a:solidFill>
                <a:latin typeface="LBFTBL+TimesNewRomanPSMT"/>
                <a:cs typeface="LBFTBL+TimesNewRomanPSMT"/>
              </a:rPr>
              <a:t>2020 đã bổ sung</a:t>
            </a:r>
          </a:p>
          <a:p>
            <a:pPr>
              <a:lnSpc>
                <a:spcPts val="1800"/>
              </a:lnSpc>
            </a:pPr>
            <a:r>
              <a:rPr lang="vi-VN" dirty="0">
                <a:solidFill>
                  <a:srgbClr val="0070C0"/>
                </a:solidFill>
                <a:latin typeface="LBFTBL+TimesNewRomanPSMT"/>
                <a:cs typeface="LBFTBL+TimesNewRomanPSMT"/>
              </a:rPr>
              <a:t>“cộng đồng dân cư” vào phạm vi</a:t>
            </a:r>
          </a:p>
          <a:p>
            <a:pPr marL="28257" marR="0">
              <a:lnSpc>
                <a:spcPts val="1800"/>
              </a:lnSpc>
              <a:spcBef>
                <a:spcPts val="0"/>
              </a:spcBef>
              <a:spcAft>
                <a:spcPts val="0"/>
              </a:spcAft>
            </a:pPr>
            <a:r>
              <a:rPr lang="vi-VN" dirty="0">
                <a:solidFill>
                  <a:srgbClr val="0070C0"/>
                </a:solidFill>
                <a:latin typeface="LBFTBL+TimesNewRomanPSMT"/>
                <a:cs typeface="LBFTBL+TimesNewRomanPSMT"/>
              </a:rPr>
              <a:t>điều chỉnh và đối tượng áp dụng</a:t>
            </a:r>
          </a:p>
        </p:txBody>
      </p:sp>
      <p:sp>
        <p:nvSpPr>
          <p:cNvPr id="7" name="AutoShape 2" descr="Nâng cao vai trò của cộng đồng dân cư trong bảo vệ môi trườn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2" name="Picture 11"/>
          <p:cNvPicPr>
            <a:picLocks noChangeAspect="1"/>
          </p:cNvPicPr>
          <p:nvPr/>
        </p:nvPicPr>
        <p:blipFill>
          <a:blip r:embed="rId3"/>
          <a:stretch>
            <a:fillRect/>
          </a:stretch>
        </p:blipFill>
        <p:spPr>
          <a:xfrm>
            <a:off x="1259632" y="4828606"/>
            <a:ext cx="2984921" cy="1936454"/>
          </a:xfrm>
          <a:prstGeom prst="rect">
            <a:avLst/>
          </a:prstGeom>
        </p:spPr>
      </p:pic>
    </p:spTree>
    <p:extLst>
      <p:ext uri="{BB962C8B-B14F-4D97-AF65-F5344CB8AC3E}">
        <p14:creationId xmlns:p14="http://schemas.microsoft.com/office/powerpoint/2010/main" val="3831915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Oval 11"/>
          <p:cNvSpPr/>
          <p:nvPr/>
        </p:nvSpPr>
        <p:spPr>
          <a:xfrm>
            <a:off x="438484" y="2527532"/>
            <a:ext cx="1525469" cy="3214978"/>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p>
        </p:txBody>
      </p:sp>
      <p:sp>
        <p:nvSpPr>
          <p:cNvPr id="3" name="object 3"/>
          <p:cNvSpPr txBox="1"/>
          <p:nvPr/>
        </p:nvSpPr>
        <p:spPr>
          <a:xfrm>
            <a:off x="683569" y="1019837"/>
            <a:ext cx="8136904" cy="1000744"/>
          </a:xfrm>
          <a:prstGeom prst="rect">
            <a:avLst/>
          </a:prstGeom>
        </p:spPr>
        <p:txBody>
          <a:bodyPr vert="horz" wrap="square" lIns="0" tIns="0" rIns="0" bIns="0" rtlCol="0">
            <a:spAutoFit/>
          </a:bodyPr>
          <a:lstStyle/>
          <a:p>
            <a:pPr marL="112712" marR="0">
              <a:lnSpc>
                <a:spcPts val="1771"/>
              </a:lnSpc>
              <a:spcBef>
                <a:spcPts val="0"/>
              </a:spcBef>
              <a:spcAft>
                <a:spcPts val="0"/>
              </a:spcAft>
            </a:pPr>
            <a:r>
              <a:rPr sz="1600" dirty="0">
                <a:solidFill>
                  <a:srgbClr val="FF0000"/>
                </a:solidFill>
                <a:latin typeface="TSLFQS+TimesNewRomanPS-BoldItalicMT"/>
                <a:cs typeface="TSLFQS+TimesNewRomanPS-BoldItalicMT"/>
              </a:rPr>
              <a:t>Nội dung 1: Cộng đồng dân cư được quy định là một chủ thể trong công tác</a:t>
            </a:r>
          </a:p>
          <a:p>
            <a:pPr marL="74612" marR="0">
              <a:lnSpc>
                <a:spcPts val="1771"/>
              </a:lnSpc>
              <a:spcBef>
                <a:spcPts val="124"/>
              </a:spcBef>
              <a:spcAft>
                <a:spcPts val="0"/>
              </a:spcAft>
            </a:pPr>
            <a:r>
              <a:rPr sz="1600" spc="-30" dirty="0">
                <a:solidFill>
                  <a:srgbClr val="FF0000"/>
                </a:solidFill>
                <a:latin typeface="TSLFQS+TimesNewRomanPS-BoldItalicMT"/>
                <a:cs typeface="TSLFQS+TimesNewRomanPS-BoldItalicMT"/>
              </a:rPr>
              <a:t>BVMT;</a:t>
            </a:r>
            <a:r>
              <a:rPr sz="1600" spc="33" dirty="0">
                <a:solidFill>
                  <a:srgbClr val="FF0000"/>
                </a:solidFill>
                <a:latin typeface="TSLFQS+TimesNewRomanPS-BoldItalicMT"/>
                <a:cs typeface="TSLFQS+TimesNewRomanPS-BoldItalicMT"/>
              </a:rPr>
              <a:t> </a:t>
            </a:r>
            <a:r>
              <a:rPr sz="1600" dirty="0">
                <a:solidFill>
                  <a:srgbClr val="FF0000"/>
                </a:solidFill>
                <a:latin typeface="TSLFQS+TimesNewRomanPS-BoldItalicMT"/>
                <a:cs typeface="TSLFQS+TimesNewRomanPS-BoldItalicMT"/>
              </a:rPr>
              <a:t>tăng cường công khai thông tin, tham vấn, phát huy vai trò giám sát,</a:t>
            </a:r>
          </a:p>
          <a:p>
            <a:pPr marL="0" marR="0">
              <a:lnSpc>
                <a:spcPts val="1771"/>
              </a:lnSpc>
              <a:spcBef>
                <a:spcPts val="124"/>
              </a:spcBef>
              <a:spcAft>
                <a:spcPts val="0"/>
              </a:spcAft>
            </a:pPr>
            <a:r>
              <a:rPr sz="1600" dirty="0">
                <a:solidFill>
                  <a:srgbClr val="FF0000"/>
                </a:solidFill>
                <a:latin typeface="TSLFQS+TimesNewRomanPS-BoldItalicMT"/>
                <a:cs typeface="TSLFQS+TimesNewRomanPS-BoldItalicMT"/>
              </a:rPr>
              <a:t>phản biện, đồng thời được bảo đảm quyền và lợi ích của cộng đồng dân cư khi</a:t>
            </a:r>
          </a:p>
          <a:p>
            <a:pPr marL="2009775" marR="0">
              <a:lnSpc>
                <a:spcPts val="1771"/>
              </a:lnSpc>
              <a:spcBef>
                <a:spcPts val="244"/>
              </a:spcBef>
              <a:spcAft>
                <a:spcPts val="0"/>
              </a:spcAft>
            </a:pPr>
            <a:r>
              <a:rPr sz="1600" dirty="0">
                <a:solidFill>
                  <a:srgbClr val="FF0000"/>
                </a:solidFill>
                <a:latin typeface="TSLFQS+TimesNewRomanPS-BoldItalicMT"/>
                <a:cs typeface="TSLFQS+TimesNewRomanPS-BoldItalicMT"/>
              </a:rPr>
              <a:t>tham gia các hoạt động BVMT</a:t>
            </a:r>
          </a:p>
        </p:txBody>
      </p:sp>
      <p:sp>
        <p:nvSpPr>
          <p:cNvPr id="4" name="object 4"/>
          <p:cNvSpPr txBox="1"/>
          <p:nvPr/>
        </p:nvSpPr>
        <p:spPr>
          <a:xfrm>
            <a:off x="2153804" y="2518278"/>
            <a:ext cx="6696219" cy="410369"/>
          </a:xfrm>
          <a:prstGeom prst="rect">
            <a:avLst/>
          </a:prstGeom>
        </p:spPr>
        <p:txBody>
          <a:bodyPr vert="horz" wrap="square" lIns="0" tIns="0" rIns="0" bIns="0" rtlCol="0">
            <a:spAutoFit/>
          </a:bodyPr>
          <a:lstStyle/>
          <a:p>
            <a:pPr marL="0" marR="0">
              <a:lnSpc>
                <a:spcPts val="1661"/>
              </a:lnSpc>
              <a:spcBef>
                <a:spcPts val="0"/>
              </a:spcBef>
              <a:spcAft>
                <a:spcPts val="0"/>
              </a:spcAft>
            </a:pPr>
            <a:r>
              <a:rPr sz="1500" dirty="0">
                <a:solidFill>
                  <a:srgbClr val="0070C0"/>
                </a:solidFill>
                <a:latin typeface="LCWNTP+TimesNewRomanPSMT"/>
                <a:cs typeface="LCWNTP+TimesNewRomanPSMT"/>
              </a:rPr>
              <a:t>Quy</a:t>
            </a:r>
            <a:r>
              <a:rPr sz="1500" spc="159" dirty="0">
                <a:solidFill>
                  <a:srgbClr val="0070C0"/>
                </a:solidFill>
                <a:latin typeface="LCWNTP+TimesNewRomanPSMT"/>
                <a:cs typeface="LCWNTP+TimesNewRomanPSMT"/>
              </a:rPr>
              <a:t> </a:t>
            </a:r>
            <a:r>
              <a:rPr sz="1500" dirty="0">
                <a:solidFill>
                  <a:srgbClr val="0070C0"/>
                </a:solidFill>
                <a:latin typeface="LCWNTP+TimesNewRomanPSMT"/>
                <a:cs typeface="LCWNTP+TimesNewRomanPSMT"/>
              </a:rPr>
              <a:t>định</a:t>
            </a:r>
            <a:r>
              <a:rPr sz="1500" spc="158" dirty="0">
                <a:solidFill>
                  <a:srgbClr val="0070C0"/>
                </a:solidFill>
                <a:latin typeface="LCWNTP+TimesNewRomanPSMT"/>
                <a:cs typeface="LCWNTP+TimesNewRomanPSMT"/>
              </a:rPr>
              <a:t> </a:t>
            </a:r>
            <a:r>
              <a:rPr sz="1500" dirty="0">
                <a:solidFill>
                  <a:srgbClr val="0070C0"/>
                </a:solidFill>
                <a:latin typeface="LCWNTP+TimesNewRomanPSMT"/>
                <a:cs typeface="LCWNTP+TimesNewRomanPSMT"/>
              </a:rPr>
              <a:t>thiết</a:t>
            </a:r>
            <a:r>
              <a:rPr sz="1500" spc="158" dirty="0">
                <a:solidFill>
                  <a:srgbClr val="0070C0"/>
                </a:solidFill>
                <a:latin typeface="LCWNTP+TimesNewRomanPSMT"/>
                <a:cs typeface="LCWNTP+TimesNewRomanPSMT"/>
              </a:rPr>
              <a:t> </a:t>
            </a:r>
            <a:r>
              <a:rPr sz="1500" dirty="0">
                <a:solidFill>
                  <a:srgbClr val="0070C0"/>
                </a:solidFill>
                <a:latin typeface="LCWNTP+TimesNewRomanPSMT"/>
                <a:cs typeface="LCWNTP+TimesNewRomanPSMT"/>
              </a:rPr>
              <a:t>lập</a:t>
            </a:r>
            <a:r>
              <a:rPr sz="1500" spc="158" dirty="0">
                <a:solidFill>
                  <a:srgbClr val="0070C0"/>
                </a:solidFill>
                <a:latin typeface="LCWNTP+TimesNewRomanPSMT"/>
                <a:cs typeface="LCWNTP+TimesNewRomanPSMT"/>
              </a:rPr>
              <a:t> </a:t>
            </a:r>
            <a:r>
              <a:rPr sz="1500" dirty="0">
                <a:solidFill>
                  <a:srgbClr val="0070C0"/>
                </a:solidFill>
                <a:latin typeface="LCWNTP+TimesNewRomanPSMT"/>
                <a:cs typeface="LCWNTP+TimesNewRomanPSMT"/>
              </a:rPr>
              <a:t>hệ</a:t>
            </a:r>
            <a:r>
              <a:rPr sz="1500" spc="159" dirty="0">
                <a:solidFill>
                  <a:srgbClr val="0070C0"/>
                </a:solidFill>
                <a:latin typeface="LCWNTP+TimesNewRomanPSMT"/>
                <a:cs typeface="LCWNTP+TimesNewRomanPSMT"/>
              </a:rPr>
              <a:t> </a:t>
            </a:r>
            <a:r>
              <a:rPr sz="1500" dirty="0">
                <a:solidFill>
                  <a:srgbClr val="0070C0"/>
                </a:solidFill>
                <a:latin typeface="LCWNTP+TimesNewRomanPSMT"/>
                <a:cs typeface="LCWNTP+TimesNewRomanPSMT"/>
              </a:rPr>
              <a:t>thống</a:t>
            </a:r>
            <a:r>
              <a:rPr sz="1500" spc="158" dirty="0">
                <a:solidFill>
                  <a:srgbClr val="0070C0"/>
                </a:solidFill>
                <a:latin typeface="LCWNTP+TimesNewRomanPSMT"/>
                <a:cs typeface="LCWNTP+TimesNewRomanPSMT"/>
              </a:rPr>
              <a:t> </a:t>
            </a:r>
            <a:r>
              <a:rPr sz="1500" dirty="0">
                <a:solidFill>
                  <a:srgbClr val="0070C0"/>
                </a:solidFill>
                <a:latin typeface="LCWNTP+TimesNewRomanPSMT"/>
                <a:cs typeface="LCWNTP+TimesNewRomanPSMT"/>
              </a:rPr>
              <a:t>trực</a:t>
            </a:r>
            <a:r>
              <a:rPr sz="1500" spc="159" dirty="0">
                <a:solidFill>
                  <a:srgbClr val="0070C0"/>
                </a:solidFill>
                <a:latin typeface="LCWNTP+TimesNewRomanPSMT"/>
                <a:cs typeface="LCWNTP+TimesNewRomanPSMT"/>
              </a:rPr>
              <a:t> </a:t>
            </a:r>
            <a:r>
              <a:rPr sz="1500" dirty="0">
                <a:solidFill>
                  <a:srgbClr val="0070C0"/>
                </a:solidFill>
                <a:latin typeface="LCWNTP+TimesNewRomanPSMT"/>
                <a:cs typeface="LCWNTP+TimesNewRomanPSMT"/>
              </a:rPr>
              <a:t>tuyến</a:t>
            </a:r>
            <a:r>
              <a:rPr sz="1500" spc="158" dirty="0">
                <a:solidFill>
                  <a:srgbClr val="0070C0"/>
                </a:solidFill>
                <a:latin typeface="LCWNTP+TimesNewRomanPSMT"/>
                <a:cs typeface="LCWNTP+TimesNewRomanPSMT"/>
              </a:rPr>
              <a:t> </a:t>
            </a:r>
            <a:r>
              <a:rPr sz="1500" dirty="0">
                <a:solidFill>
                  <a:srgbClr val="0070C0"/>
                </a:solidFill>
                <a:latin typeface="LCWNTP+TimesNewRomanPSMT"/>
                <a:cs typeface="LCWNTP+TimesNewRomanPSMT"/>
              </a:rPr>
              <a:t>tiếp</a:t>
            </a:r>
            <a:r>
              <a:rPr sz="1500" spc="158" dirty="0">
                <a:solidFill>
                  <a:srgbClr val="0070C0"/>
                </a:solidFill>
                <a:latin typeface="LCWNTP+TimesNewRomanPSMT"/>
                <a:cs typeface="LCWNTP+TimesNewRomanPSMT"/>
              </a:rPr>
              <a:t> </a:t>
            </a:r>
            <a:r>
              <a:rPr sz="1500" dirty="0">
                <a:solidFill>
                  <a:srgbClr val="0070C0"/>
                </a:solidFill>
                <a:latin typeface="LCWNTP+TimesNewRomanPSMT"/>
                <a:cs typeface="LCWNTP+TimesNewRomanPSMT"/>
              </a:rPr>
              <a:t>nhận,</a:t>
            </a:r>
            <a:r>
              <a:rPr sz="1500" spc="159" dirty="0">
                <a:solidFill>
                  <a:srgbClr val="0070C0"/>
                </a:solidFill>
                <a:latin typeface="LCWNTP+TimesNewRomanPSMT"/>
                <a:cs typeface="LCWNTP+TimesNewRomanPSMT"/>
              </a:rPr>
              <a:t> </a:t>
            </a:r>
            <a:r>
              <a:rPr sz="1500" dirty="0">
                <a:solidFill>
                  <a:srgbClr val="0070C0"/>
                </a:solidFill>
                <a:latin typeface="LCWNTP+TimesNewRomanPSMT"/>
                <a:cs typeface="LCWNTP+TimesNewRomanPSMT"/>
              </a:rPr>
              <a:t>xử</a:t>
            </a:r>
            <a:r>
              <a:rPr sz="1500" spc="160" dirty="0">
                <a:solidFill>
                  <a:srgbClr val="0070C0"/>
                </a:solidFill>
                <a:latin typeface="LCWNTP+TimesNewRomanPSMT"/>
                <a:cs typeface="LCWNTP+TimesNewRomanPSMT"/>
              </a:rPr>
              <a:t> </a:t>
            </a:r>
            <a:r>
              <a:rPr sz="1500" dirty="0">
                <a:solidFill>
                  <a:srgbClr val="0070C0"/>
                </a:solidFill>
                <a:latin typeface="LCWNTP+TimesNewRomanPSMT"/>
                <a:cs typeface="LCWNTP+TimesNewRomanPSMT"/>
              </a:rPr>
              <a:t>lý,</a:t>
            </a:r>
            <a:r>
              <a:rPr sz="1500" spc="159" dirty="0">
                <a:solidFill>
                  <a:srgbClr val="0070C0"/>
                </a:solidFill>
                <a:latin typeface="LCWNTP+TimesNewRomanPSMT"/>
                <a:cs typeface="LCWNTP+TimesNewRomanPSMT"/>
              </a:rPr>
              <a:t> </a:t>
            </a:r>
            <a:r>
              <a:rPr sz="1500" dirty="0">
                <a:solidFill>
                  <a:srgbClr val="0070C0"/>
                </a:solidFill>
                <a:latin typeface="LCWNTP+TimesNewRomanPSMT"/>
                <a:cs typeface="LCWNTP+TimesNewRomanPSMT"/>
              </a:rPr>
              <a:t>trả</a:t>
            </a:r>
            <a:r>
              <a:rPr sz="1500" spc="159" dirty="0">
                <a:solidFill>
                  <a:srgbClr val="0070C0"/>
                </a:solidFill>
                <a:latin typeface="LCWNTP+TimesNewRomanPSMT"/>
                <a:cs typeface="LCWNTP+TimesNewRomanPSMT"/>
              </a:rPr>
              <a:t> </a:t>
            </a:r>
            <a:r>
              <a:rPr sz="1500" dirty="0">
                <a:solidFill>
                  <a:srgbClr val="0070C0"/>
                </a:solidFill>
                <a:latin typeface="LCWNTP+TimesNewRomanPSMT"/>
                <a:cs typeface="LCWNTP+TimesNewRomanPSMT"/>
              </a:rPr>
              <a:t>lời</a:t>
            </a:r>
            <a:r>
              <a:rPr sz="1500" spc="159" dirty="0">
                <a:solidFill>
                  <a:srgbClr val="0070C0"/>
                </a:solidFill>
                <a:latin typeface="LCWNTP+TimesNewRomanPSMT"/>
                <a:cs typeface="LCWNTP+TimesNewRomanPSMT"/>
              </a:rPr>
              <a:t> </a:t>
            </a:r>
            <a:r>
              <a:rPr sz="1500" dirty="0">
                <a:solidFill>
                  <a:srgbClr val="0070C0"/>
                </a:solidFill>
                <a:latin typeface="LCWNTP+TimesNewRomanPSMT"/>
                <a:cs typeface="LCWNTP+TimesNewRomanPSMT"/>
              </a:rPr>
              <a:t>phản</a:t>
            </a:r>
            <a:r>
              <a:rPr sz="1500" spc="159" dirty="0">
                <a:solidFill>
                  <a:srgbClr val="0070C0"/>
                </a:solidFill>
                <a:latin typeface="LCWNTP+TimesNewRomanPSMT"/>
                <a:cs typeface="LCWNTP+TimesNewRomanPSMT"/>
              </a:rPr>
              <a:t> </a:t>
            </a:r>
            <a:r>
              <a:rPr sz="1500" dirty="0">
                <a:solidFill>
                  <a:srgbClr val="0070C0"/>
                </a:solidFill>
                <a:latin typeface="LCWNTP+TimesNewRomanPSMT"/>
                <a:cs typeface="LCWNTP+TimesNewRomanPSMT"/>
              </a:rPr>
              <a:t>ánh,</a:t>
            </a:r>
            <a:r>
              <a:rPr sz="1500" spc="159" dirty="0">
                <a:solidFill>
                  <a:srgbClr val="0070C0"/>
                </a:solidFill>
                <a:latin typeface="LCWNTP+TimesNewRomanPSMT"/>
                <a:cs typeface="LCWNTP+TimesNewRomanPSMT"/>
              </a:rPr>
              <a:t> </a:t>
            </a:r>
            <a:r>
              <a:rPr sz="1500" dirty="0">
                <a:solidFill>
                  <a:srgbClr val="0070C0"/>
                </a:solidFill>
                <a:latin typeface="LCWNTP+TimesNewRomanPSMT"/>
                <a:cs typeface="LCWNTP+TimesNewRomanPSMT"/>
              </a:rPr>
              <a:t>kiến</a:t>
            </a:r>
            <a:r>
              <a:rPr sz="1500" spc="159" dirty="0">
                <a:solidFill>
                  <a:srgbClr val="0070C0"/>
                </a:solidFill>
                <a:latin typeface="LCWNTP+TimesNewRomanPSMT"/>
                <a:cs typeface="LCWNTP+TimesNewRomanPSMT"/>
              </a:rPr>
              <a:t> </a:t>
            </a:r>
            <a:r>
              <a:rPr sz="1500" dirty="0">
                <a:solidFill>
                  <a:srgbClr val="0070C0"/>
                </a:solidFill>
                <a:latin typeface="LCWNTP+TimesNewRomanPSMT"/>
                <a:cs typeface="LCWNTP+TimesNewRomanPSMT"/>
              </a:rPr>
              <a:t>nghị,</a:t>
            </a:r>
          </a:p>
          <a:p>
            <a:pPr marL="0" marR="0">
              <a:lnSpc>
                <a:spcPts val="1511"/>
              </a:lnSpc>
              <a:spcBef>
                <a:spcPts val="0"/>
              </a:spcBef>
              <a:spcAft>
                <a:spcPts val="0"/>
              </a:spcAft>
            </a:pPr>
            <a:r>
              <a:rPr sz="1500" dirty="0">
                <a:solidFill>
                  <a:srgbClr val="0070C0"/>
                </a:solidFill>
                <a:latin typeface="LCWNTP+TimesNewRomanPSMT"/>
                <a:cs typeface="LCWNTP+TimesNewRomanPSMT"/>
              </a:rPr>
              <a:t>tham vấn của tổ chức, cá nhân và cộng đồng dân cư về BVMT</a:t>
            </a:r>
          </a:p>
        </p:txBody>
      </p:sp>
      <p:sp>
        <p:nvSpPr>
          <p:cNvPr id="5" name="object 5"/>
          <p:cNvSpPr txBox="1"/>
          <p:nvPr/>
        </p:nvSpPr>
        <p:spPr>
          <a:xfrm>
            <a:off x="2137029" y="3204109"/>
            <a:ext cx="6797485" cy="441087"/>
          </a:xfrm>
          <a:prstGeom prst="rect">
            <a:avLst/>
          </a:prstGeom>
        </p:spPr>
        <p:txBody>
          <a:bodyPr vert="horz" wrap="square" lIns="0" tIns="0" rIns="0" bIns="0" rtlCol="0">
            <a:spAutoFit/>
          </a:bodyPr>
          <a:lstStyle/>
          <a:p>
            <a:pPr marL="0" marR="0">
              <a:lnSpc>
                <a:spcPts val="1661"/>
              </a:lnSpc>
              <a:spcBef>
                <a:spcPts val="0"/>
              </a:spcBef>
              <a:spcAft>
                <a:spcPts val="0"/>
              </a:spcAft>
            </a:pPr>
            <a:r>
              <a:rPr sz="1500" dirty="0">
                <a:solidFill>
                  <a:srgbClr val="000000"/>
                </a:solidFill>
                <a:latin typeface="LCWNTP+TimesNewRomanPSMT"/>
                <a:cs typeface="LCWNTP+TimesNewRomanPSMT"/>
              </a:rPr>
              <a:t>Dành</a:t>
            </a:r>
            <a:r>
              <a:rPr sz="1500" spc="225" dirty="0">
                <a:solidFill>
                  <a:srgbClr val="000000"/>
                </a:solidFill>
                <a:latin typeface="LCWNTP+TimesNewRomanPSMT"/>
                <a:cs typeface="LCWNTP+TimesNewRomanPSMT"/>
              </a:rPr>
              <a:t> </a:t>
            </a:r>
            <a:r>
              <a:rPr sz="1500" dirty="0">
                <a:solidFill>
                  <a:srgbClr val="000000"/>
                </a:solidFill>
                <a:latin typeface="LCWNTP+TimesNewRomanPSMT"/>
                <a:cs typeface="LCWNTP+TimesNewRomanPSMT"/>
              </a:rPr>
              <a:t>một</a:t>
            </a:r>
            <a:r>
              <a:rPr sz="1500" spc="224" dirty="0">
                <a:solidFill>
                  <a:srgbClr val="000000"/>
                </a:solidFill>
                <a:latin typeface="LCWNTP+TimesNewRomanPSMT"/>
                <a:cs typeface="LCWNTP+TimesNewRomanPSMT"/>
              </a:rPr>
              <a:t> </a:t>
            </a:r>
            <a:r>
              <a:rPr sz="1500" dirty="0">
                <a:solidFill>
                  <a:srgbClr val="000000"/>
                </a:solidFill>
                <a:latin typeface="LCWNTP+TimesNewRomanPSMT"/>
                <a:cs typeface="LCWNTP+TimesNewRomanPSMT"/>
              </a:rPr>
              <a:t>Điều</a:t>
            </a:r>
            <a:r>
              <a:rPr sz="1500" spc="225" dirty="0">
                <a:solidFill>
                  <a:srgbClr val="000000"/>
                </a:solidFill>
                <a:latin typeface="LCWNTP+TimesNewRomanPSMT"/>
                <a:cs typeface="LCWNTP+TimesNewRomanPSMT"/>
              </a:rPr>
              <a:t> </a:t>
            </a:r>
            <a:r>
              <a:rPr sz="1500" dirty="0">
                <a:solidFill>
                  <a:srgbClr val="000000"/>
                </a:solidFill>
                <a:latin typeface="LCWNTP+TimesNewRomanPSMT"/>
                <a:cs typeface="LCWNTP+TimesNewRomanPSMT"/>
              </a:rPr>
              <a:t>quy</a:t>
            </a:r>
            <a:r>
              <a:rPr sz="1500" spc="225" dirty="0">
                <a:solidFill>
                  <a:srgbClr val="000000"/>
                </a:solidFill>
                <a:latin typeface="LCWNTP+TimesNewRomanPSMT"/>
                <a:cs typeface="LCWNTP+TimesNewRomanPSMT"/>
              </a:rPr>
              <a:t> </a:t>
            </a:r>
            <a:r>
              <a:rPr sz="1500" dirty="0">
                <a:solidFill>
                  <a:srgbClr val="000000"/>
                </a:solidFill>
                <a:latin typeface="LCWNTP+TimesNewRomanPSMT"/>
                <a:cs typeface="LCWNTP+TimesNewRomanPSMT"/>
              </a:rPr>
              <a:t>định</a:t>
            </a:r>
            <a:r>
              <a:rPr sz="1500" spc="224" dirty="0">
                <a:solidFill>
                  <a:srgbClr val="000000"/>
                </a:solidFill>
                <a:latin typeface="LCWNTP+TimesNewRomanPSMT"/>
                <a:cs typeface="LCWNTP+TimesNewRomanPSMT"/>
              </a:rPr>
              <a:t> </a:t>
            </a:r>
            <a:r>
              <a:rPr sz="1500" dirty="0">
                <a:solidFill>
                  <a:srgbClr val="000000"/>
                </a:solidFill>
                <a:latin typeface="LCWNTP+TimesNewRomanPSMT"/>
                <a:cs typeface="LCWNTP+TimesNewRomanPSMT"/>
              </a:rPr>
              <a:t>công</a:t>
            </a:r>
            <a:r>
              <a:rPr sz="1500" spc="225" dirty="0">
                <a:solidFill>
                  <a:srgbClr val="000000"/>
                </a:solidFill>
                <a:latin typeface="LCWNTP+TimesNewRomanPSMT"/>
                <a:cs typeface="LCWNTP+TimesNewRomanPSMT"/>
              </a:rPr>
              <a:t> </a:t>
            </a:r>
            <a:r>
              <a:rPr sz="1500" dirty="0">
                <a:solidFill>
                  <a:srgbClr val="000000"/>
                </a:solidFill>
                <a:latin typeface="LCWNTP+TimesNewRomanPSMT"/>
                <a:cs typeface="LCWNTP+TimesNewRomanPSMT"/>
              </a:rPr>
              <a:t>khai</a:t>
            </a:r>
            <a:r>
              <a:rPr sz="1500" spc="225" dirty="0">
                <a:solidFill>
                  <a:srgbClr val="000000"/>
                </a:solidFill>
                <a:latin typeface="LCWNTP+TimesNewRomanPSMT"/>
                <a:cs typeface="LCWNTP+TimesNewRomanPSMT"/>
              </a:rPr>
              <a:t> </a:t>
            </a:r>
            <a:r>
              <a:rPr sz="1500" dirty="0">
                <a:solidFill>
                  <a:srgbClr val="000000"/>
                </a:solidFill>
                <a:latin typeface="LCWNTP+TimesNewRomanPSMT"/>
                <a:cs typeface="LCWNTP+TimesNewRomanPSMT"/>
              </a:rPr>
              <a:t>thông</a:t>
            </a:r>
            <a:r>
              <a:rPr sz="1500" spc="224" dirty="0">
                <a:solidFill>
                  <a:srgbClr val="000000"/>
                </a:solidFill>
                <a:latin typeface="LCWNTP+TimesNewRomanPSMT"/>
                <a:cs typeface="LCWNTP+TimesNewRomanPSMT"/>
              </a:rPr>
              <a:t> </a:t>
            </a:r>
            <a:r>
              <a:rPr sz="1500" dirty="0">
                <a:solidFill>
                  <a:srgbClr val="000000"/>
                </a:solidFill>
                <a:latin typeface="LCWNTP+TimesNewRomanPSMT"/>
                <a:cs typeface="LCWNTP+TimesNewRomanPSMT"/>
              </a:rPr>
              <a:t>tin</a:t>
            </a:r>
            <a:r>
              <a:rPr sz="1500" spc="225" dirty="0">
                <a:solidFill>
                  <a:srgbClr val="000000"/>
                </a:solidFill>
                <a:latin typeface="LCWNTP+TimesNewRomanPSMT"/>
                <a:cs typeface="LCWNTP+TimesNewRomanPSMT"/>
              </a:rPr>
              <a:t> </a:t>
            </a:r>
            <a:r>
              <a:rPr sz="1500" dirty="0">
                <a:solidFill>
                  <a:srgbClr val="000000"/>
                </a:solidFill>
                <a:latin typeface="LCWNTP+TimesNewRomanPSMT"/>
                <a:cs typeface="LCWNTP+TimesNewRomanPSMT"/>
              </a:rPr>
              <a:t>và</a:t>
            </a:r>
            <a:r>
              <a:rPr sz="1500" spc="225" dirty="0">
                <a:solidFill>
                  <a:srgbClr val="000000"/>
                </a:solidFill>
                <a:latin typeface="LCWNTP+TimesNewRomanPSMT"/>
                <a:cs typeface="LCWNTP+TimesNewRomanPSMT"/>
              </a:rPr>
              <a:t> </a:t>
            </a:r>
            <a:r>
              <a:rPr sz="1500" dirty="0">
                <a:solidFill>
                  <a:srgbClr val="000000"/>
                </a:solidFill>
                <a:latin typeface="LCWNTP+TimesNewRomanPSMT"/>
                <a:cs typeface="LCWNTP+TimesNewRomanPSMT"/>
              </a:rPr>
              <a:t>sự</a:t>
            </a:r>
            <a:r>
              <a:rPr sz="1500" spc="225" dirty="0">
                <a:solidFill>
                  <a:srgbClr val="000000"/>
                </a:solidFill>
                <a:latin typeface="LCWNTP+TimesNewRomanPSMT"/>
                <a:cs typeface="LCWNTP+TimesNewRomanPSMT"/>
              </a:rPr>
              <a:t> </a:t>
            </a:r>
            <a:r>
              <a:rPr sz="1500" dirty="0">
                <a:solidFill>
                  <a:srgbClr val="000000"/>
                </a:solidFill>
                <a:latin typeface="LCWNTP+TimesNewRomanPSMT"/>
                <a:cs typeface="LCWNTP+TimesNewRomanPSMT"/>
              </a:rPr>
              <a:t>tham</a:t>
            </a:r>
            <a:r>
              <a:rPr sz="1500" spc="224" dirty="0">
                <a:solidFill>
                  <a:srgbClr val="000000"/>
                </a:solidFill>
                <a:latin typeface="LCWNTP+TimesNewRomanPSMT"/>
                <a:cs typeface="LCWNTP+TimesNewRomanPSMT"/>
              </a:rPr>
              <a:t> </a:t>
            </a:r>
            <a:r>
              <a:rPr sz="1500" dirty="0">
                <a:solidFill>
                  <a:srgbClr val="000000"/>
                </a:solidFill>
                <a:latin typeface="LCWNTP+TimesNewRomanPSMT"/>
                <a:cs typeface="LCWNTP+TimesNewRomanPSMT"/>
              </a:rPr>
              <a:t>gia</a:t>
            </a:r>
            <a:r>
              <a:rPr sz="1500" spc="225" dirty="0">
                <a:solidFill>
                  <a:srgbClr val="000000"/>
                </a:solidFill>
                <a:latin typeface="LCWNTP+TimesNewRomanPSMT"/>
                <a:cs typeface="LCWNTP+TimesNewRomanPSMT"/>
              </a:rPr>
              <a:t> </a:t>
            </a:r>
            <a:r>
              <a:rPr sz="1500" dirty="0">
                <a:solidFill>
                  <a:srgbClr val="000000"/>
                </a:solidFill>
                <a:latin typeface="LCWNTP+TimesNewRomanPSMT"/>
                <a:cs typeface="LCWNTP+TimesNewRomanPSMT"/>
              </a:rPr>
              <a:t>của</a:t>
            </a:r>
            <a:r>
              <a:rPr sz="1500" spc="226" dirty="0">
                <a:solidFill>
                  <a:srgbClr val="000000"/>
                </a:solidFill>
                <a:latin typeface="LCWNTP+TimesNewRomanPSMT"/>
                <a:cs typeface="LCWNTP+TimesNewRomanPSMT"/>
              </a:rPr>
              <a:t> </a:t>
            </a:r>
            <a:r>
              <a:rPr sz="1500" dirty="0">
                <a:solidFill>
                  <a:srgbClr val="000000"/>
                </a:solidFill>
                <a:latin typeface="LCWNTP+TimesNewRomanPSMT"/>
                <a:cs typeface="LCWNTP+TimesNewRomanPSMT"/>
              </a:rPr>
              <a:t>cộng</a:t>
            </a:r>
            <a:r>
              <a:rPr sz="1500" spc="225" dirty="0">
                <a:solidFill>
                  <a:srgbClr val="000000"/>
                </a:solidFill>
                <a:latin typeface="LCWNTP+TimesNewRomanPSMT"/>
                <a:cs typeface="LCWNTP+TimesNewRomanPSMT"/>
              </a:rPr>
              <a:t> </a:t>
            </a:r>
            <a:r>
              <a:rPr sz="1500" dirty="0">
                <a:solidFill>
                  <a:srgbClr val="000000"/>
                </a:solidFill>
                <a:latin typeface="LCWNTP+TimesNewRomanPSMT"/>
                <a:cs typeface="LCWNTP+TimesNewRomanPSMT"/>
              </a:rPr>
              <a:t>đồng</a:t>
            </a:r>
            <a:r>
              <a:rPr sz="1500" spc="226" dirty="0">
                <a:solidFill>
                  <a:srgbClr val="000000"/>
                </a:solidFill>
                <a:latin typeface="LCWNTP+TimesNewRomanPSMT"/>
                <a:cs typeface="LCWNTP+TimesNewRomanPSMT"/>
              </a:rPr>
              <a:t> </a:t>
            </a:r>
            <a:r>
              <a:rPr sz="1500" dirty="0">
                <a:solidFill>
                  <a:srgbClr val="000000"/>
                </a:solidFill>
                <a:latin typeface="LCWNTP+TimesNewRomanPSMT"/>
                <a:cs typeface="LCWNTP+TimesNewRomanPSMT"/>
              </a:rPr>
              <a:t>trong</a:t>
            </a:r>
          </a:p>
          <a:p>
            <a:pPr marL="0" marR="0">
              <a:lnSpc>
                <a:spcPts val="1511"/>
              </a:lnSpc>
              <a:spcBef>
                <a:spcPts val="0"/>
              </a:spcBef>
              <a:spcAft>
                <a:spcPts val="0"/>
              </a:spcAft>
            </a:pPr>
            <a:r>
              <a:rPr sz="1500" dirty="0">
                <a:solidFill>
                  <a:srgbClr val="000000"/>
                </a:solidFill>
                <a:latin typeface="LCWNTP+TimesNewRomanPSMT"/>
                <a:cs typeface="LCWNTP+TimesNewRomanPSMT"/>
              </a:rPr>
              <a:t>phòng ngừa, ứng phó sự cố môi trường</a:t>
            </a:r>
          </a:p>
        </p:txBody>
      </p:sp>
      <p:sp>
        <p:nvSpPr>
          <p:cNvPr id="8" name="object 8"/>
          <p:cNvSpPr txBox="1"/>
          <p:nvPr/>
        </p:nvSpPr>
        <p:spPr>
          <a:xfrm>
            <a:off x="2137029" y="3920658"/>
            <a:ext cx="6797484" cy="987450"/>
          </a:xfrm>
          <a:prstGeom prst="rect">
            <a:avLst/>
          </a:prstGeom>
        </p:spPr>
        <p:txBody>
          <a:bodyPr vert="horz" wrap="square" lIns="0" tIns="0" rIns="0" bIns="0" rtlCol="0">
            <a:spAutoFit/>
          </a:bodyPr>
          <a:lstStyle/>
          <a:p>
            <a:pPr marL="0" marR="0">
              <a:lnSpc>
                <a:spcPts val="1661"/>
              </a:lnSpc>
              <a:spcBef>
                <a:spcPts val="0"/>
              </a:spcBef>
              <a:spcAft>
                <a:spcPts val="0"/>
              </a:spcAft>
            </a:pPr>
            <a:r>
              <a:rPr sz="1500" dirty="0">
                <a:solidFill>
                  <a:srgbClr val="7030A0"/>
                </a:solidFill>
                <a:latin typeface="LCWNTP+TimesNewRomanPSMT"/>
                <a:cs typeface="LCWNTP+TimesNewRomanPSMT"/>
              </a:rPr>
              <a:t>Luật</a:t>
            </a:r>
            <a:r>
              <a:rPr sz="1500" spc="174" dirty="0">
                <a:solidFill>
                  <a:srgbClr val="7030A0"/>
                </a:solidFill>
                <a:latin typeface="LCWNTP+TimesNewRomanPSMT"/>
                <a:cs typeface="LCWNTP+TimesNewRomanPSMT"/>
              </a:rPr>
              <a:t> </a:t>
            </a:r>
            <a:r>
              <a:rPr sz="1500" dirty="0">
                <a:solidFill>
                  <a:srgbClr val="7030A0"/>
                </a:solidFill>
                <a:latin typeface="LCWNTP+TimesNewRomanPSMT"/>
                <a:cs typeface="LCWNTP+TimesNewRomanPSMT"/>
              </a:rPr>
              <a:t>đã</a:t>
            </a:r>
            <a:r>
              <a:rPr sz="1500" spc="174" dirty="0">
                <a:solidFill>
                  <a:srgbClr val="7030A0"/>
                </a:solidFill>
                <a:latin typeface="LCWNTP+TimesNewRomanPSMT"/>
                <a:cs typeface="LCWNTP+TimesNewRomanPSMT"/>
              </a:rPr>
              <a:t> </a:t>
            </a:r>
            <a:r>
              <a:rPr sz="1500" dirty="0">
                <a:solidFill>
                  <a:srgbClr val="7030A0"/>
                </a:solidFill>
                <a:latin typeface="LCWNTP+TimesNewRomanPSMT"/>
                <a:cs typeface="LCWNTP+TimesNewRomanPSMT"/>
              </a:rPr>
              <a:t>quy</a:t>
            </a:r>
            <a:r>
              <a:rPr sz="1500" spc="175" dirty="0">
                <a:solidFill>
                  <a:srgbClr val="7030A0"/>
                </a:solidFill>
                <a:latin typeface="LCWNTP+TimesNewRomanPSMT"/>
                <a:cs typeface="LCWNTP+TimesNewRomanPSMT"/>
              </a:rPr>
              <a:t> </a:t>
            </a:r>
            <a:r>
              <a:rPr sz="1500" dirty="0">
                <a:solidFill>
                  <a:srgbClr val="7030A0"/>
                </a:solidFill>
                <a:latin typeface="LCWNTP+TimesNewRomanPSMT"/>
                <a:cs typeface="LCWNTP+TimesNewRomanPSMT"/>
              </a:rPr>
              <a:t>định</a:t>
            </a:r>
            <a:r>
              <a:rPr sz="1500" spc="174" dirty="0">
                <a:solidFill>
                  <a:srgbClr val="7030A0"/>
                </a:solidFill>
                <a:latin typeface="LCWNTP+TimesNewRomanPSMT"/>
                <a:cs typeface="LCWNTP+TimesNewRomanPSMT"/>
              </a:rPr>
              <a:t> </a:t>
            </a:r>
            <a:r>
              <a:rPr sz="1500" dirty="0">
                <a:solidFill>
                  <a:srgbClr val="7030A0"/>
                </a:solidFill>
                <a:latin typeface="LCWNTP+TimesNewRomanPSMT"/>
                <a:cs typeface="LCWNTP+TimesNewRomanPSMT"/>
              </a:rPr>
              <a:t>công</a:t>
            </a:r>
            <a:r>
              <a:rPr sz="1500" spc="175" dirty="0">
                <a:solidFill>
                  <a:srgbClr val="7030A0"/>
                </a:solidFill>
                <a:latin typeface="LCWNTP+TimesNewRomanPSMT"/>
                <a:cs typeface="LCWNTP+TimesNewRomanPSMT"/>
              </a:rPr>
              <a:t> </a:t>
            </a:r>
            <a:r>
              <a:rPr sz="1500" dirty="0">
                <a:solidFill>
                  <a:srgbClr val="7030A0"/>
                </a:solidFill>
                <a:latin typeface="LCWNTP+TimesNewRomanPSMT"/>
                <a:cs typeface="LCWNTP+TimesNewRomanPSMT"/>
              </a:rPr>
              <a:t>khai</a:t>
            </a:r>
            <a:r>
              <a:rPr sz="1500" spc="174" dirty="0">
                <a:solidFill>
                  <a:srgbClr val="7030A0"/>
                </a:solidFill>
                <a:latin typeface="LCWNTP+TimesNewRomanPSMT"/>
                <a:cs typeface="LCWNTP+TimesNewRomanPSMT"/>
              </a:rPr>
              <a:t> </a:t>
            </a:r>
            <a:r>
              <a:rPr sz="1500" dirty="0">
                <a:solidFill>
                  <a:srgbClr val="7030A0"/>
                </a:solidFill>
                <a:latin typeface="LCWNTP+TimesNewRomanPSMT"/>
                <a:cs typeface="LCWNTP+TimesNewRomanPSMT"/>
              </a:rPr>
              <a:t>danh</a:t>
            </a:r>
            <a:r>
              <a:rPr sz="1500" spc="174" dirty="0">
                <a:solidFill>
                  <a:srgbClr val="7030A0"/>
                </a:solidFill>
                <a:latin typeface="LCWNTP+TimesNewRomanPSMT"/>
                <a:cs typeface="LCWNTP+TimesNewRomanPSMT"/>
              </a:rPr>
              <a:t> </a:t>
            </a:r>
            <a:r>
              <a:rPr sz="1500" dirty="0">
                <a:solidFill>
                  <a:srgbClr val="7030A0"/>
                </a:solidFill>
                <a:latin typeface="LCWNTP+TimesNewRomanPSMT"/>
                <a:cs typeface="LCWNTP+TimesNewRomanPSMT"/>
              </a:rPr>
              <a:t>sách</a:t>
            </a:r>
            <a:r>
              <a:rPr sz="1500" spc="174" dirty="0">
                <a:solidFill>
                  <a:srgbClr val="7030A0"/>
                </a:solidFill>
                <a:latin typeface="LCWNTP+TimesNewRomanPSMT"/>
                <a:cs typeface="LCWNTP+TimesNewRomanPSMT"/>
              </a:rPr>
              <a:t> </a:t>
            </a:r>
            <a:r>
              <a:rPr sz="1500" dirty="0">
                <a:solidFill>
                  <a:srgbClr val="7030A0"/>
                </a:solidFill>
                <a:latin typeface="LCWNTP+TimesNewRomanPSMT"/>
                <a:cs typeface="LCWNTP+TimesNewRomanPSMT"/>
              </a:rPr>
              <a:t>hội</a:t>
            </a:r>
            <a:r>
              <a:rPr sz="1500" spc="175" dirty="0">
                <a:solidFill>
                  <a:srgbClr val="7030A0"/>
                </a:solidFill>
                <a:latin typeface="LCWNTP+TimesNewRomanPSMT"/>
                <a:cs typeface="LCWNTP+TimesNewRomanPSMT"/>
              </a:rPr>
              <a:t> </a:t>
            </a:r>
            <a:r>
              <a:rPr sz="1500" dirty="0">
                <a:solidFill>
                  <a:srgbClr val="7030A0"/>
                </a:solidFill>
                <a:latin typeface="LCWNTP+TimesNewRomanPSMT"/>
                <a:cs typeface="LCWNTP+TimesNewRomanPSMT"/>
              </a:rPr>
              <a:t>đồng</a:t>
            </a:r>
            <a:r>
              <a:rPr sz="1500" spc="174" dirty="0">
                <a:solidFill>
                  <a:srgbClr val="7030A0"/>
                </a:solidFill>
                <a:latin typeface="LCWNTP+TimesNewRomanPSMT"/>
                <a:cs typeface="LCWNTP+TimesNewRomanPSMT"/>
              </a:rPr>
              <a:t> </a:t>
            </a:r>
            <a:r>
              <a:rPr sz="1500" dirty="0">
                <a:solidFill>
                  <a:srgbClr val="7030A0"/>
                </a:solidFill>
                <a:latin typeface="LCWNTP+TimesNewRomanPSMT"/>
                <a:cs typeface="LCWNTP+TimesNewRomanPSMT"/>
              </a:rPr>
              <a:t>thẩm</a:t>
            </a:r>
            <a:r>
              <a:rPr sz="1500" spc="174" dirty="0">
                <a:solidFill>
                  <a:srgbClr val="7030A0"/>
                </a:solidFill>
                <a:latin typeface="LCWNTP+TimesNewRomanPSMT"/>
                <a:cs typeface="LCWNTP+TimesNewRomanPSMT"/>
              </a:rPr>
              <a:t> </a:t>
            </a:r>
            <a:r>
              <a:rPr sz="1500" dirty="0">
                <a:solidFill>
                  <a:srgbClr val="7030A0"/>
                </a:solidFill>
                <a:latin typeface="LCWNTP+TimesNewRomanPSMT"/>
                <a:cs typeface="LCWNTP+TimesNewRomanPSMT"/>
              </a:rPr>
              <a:t>định</a:t>
            </a:r>
            <a:r>
              <a:rPr sz="1500" spc="174" dirty="0">
                <a:solidFill>
                  <a:srgbClr val="7030A0"/>
                </a:solidFill>
                <a:latin typeface="LCWNTP+TimesNewRomanPSMT"/>
                <a:cs typeface="LCWNTP+TimesNewRomanPSMT"/>
              </a:rPr>
              <a:t> </a:t>
            </a:r>
            <a:r>
              <a:rPr sz="1500" dirty="0">
                <a:solidFill>
                  <a:srgbClr val="7030A0"/>
                </a:solidFill>
                <a:latin typeface="LCWNTP+TimesNewRomanPSMT"/>
                <a:cs typeface="LCWNTP+TimesNewRomanPSMT"/>
              </a:rPr>
              <a:t>báo</a:t>
            </a:r>
            <a:r>
              <a:rPr sz="1500" spc="174" dirty="0">
                <a:solidFill>
                  <a:srgbClr val="7030A0"/>
                </a:solidFill>
                <a:latin typeface="LCWNTP+TimesNewRomanPSMT"/>
                <a:cs typeface="LCWNTP+TimesNewRomanPSMT"/>
              </a:rPr>
              <a:t> </a:t>
            </a:r>
            <a:r>
              <a:rPr sz="1500" dirty="0">
                <a:solidFill>
                  <a:srgbClr val="7030A0"/>
                </a:solidFill>
                <a:latin typeface="LCWNTP+TimesNewRomanPSMT"/>
                <a:cs typeface="LCWNTP+TimesNewRomanPSMT"/>
              </a:rPr>
              <a:t>cáo</a:t>
            </a:r>
            <a:r>
              <a:rPr sz="1500" spc="174" dirty="0">
                <a:solidFill>
                  <a:srgbClr val="7030A0"/>
                </a:solidFill>
                <a:latin typeface="LCWNTP+TimesNewRomanPSMT"/>
                <a:cs typeface="LCWNTP+TimesNewRomanPSMT"/>
              </a:rPr>
              <a:t> </a:t>
            </a:r>
            <a:r>
              <a:rPr sz="1500" dirty="0">
                <a:solidFill>
                  <a:srgbClr val="7030A0"/>
                </a:solidFill>
                <a:latin typeface="LCWNTP+TimesNewRomanPSMT"/>
                <a:cs typeface="LCWNTP+TimesNewRomanPSMT"/>
              </a:rPr>
              <a:t>ĐTM;</a:t>
            </a:r>
            <a:r>
              <a:rPr sz="1500" spc="174" dirty="0">
                <a:solidFill>
                  <a:srgbClr val="7030A0"/>
                </a:solidFill>
                <a:latin typeface="LCWNTP+TimesNewRomanPSMT"/>
                <a:cs typeface="LCWNTP+TimesNewRomanPSMT"/>
              </a:rPr>
              <a:t> </a:t>
            </a:r>
            <a:r>
              <a:rPr sz="1500" dirty="0">
                <a:solidFill>
                  <a:srgbClr val="7030A0"/>
                </a:solidFill>
                <a:latin typeface="LCWNTP+TimesNewRomanPSMT"/>
                <a:cs typeface="LCWNTP+TimesNewRomanPSMT"/>
              </a:rPr>
              <a:t>công</a:t>
            </a:r>
            <a:r>
              <a:rPr sz="1500" spc="174" dirty="0">
                <a:solidFill>
                  <a:srgbClr val="7030A0"/>
                </a:solidFill>
                <a:latin typeface="LCWNTP+TimesNewRomanPSMT"/>
                <a:cs typeface="LCWNTP+TimesNewRomanPSMT"/>
              </a:rPr>
              <a:t> </a:t>
            </a:r>
            <a:r>
              <a:rPr sz="1500" dirty="0">
                <a:solidFill>
                  <a:srgbClr val="7030A0"/>
                </a:solidFill>
                <a:latin typeface="LCWNTP+TimesNewRomanPSMT"/>
                <a:cs typeface="LCWNTP+TimesNewRomanPSMT"/>
              </a:rPr>
              <a:t>bố,</a:t>
            </a:r>
          </a:p>
          <a:p>
            <a:pPr marL="0" marR="0">
              <a:lnSpc>
                <a:spcPts val="1512"/>
              </a:lnSpc>
              <a:spcBef>
                <a:spcPts val="0"/>
              </a:spcBef>
              <a:spcAft>
                <a:spcPts val="0"/>
              </a:spcAft>
            </a:pPr>
            <a:r>
              <a:rPr sz="1500" dirty="0">
                <a:solidFill>
                  <a:srgbClr val="7030A0"/>
                </a:solidFill>
                <a:latin typeface="LCWNTP+TimesNewRomanPSMT"/>
                <a:cs typeface="LCWNTP+TimesNewRomanPSMT"/>
              </a:rPr>
              <a:t>công</a:t>
            </a:r>
            <a:r>
              <a:rPr sz="1500" spc="120" dirty="0">
                <a:solidFill>
                  <a:srgbClr val="7030A0"/>
                </a:solidFill>
                <a:latin typeface="LCWNTP+TimesNewRomanPSMT"/>
                <a:cs typeface="LCWNTP+TimesNewRomanPSMT"/>
              </a:rPr>
              <a:t> </a:t>
            </a:r>
            <a:r>
              <a:rPr sz="1500" dirty="0">
                <a:solidFill>
                  <a:srgbClr val="7030A0"/>
                </a:solidFill>
                <a:latin typeface="LCWNTP+TimesNewRomanPSMT"/>
                <a:cs typeface="LCWNTP+TimesNewRomanPSMT"/>
              </a:rPr>
              <a:t>khai</a:t>
            </a:r>
            <a:r>
              <a:rPr sz="1500" spc="120" dirty="0">
                <a:solidFill>
                  <a:srgbClr val="7030A0"/>
                </a:solidFill>
                <a:latin typeface="LCWNTP+TimesNewRomanPSMT"/>
                <a:cs typeface="LCWNTP+TimesNewRomanPSMT"/>
              </a:rPr>
              <a:t> </a:t>
            </a:r>
            <a:r>
              <a:rPr sz="1500" dirty="0">
                <a:solidFill>
                  <a:srgbClr val="7030A0"/>
                </a:solidFill>
                <a:latin typeface="LCWNTP+TimesNewRomanPSMT"/>
                <a:cs typeface="LCWNTP+TimesNewRomanPSMT"/>
              </a:rPr>
              <a:t>quyết</a:t>
            </a:r>
            <a:r>
              <a:rPr sz="1500" spc="120" dirty="0">
                <a:solidFill>
                  <a:srgbClr val="7030A0"/>
                </a:solidFill>
                <a:latin typeface="LCWNTP+TimesNewRomanPSMT"/>
                <a:cs typeface="LCWNTP+TimesNewRomanPSMT"/>
              </a:rPr>
              <a:t> </a:t>
            </a:r>
            <a:r>
              <a:rPr sz="1500" dirty="0">
                <a:solidFill>
                  <a:srgbClr val="7030A0"/>
                </a:solidFill>
                <a:latin typeface="LCWNTP+TimesNewRomanPSMT"/>
                <a:cs typeface="LCWNTP+TimesNewRomanPSMT"/>
              </a:rPr>
              <a:t>định</a:t>
            </a:r>
            <a:r>
              <a:rPr sz="1500" spc="119" dirty="0">
                <a:solidFill>
                  <a:srgbClr val="7030A0"/>
                </a:solidFill>
                <a:latin typeface="LCWNTP+TimesNewRomanPSMT"/>
                <a:cs typeface="LCWNTP+TimesNewRomanPSMT"/>
              </a:rPr>
              <a:t> </a:t>
            </a:r>
            <a:r>
              <a:rPr sz="1500" dirty="0">
                <a:solidFill>
                  <a:srgbClr val="7030A0"/>
                </a:solidFill>
                <a:latin typeface="LCWNTP+TimesNewRomanPSMT"/>
                <a:cs typeface="LCWNTP+TimesNewRomanPSMT"/>
              </a:rPr>
              <a:t>phê</a:t>
            </a:r>
            <a:r>
              <a:rPr sz="1500" spc="120" dirty="0">
                <a:solidFill>
                  <a:srgbClr val="7030A0"/>
                </a:solidFill>
                <a:latin typeface="LCWNTP+TimesNewRomanPSMT"/>
                <a:cs typeface="LCWNTP+TimesNewRomanPSMT"/>
              </a:rPr>
              <a:t> </a:t>
            </a:r>
            <a:r>
              <a:rPr sz="1500" dirty="0">
                <a:solidFill>
                  <a:srgbClr val="7030A0"/>
                </a:solidFill>
                <a:latin typeface="LCWNTP+TimesNewRomanPSMT"/>
                <a:cs typeface="LCWNTP+TimesNewRomanPSMT"/>
              </a:rPr>
              <a:t>duyệt</a:t>
            </a:r>
            <a:r>
              <a:rPr sz="1500" spc="120" dirty="0">
                <a:solidFill>
                  <a:srgbClr val="7030A0"/>
                </a:solidFill>
                <a:latin typeface="LCWNTP+TimesNewRomanPSMT"/>
                <a:cs typeface="LCWNTP+TimesNewRomanPSMT"/>
              </a:rPr>
              <a:t> </a:t>
            </a:r>
            <a:r>
              <a:rPr sz="1500" dirty="0">
                <a:solidFill>
                  <a:srgbClr val="7030A0"/>
                </a:solidFill>
                <a:latin typeface="LCWNTP+TimesNewRomanPSMT"/>
                <a:cs typeface="LCWNTP+TimesNewRomanPSMT"/>
              </a:rPr>
              <a:t>kết</a:t>
            </a:r>
            <a:r>
              <a:rPr sz="1500" spc="120" dirty="0">
                <a:solidFill>
                  <a:srgbClr val="7030A0"/>
                </a:solidFill>
                <a:latin typeface="LCWNTP+TimesNewRomanPSMT"/>
                <a:cs typeface="LCWNTP+TimesNewRomanPSMT"/>
              </a:rPr>
              <a:t> </a:t>
            </a:r>
            <a:r>
              <a:rPr sz="1500" dirty="0">
                <a:solidFill>
                  <a:srgbClr val="7030A0"/>
                </a:solidFill>
                <a:latin typeface="LCWNTP+TimesNewRomanPSMT"/>
                <a:cs typeface="LCWNTP+TimesNewRomanPSMT"/>
              </a:rPr>
              <a:t>quả</a:t>
            </a:r>
            <a:r>
              <a:rPr sz="1500" spc="120" dirty="0">
                <a:solidFill>
                  <a:srgbClr val="7030A0"/>
                </a:solidFill>
                <a:latin typeface="LCWNTP+TimesNewRomanPSMT"/>
                <a:cs typeface="LCWNTP+TimesNewRomanPSMT"/>
              </a:rPr>
              <a:t> </a:t>
            </a:r>
            <a:r>
              <a:rPr sz="1500" dirty="0">
                <a:solidFill>
                  <a:srgbClr val="7030A0"/>
                </a:solidFill>
                <a:latin typeface="LCWNTP+TimesNewRomanPSMT"/>
                <a:cs typeface="LCWNTP+TimesNewRomanPSMT"/>
              </a:rPr>
              <a:t>thẩm</a:t>
            </a:r>
            <a:r>
              <a:rPr sz="1500" spc="120" dirty="0">
                <a:solidFill>
                  <a:srgbClr val="7030A0"/>
                </a:solidFill>
                <a:latin typeface="LCWNTP+TimesNewRomanPSMT"/>
                <a:cs typeface="LCWNTP+TimesNewRomanPSMT"/>
              </a:rPr>
              <a:t> </a:t>
            </a:r>
            <a:r>
              <a:rPr sz="1500" dirty="0">
                <a:solidFill>
                  <a:srgbClr val="7030A0"/>
                </a:solidFill>
                <a:latin typeface="LCWNTP+TimesNewRomanPSMT"/>
                <a:cs typeface="LCWNTP+TimesNewRomanPSMT"/>
              </a:rPr>
              <a:t>định</a:t>
            </a:r>
            <a:r>
              <a:rPr sz="1500" spc="119" dirty="0">
                <a:solidFill>
                  <a:srgbClr val="7030A0"/>
                </a:solidFill>
                <a:latin typeface="LCWNTP+TimesNewRomanPSMT"/>
                <a:cs typeface="LCWNTP+TimesNewRomanPSMT"/>
              </a:rPr>
              <a:t> </a:t>
            </a:r>
            <a:r>
              <a:rPr sz="1500" dirty="0">
                <a:solidFill>
                  <a:srgbClr val="7030A0"/>
                </a:solidFill>
                <a:latin typeface="LCWNTP+TimesNewRomanPSMT"/>
                <a:cs typeface="LCWNTP+TimesNewRomanPSMT"/>
              </a:rPr>
              <a:t>báo</a:t>
            </a:r>
            <a:r>
              <a:rPr sz="1500" spc="120" dirty="0">
                <a:solidFill>
                  <a:srgbClr val="7030A0"/>
                </a:solidFill>
                <a:latin typeface="LCWNTP+TimesNewRomanPSMT"/>
                <a:cs typeface="LCWNTP+TimesNewRomanPSMT"/>
              </a:rPr>
              <a:t> </a:t>
            </a:r>
            <a:r>
              <a:rPr sz="1500" dirty="0">
                <a:solidFill>
                  <a:srgbClr val="7030A0"/>
                </a:solidFill>
                <a:latin typeface="LCWNTP+TimesNewRomanPSMT"/>
                <a:cs typeface="LCWNTP+TimesNewRomanPSMT"/>
              </a:rPr>
              <a:t>cáo</a:t>
            </a:r>
            <a:r>
              <a:rPr sz="1500" spc="119" dirty="0">
                <a:solidFill>
                  <a:srgbClr val="7030A0"/>
                </a:solidFill>
                <a:latin typeface="LCWNTP+TimesNewRomanPSMT"/>
                <a:cs typeface="LCWNTP+TimesNewRomanPSMT"/>
              </a:rPr>
              <a:t> </a:t>
            </a:r>
            <a:r>
              <a:rPr sz="1500" dirty="0">
                <a:solidFill>
                  <a:srgbClr val="7030A0"/>
                </a:solidFill>
                <a:latin typeface="LCWNTP+TimesNewRomanPSMT"/>
                <a:cs typeface="LCWNTP+TimesNewRomanPSMT"/>
              </a:rPr>
              <a:t>ĐTM;</a:t>
            </a:r>
            <a:r>
              <a:rPr sz="1500" spc="120" dirty="0">
                <a:solidFill>
                  <a:srgbClr val="7030A0"/>
                </a:solidFill>
                <a:latin typeface="LCWNTP+TimesNewRomanPSMT"/>
                <a:cs typeface="LCWNTP+TimesNewRomanPSMT"/>
              </a:rPr>
              <a:t> </a:t>
            </a:r>
            <a:r>
              <a:rPr sz="1500" dirty="0">
                <a:solidFill>
                  <a:srgbClr val="7030A0"/>
                </a:solidFill>
                <a:latin typeface="LCWNTP+TimesNewRomanPSMT"/>
                <a:cs typeface="LCWNTP+TimesNewRomanPSMT"/>
              </a:rPr>
              <a:t>công</a:t>
            </a:r>
            <a:r>
              <a:rPr sz="1500" spc="120" dirty="0">
                <a:solidFill>
                  <a:srgbClr val="7030A0"/>
                </a:solidFill>
                <a:latin typeface="LCWNTP+TimesNewRomanPSMT"/>
                <a:cs typeface="LCWNTP+TimesNewRomanPSMT"/>
              </a:rPr>
              <a:t> </a:t>
            </a:r>
            <a:r>
              <a:rPr sz="1500" dirty="0">
                <a:solidFill>
                  <a:srgbClr val="7030A0"/>
                </a:solidFill>
                <a:latin typeface="LCWNTP+TimesNewRomanPSMT"/>
                <a:cs typeface="LCWNTP+TimesNewRomanPSMT"/>
              </a:rPr>
              <a:t>khai</a:t>
            </a:r>
            <a:r>
              <a:rPr sz="1500" spc="120" dirty="0">
                <a:solidFill>
                  <a:srgbClr val="7030A0"/>
                </a:solidFill>
                <a:latin typeface="LCWNTP+TimesNewRomanPSMT"/>
                <a:cs typeface="LCWNTP+TimesNewRomanPSMT"/>
              </a:rPr>
              <a:t> </a:t>
            </a:r>
            <a:r>
              <a:rPr sz="1500" dirty="0">
                <a:solidFill>
                  <a:srgbClr val="7030A0"/>
                </a:solidFill>
                <a:latin typeface="LCWNTP+TimesNewRomanPSMT"/>
                <a:cs typeface="LCWNTP+TimesNewRomanPSMT"/>
              </a:rPr>
              <a:t>báo</a:t>
            </a:r>
            <a:r>
              <a:rPr sz="1500" spc="119" dirty="0">
                <a:solidFill>
                  <a:srgbClr val="7030A0"/>
                </a:solidFill>
                <a:latin typeface="LCWNTP+TimesNewRomanPSMT"/>
                <a:cs typeface="LCWNTP+TimesNewRomanPSMT"/>
              </a:rPr>
              <a:t> </a:t>
            </a:r>
            <a:r>
              <a:rPr sz="1500" dirty="0">
                <a:solidFill>
                  <a:srgbClr val="7030A0"/>
                </a:solidFill>
                <a:latin typeface="LCWNTP+TimesNewRomanPSMT"/>
                <a:cs typeface="LCWNTP+TimesNewRomanPSMT"/>
              </a:rPr>
              <a:t>cáo</a:t>
            </a:r>
          </a:p>
          <a:p>
            <a:pPr marL="0" marR="0">
              <a:lnSpc>
                <a:spcPts val="1487"/>
              </a:lnSpc>
              <a:spcBef>
                <a:spcPts val="0"/>
              </a:spcBef>
              <a:spcAft>
                <a:spcPts val="0"/>
              </a:spcAft>
            </a:pPr>
            <a:r>
              <a:rPr sz="1500" dirty="0">
                <a:solidFill>
                  <a:srgbClr val="7030A0"/>
                </a:solidFill>
                <a:latin typeface="LCWNTP+TimesNewRomanPSMT"/>
                <a:cs typeface="LCWNTP+TimesNewRomanPSMT"/>
              </a:rPr>
              <a:t>ĐTM,</a:t>
            </a:r>
            <a:r>
              <a:rPr sz="1500" spc="80" dirty="0">
                <a:solidFill>
                  <a:srgbClr val="7030A0"/>
                </a:solidFill>
                <a:latin typeface="LCWNTP+TimesNewRomanPSMT"/>
                <a:cs typeface="LCWNTP+TimesNewRomanPSMT"/>
              </a:rPr>
              <a:t> </a:t>
            </a:r>
            <a:r>
              <a:rPr sz="1500" dirty="0">
                <a:solidFill>
                  <a:srgbClr val="7030A0"/>
                </a:solidFill>
                <a:latin typeface="LCWNTP+TimesNewRomanPSMT"/>
                <a:cs typeface="LCWNTP+TimesNewRomanPSMT"/>
              </a:rPr>
              <a:t>nội</a:t>
            </a:r>
            <a:r>
              <a:rPr sz="1500" spc="79" dirty="0">
                <a:solidFill>
                  <a:srgbClr val="7030A0"/>
                </a:solidFill>
                <a:latin typeface="LCWNTP+TimesNewRomanPSMT"/>
                <a:cs typeface="LCWNTP+TimesNewRomanPSMT"/>
              </a:rPr>
              <a:t> </a:t>
            </a:r>
            <a:r>
              <a:rPr sz="1500" dirty="0">
                <a:solidFill>
                  <a:srgbClr val="7030A0"/>
                </a:solidFill>
                <a:latin typeface="LCWNTP+TimesNewRomanPSMT"/>
                <a:cs typeface="LCWNTP+TimesNewRomanPSMT"/>
              </a:rPr>
              <a:t>dung</a:t>
            </a:r>
            <a:r>
              <a:rPr sz="1500" spc="80" dirty="0">
                <a:solidFill>
                  <a:srgbClr val="7030A0"/>
                </a:solidFill>
                <a:latin typeface="LCWNTP+TimesNewRomanPSMT"/>
                <a:cs typeface="LCWNTP+TimesNewRomanPSMT"/>
              </a:rPr>
              <a:t> </a:t>
            </a:r>
            <a:r>
              <a:rPr sz="1500" dirty="0">
                <a:solidFill>
                  <a:srgbClr val="7030A0"/>
                </a:solidFill>
                <a:latin typeface="LCWNTP+TimesNewRomanPSMT"/>
                <a:cs typeface="LCWNTP+TimesNewRomanPSMT"/>
              </a:rPr>
              <a:t>báo</a:t>
            </a:r>
            <a:r>
              <a:rPr sz="1500" spc="80" dirty="0">
                <a:solidFill>
                  <a:srgbClr val="7030A0"/>
                </a:solidFill>
                <a:latin typeface="LCWNTP+TimesNewRomanPSMT"/>
                <a:cs typeface="LCWNTP+TimesNewRomanPSMT"/>
              </a:rPr>
              <a:t> </a:t>
            </a:r>
            <a:r>
              <a:rPr sz="1500" dirty="0">
                <a:solidFill>
                  <a:srgbClr val="7030A0"/>
                </a:solidFill>
                <a:latin typeface="LCWNTP+TimesNewRomanPSMT"/>
                <a:cs typeface="LCWNTP+TimesNewRomanPSMT"/>
              </a:rPr>
              <a:t>cáo</a:t>
            </a:r>
            <a:r>
              <a:rPr sz="1500" spc="79" dirty="0">
                <a:solidFill>
                  <a:srgbClr val="7030A0"/>
                </a:solidFill>
                <a:latin typeface="LCWNTP+TimesNewRomanPSMT"/>
                <a:cs typeface="LCWNTP+TimesNewRomanPSMT"/>
              </a:rPr>
              <a:t> </a:t>
            </a:r>
            <a:r>
              <a:rPr sz="1500" dirty="0">
                <a:solidFill>
                  <a:srgbClr val="7030A0"/>
                </a:solidFill>
                <a:latin typeface="LCWNTP+TimesNewRomanPSMT"/>
                <a:cs typeface="LCWNTP+TimesNewRomanPSMT"/>
              </a:rPr>
              <a:t>đề</a:t>
            </a:r>
            <a:r>
              <a:rPr sz="1500" spc="80" dirty="0">
                <a:solidFill>
                  <a:srgbClr val="7030A0"/>
                </a:solidFill>
                <a:latin typeface="LCWNTP+TimesNewRomanPSMT"/>
                <a:cs typeface="LCWNTP+TimesNewRomanPSMT"/>
              </a:rPr>
              <a:t> </a:t>
            </a:r>
            <a:r>
              <a:rPr sz="1500" dirty="0">
                <a:solidFill>
                  <a:srgbClr val="7030A0"/>
                </a:solidFill>
                <a:latin typeface="LCWNTP+TimesNewRomanPSMT"/>
                <a:cs typeface="LCWNTP+TimesNewRomanPSMT"/>
              </a:rPr>
              <a:t>xuất</a:t>
            </a:r>
            <a:r>
              <a:rPr sz="1500" spc="80" dirty="0">
                <a:solidFill>
                  <a:srgbClr val="7030A0"/>
                </a:solidFill>
                <a:latin typeface="LCWNTP+TimesNewRomanPSMT"/>
                <a:cs typeface="LCWNTP+TimesNewRomanPSMT"/>
              </a:rPr>
              <a:t> </a:t>
            </a:r>
            <a:r>
              <a:rPr sz="1500" dirty="0">
                <a:solidFill>
                  <a:srgbClr val="7030A0"/>
                </a:solidFill>
                <a:latin typeface="LCWNTP+TimesNewRomanPSMT"/>
                <a:cs typeface="LCWNTP+TimesNewRomanPSMT"/>
              </a:rPr>
              <a:t>cấp</a:t>
            </a:r>
            <a:r>
              <a:rPr sz="1500" spc="79" dirty="0">
                <a:solidFill>
                  <a:srgbClr val="7030A0"/>
                </a:solidFill>
                <a:latin typeface="LCWNTP+TimesNewRomanPSMT"/>
                <a:cs typeface="LCWNTP+TimesNewRomanPSMT"/>
              </a:rPr>
              <a:t> </a:t>
            </a:r>
            <a:r>
              <a:rPr sz="1500" dirty="0">
                <a:solidFill>
                  <a:srgbClr val="7030A0"/>
                </a:solidFill>
                <a:latin typeface="LCWNTP+TimesNewRomanPSMT"/>
                <a:cs typeface="LCWNTP+TimesNewRomanPSMT"/>
              </a:rPr>
              <a:t>GPMT</a:t>
            </a:r>
            <a:r>
              <a:rPr sz="1500" spc="54" dirty="0">
                <a:solidFill>
                  <a:srgbClr val="7030A0"/>
                </a:solidFill>
                <a:latin typeface="LCWNTP+TimesNewRomanPSMT"/>
                <a:cs typeface="LCWNTP+TimesNewRomanPSMT"/>
              </a:rPr>
              <a:t> </a:t>
            </a:r>
            <a:r>
              <a:rPr sz="1500" dirty="0">
                <a:solidFill>
                  <a:srgbClr val="7030A0"/>
                </a:solidFill>
                <a:latin typeface="LCWNTP+TimesNewRomanPSMT"/>
                <a:cs typeface="LCWNTP+TimesNewRomanPSMT"/>
              </a:rPr>
              <a:t>thông</a:t>
            </a:r>
            <a:r>
              <a:rPr sz="1500" spc="80" dirty="0">
                <a:solidFill>
                  <a:srgbClr val="7030A0"/>
                </a:solidFill>
                <a:latin typeface="LCWNTP+TimesNewRomanPSMT"/>
                <a:cs typeface="LCWNTP+TimesNewRomanPSMT"/>
              </a:rPr>
              <a:t> </a:t>
            </a:r>
            <a:r>
              <a:rPr sz="1500" dirty="0">
                <a:solidFill>
                  <a:srgbClr val="7030A0"/>
                </a:solidFill>
                <a:latin typeface="LCWNTP+TimesNewRomanPSMT"/>
                <a:cs typeface="LCWNTP+TimesNewRomanPSMT"/>
              </a:rPr>
              <a:t>qua</a:t>
            </a:r>
            <a:r>
              <a:rPr sz="1500" spc="80" dirty="0">
                <a:solidFill>
                  <a:srgbClr val="7030A0"/>
                </a:solidFill>
                <a:latin typeface="LCWNTP+TimesNewRomanPSMT"/>
                <a:cs typeface="LCWNTP+TimesNewRomanPSMT"/>
              </a:rPr>
              <a:t> </a:t>
            </a:r>
            <a:r>
              <a:rPr sz="1500" dirty="0">
                <a:solidFill>
                  <a:srgbClr val="7030A0"/>
                </a:solidFill>
                <a:latin typeface="LCWNTP+TimesNewRomanPSMT"/>
                <a:cs typeface="LCWNTP+TimesNewRomanPSMT"/>
              </a:rPr>
              <a:t>cổng</a:t>
            </a:r>
            <a:r>
              <a:rPr sz="1500" spc="80" dirty="0">
                <a:solidFill>
                  <a:srgbClr val="7030A0"/>
                </a:solidFill>
                <a:latin typeface="LCWNTP+TimesNewRomanPSMT"/>
                <a:cs typeface="LCWNTP+TimesNewRomanPSMT"/>
              </a:rPr>
              <a:t> </a:t>
            </a:r>
            <a:r>
              <a:rPr sz="1500" dirty="0">
                <a:solidFill>
                  <a:srgbClr val="7030A0"/>
                </a:solidFill>
                <a:latin typeface="LCWNTP+TimesNewRomanPSMT"/>
                <a:cs typeface="LCWNTP+TimesNewRomanPSMT"/>
              </a:rPr>
              <a:t>thông</a:t>
            </a:r>
            <a:r>
              <a:rPr sz="1500" spc="79" dirty="0">
                <a:solidFill>
                  <a:srgbClr val="7030A0"/>
                </a:solidFill>
                <a:latin typeface="LCWNTP+TimesNewRomanPSMT"/>
                <a:cs typeface="LCWNTP+TimesNewRomanPSMT"/>
              </a:rPr>
              <a:t> </a:t>
            </a:r>
            <a:r>
              <a:rPr sz="1500" dirty="0">
                <a:solidFill>
                  <a:srgbClr val="7030A0"/>
                </a:solidFill>
                <a:latin typeface="LCWNTP+TimesNewRomanPSMT"/>
                <a:cs typeface="LCWNTP+TimesNewRomanPSMT"/>
              </a:rPr>
              <a:t>tin</a:t>
            </a:r>
            <a:r>
              <a:rPr sz="1500" spc="79" dirty="0">
                <a:solidFill>
                  <a:srgbClr val="7030A0"/>
                </a:solidFill>
                <a:latin typeface="LCWNTP+TimesNewRomanPSMT"/>
                <a:cs typeface="LCWNTP+TimesNewRomanPSMT"/>
              </a:rPr>
              <a:t> </a:t>
            </a:r>
            <a:r>
              <a:rPr sz="1500" dirty="0">
                <a:solidFill>
                  <a:srgbClr val="7030A0"/>
                </a:solidFill>
                <a:latin typeface="LCWNTP+TimesNewRomanPSMT"/>
                <a:cs typeface="LCWNTP+TimesNewRomanPSMT"/>
              </a:rPr>
              <a:t>của</a:t>
            </a:r>
            <a:r>
              <a:rPr sz="1500" spc="80" dirty="0">
                <a:solidFill>
                  <a:srgbClr val="7030A0"/>
                </a:solidFill>
                <a:latin typeface="LCWNTP+TimesNewRomanPSMT"/>
                <a:cs typeface="LCWNTP+TimesNewRomanPSMT"/>
              </a:rPr>
              <a:t> </a:t>
            </a:r>
            <a:r>
              <a:rPr sz="1500" dirty="0">
                <a:solidFill>
                  <a:srgbClr val="7030A0"/>
                </a:solidFill>
                <a:latin typeface="LCWNTP+TimesNewRomanPSMT"/>
                <a:cs typeface="LCWNTP+TimesNewRomanPSMT"/>
              </a:rPr>
              <a:t>cơ</a:t>
            </a:r>
            <a:r>
              <a:rPr sz="1500" spc="80" dirty="0">
                <a:solidFill>
                  <a:srgbClr val="7030A0"/>
                </a:solidFill>
                <a:latin typeface="LCWNTP+TimesNewRomanPSMT"/>
                <a:cs typeface="LCWNTP+TimesNewRomanPSMT"/>
              </a:rPr>
              <a:t> </a:t>
            </a:r>
            <a:r>
              <a:rPr sz="1500" dirty="0">
                <a:solidFill>
                  <a:srgbClr val="7030A0"/>
                </a:solidFill>
                <a:latin typeface="LCWNTP+TimesNewRomanPSMT"/>
                <a:cs typeface="LCWNTP+TimesNewRomanPSMT"/>
              </a:rPr>
              <a:t>quan,</a:t>
            </a:r>
            <a:r>
              <a:rPr sz="1500" spc="80" dirty="0">
                <a:solidFill>
                  <a:srgbClr val="7030A0"/>
                </a:solidFill>
                <a:latin typeface="LCWNTP+TimesNewRomanPSMT"/>
                <a:cs typeface="LCWNTP+TimesNewRomanPSMT"/>
              </a:rPr>
              <a:t> </a:t>
            </a:r>
            <a:r>
              <a:rPr sz="1500" dirty="0">
                <a:solidFill>
                  <a:srgbClr val="7030A0"/>
                </a:solidFill>
                <a:latin typeface="LCWNTP+TimesNewRomanPSMT"/>
                <a:cs typeface="LCWNTP+TimesNewRomanPSMT"/>
              </a:rPr>
              <a:t>tổ</a:t>
            </a:r>
          </a:p>
          <a:p>
            <a:pPr>
              <a:lnSpc>
                <a:spcPts val="1512"/>
              </a:lnSpc>
            </a:pPr>
            <a:r>
              <a:rPr sz="1500" dirty="0">
                <a:solidFill>
                  <a:srgbClr val="7030A0"/>
                </a:solidFill>
                <a:latin typeface="LCWNTP+TimesNewRomanPSMT"/>
                <a:cs typeface="LCWNTP+TimesNewRomanPSMT"/>
              </a:rPr>
              <a:t>chức,</a:t>
            </a:r>
            <a:r>
              <a:rPr sz="1500" spc="102" dirty="0">
                <a:solidFill>
                  <a:srgbClr val="7030A0"/>
                </a:solidFill>
                <a:latin typeface="LCWNTP+TimesNewRomanPSMT"/>
                <a:cs typeface="LCWNTP+TimesNewRomanPSMT"/>
              </a:rPr>
              <a:t> </a:t>
            </a:r>
            <a:r>
              <a:rPr sz="1500" dirty="0">
                <a:solidFill>
                  <a:srgbClr val="7030A0"/>
                </a:solidFill>
                <a:latin typeface="LCWNTP+TimesNewRomanPSMT"/>
                <a:cs typeface="LCWNTP+TimesNewRomanPSMT"/>
              </a:rPr>
              <a:t>trên</a:t>
            </a:r>
            <a:r>
              <a:rPr sz="1500" spc="102" dirty="0">
                <a:solidFill>
                  <a:srgbClr val="7030A0"/>
                </a:solidFill>
                <a:latin typeface="LCWNTP+TimesNewRomanPSMT"/>
                <a:cs typeface="LCWNTP+TimesNewRomanPSMT"/>
              </a:rPr>
              <a:t> </a:t>
            </a:r>
            <a:r>
              <a:rPr sz="1500" dirty="0">
                <a:solidFill>
                  <a:srgbClr val="7030A0"/>
                </a:solidFill>
                <a:latin typeface="LCWNTP+TimesNewRomanPSMT"/>
                <a:cs typeface="LCWNTP+TimesNewRomanPSMT"/>
              </a:rPr>
              <a:t>các</a:t>
            </a:r>
            <a:r>
              <a:rPr sz="1500" spc="102" dirty="0">
                <a:solidFill>
                  <a:srgbClr val="7030A0"/>
                </a:solidFill>
                <a:latin typeface="LCWNTP+TimesNewRomanPSMT"/>
                <a:cs typeface="LCWNTP+TimesNewRomanPSMT"/>
              </a:rPr>
              <a:t> </a:t>
            </a:r>
            <a:r>
              <a:rPr sz="1500" dirty="0">
                <a:solidFill>
                  <a:srgbClr val="7030A0"/>
                </a:solidFill>
                <a:latin typeface="LCWNTP+TimesNewRomanPSMT"/>
                <a:cs typeface="LCWNTP+TimesNewRomanPSMT"/>
              </a:rPr>
              <a:t>phương</a:t>
            </a:r>
            <a:r>
              <a:rPr sz="1500" spc="102" dirty="0">
                <a:solidFill>
                  <a:srgbClr val="7030A0"/>
                </a:solidFill>
                <a:latin typeface="LCWNTP+TimesNewRomanPSMT"/>
                <a:cs typeface="LCWNTP+TimesNewRomanPSMT"/>
              </a:rPr>
              <a:t> </a:t>
            </a:r>
            <a:r>
              <a:rPr sz="1500" dirty="0">
                <a:solidFill>
                  <a:srgbClr val="7030A0"/>
                </a:solidFill>
                <a:latin typeface="LCWNTP+TimesNewRomanPSMT"/>
                <a:cs typeface="LCWNTP+TimesNewRomanPSMT"/>
              </a:rPr>
              <a:t>tiện</a:t>
            </a:r>
            <a:r>
              <a:rPr sz="1500" spc="102" dirty="0">
                <a:solidFill>
                  <a:srgbClr val="7030A0"/>
                </a:solidFill>
                <a:latin typeface="LCWNTP+TimesNewRomanPSMT"/>
                <a:cs typeface="LCWNTP+TimesNewRomanPSMT"/>
              </a:rPr>
              <a:t> </a:t>
            </a:r>
            <a:r>
              <a:rPr sz="1500" dirty="0">
                <a:solidFill>
                  <a:srgbClr val="7030A0"/>
                </a:solidFill>
                <a:latin typeface="LCWNTP+TimesNewRomanPSMT"/>
                <a:cs typeface="LCWNTP+TimesNewRomanPSMT"/>
              </a:rPr>
              <a:t>thông</a:t>
            </a:r>
            <a:r>
              <a:rPr sz="1500" spc="103" dirty="0">
                <a:solidFill>
                  <a:srgbClr val="7030A0"/>
                </a:solidFill>
                <a:latin typeface="LCWNTP+TimesNewRomanPSMT"/>
                <a:cs typeface="LCWNTP+TimesNewRomanPSMT"/>
              </a:rPr>
              <a:t> </a:t>
            </a:r>
            <a:r>
              <a:rPr sz="1500" dirty="0">
                <a:solidFill>
                  <a:srgbClr val="7030A0"/>
                </a:solidFill>
                <a:latin typeface="LCWNTP+TimesNewRomanPSMT"/>
                <a:cs typeface="LCWNTP+TimesNewRomanPSMT"/>
              </a:rPr>
              <a:t>tin</a:t>
            </a:r>
            <a:r>
              <a:rPr sz="1500" spc="103" dirty="0">
                <a:solidFill>
                  <a:srgbClr val="7030A0"/>
                </a:solidFill>
                <a:latin typeface="LCWNTP+TimesNewRomanPSMT"/>
                <a:cs typeface="LCWNTP+TimesNewRomanPSMT"/>
              </a:rPr>
              <a:t> </a:t>
            </a:r>
            <a:r>
              <a:rPr sz="1500" dirty="0">
                <a:solidFill>
                  <a:srgbClr val="7030A0"/>
                </a:solidFill>
                <a:latin typeface="LCWNTP+TimesNewRomanPSMT"/>
                <a:cs typeface="LCWNTP+TimesNewRomanPSMT"/>
              </a:rPr>
              <a:t>đại</a:t>
            </a:r>
            <a:r>
              <a:rPr sz="1500" spc="103" dirty="0">
                <a:solidFill>
                  <a:srgbClr val="7030A0"/>
                </a:solidFill>
                <a:latin typeface="LCWNTP+TimesNewRomanPSMT"/>
                <a:cs typeface="LCWNTP+TimesNewRomanPSMT"/>
              </a:rPr>
              <a:t> </a:t>
            </a:r>
            <a:r>
              <a:rPr sz="1500" dirty="0">
                <a:solidFill>
                  <a:srgbClr val="7030A0"/>
                </a:solidFill>
                <a:latin typeface="LCWNTP+TimesNewRomanPSMT"/>
                <a:cs typeface="LCWNTP+TimesNewRomanPSMT"/>
              </a:rPr>
              <a:t>chúng.</a:t>
            </a:r>
            <a:r>
              <a:rPr sz="1500" spc="103" dirty="0">
                <a:solidFill>
                  <a:srgbClr val="7030A0"/>
                </a:solidFill>
                <a:latin typeface="LCWNTP+TimesNewRomanPSMT"/>
                <a:cs typeface="LCWNTP+TimesNewRomanPSMT"/>
              </a:rPr>
              <a:t> </a:t>
            </a:r>
            <a:r>
              <a:rPr sz="1500" dirty="0">
                <a:solidFill>
                  <a:srgbClr val="7030A0"/>
                </a:solidFill>
                <a:latin typeface="LCWNTP+TimesNewRomanPSMT"/>
                <a:cs typeface="LCWNTP+TimesNewRomanPSMT"/>
              </a:rPr>
              <a:t>Nghị</a:t>
            </a:r>
            <a:r>
              <a:rPr sz="1500" spc="104" dirty="0">
                <a:solidFill>
                  <a:srgbClr val="7030A0"/>
                </a:solidFill>
                <a:latin typeface="LCWNTP+TimesNewRomanPSMT"/>
                <a:cs typeface="LCWNTP+TimesNewRomanPSMT"/>
              </a:rPr>
              <a:t> </a:t>
            </a:r>
            <a:r>
              <a:rPr sz="1500" dirty="0">
                <a:solidFill>
                  <a:srgbClr val="7030A0"/>
                </a:solidFill>
                <a:latin typeface="LCWNTP+TimesNewRomanPSMT"/>
                <a:cs typeface="LCWNTP+TimesNewRomanPSMT"/>
              </a:rPr>
              <a:t>định</a:t>
            </a:r>
            <a:r>
              <a:rPr sz="1500" spc="103" dirty="0">
                <a:solidFill>
                  <a:srgbClr val="7030A0"/>
                </a:solidFill>
                <a:latin typeface="LCWNTP+TimesNewRomanPSMT"/>
                <a:cs typeface="LCWNTP+TimesNewRomanPSMT"/>
              </a:rPr>
              <a:t> </a:t>
            </a:r>
            <a:r>
              <a:rPr sz="1500" dirty="0">
                <a:solidFill>
                  <a:srgbClr val="7030A0"/>
                </a:solidFill>
                <a:latin typeface="LCWNTP+TimesNewRomanPSMT"/>
                <a:cs typeface="LCWNTP+TimesNewRomanPSMT"/>
              </a:rPr>
              <a:t>08/2022/NĐ-CP</a:t>
            </a:r>
            <a:r>
              <a:rPr sz="1500" spc="48" dirty="0">
                <a:solidFill>
                  <a:srgbClr val="7030A0"/>
                </a:solidFill>
                <a:latin typeface="LCWNTP+TimesNewRomanPSMT"/>
                <a:cs typeface="LCWNTP+TimesNewRomanPSMT"/>
              </a:rPr>
              <a:t> </a:t>
            </a:r>
            <a:r>
              <a:rPr sz="1500" dirty="0">
                <a:solidFill>
                  <a:srgbClr val="7030A0"/>
                </a:solidFill>
                <a:latin typeface="LCWNTP+TimesNewRomanPSMT"/>
                <a:cs typeface="LCWNTP+TimesNewRomanPSMT"/>
              </a:rPr>
              <a:t>và</a:t>
            </a:r>
            <a:r>
              <a:rPr sz="1500" spc="104" dirty="0">
                <a:solidFill>
                  <a:srgbClr val="7030A0"/>
                </a:solidFill>
                <a:latin typeface="LCWNTP+TimesNewRomanPSMT"/>
                <a:cs typeface="LCWNTP+TimesNewRomanPSMT"/>
              </a:rPr>
              <a:t> </a:t>
            </a:r>
            <a:r>
              <a:rPr sz="1500" dirty="0">
                <a:solidFill>
                  <a:srgbClr val="7030A0"/>
                </a:solidFill>
                <a:latin typeface="LCWNTP+TimesNewRomanPSMT"/>
                <a:cs typeface="LCWNTP+TimesNewRomanPSMT"/>
              </a:rPr>
              <a:t>Thông</a:t>
            </a:r>
            <a:r>
              <a:rPr lang="vi-VN" sz="1500" dirty="0">
                <a:solidFill>
                  <a:srgbClr val="7030A0"/>
                </a:solidFill>
                <a:latin typeface="LCWNTP+TimesNewRomanPSMT"/>
                <a:cs typeface="LCWNTP+TimesNewRomanPSMT"/>
              </a:rPr>
              <a:t> tư 02/2022/TT-BTNMT</a:t>
            </a:r>
            <a:r>
              <a:rPr lang="vi-VN" sz="1500" spc="-18" dirty="0">
                <a:solidFill>
                  <a:srgbClr val="7030A0"/>
                </a:solidFill>
                <a:latin typeface="LCWNTP+TimesNewRomanPSMT"/>
                <a:cs typeface="LCWNTP+TimesNewRomanPSMT"/>
              </a:rPr>
              <a:t> </a:t>
            </a:r>
            <a:r>
              <a:rPr lang="vi-VN" sz="1500" dirty="0">
                <a:solidFill>
                  <a:srgbClr val="7030A0"/>
                </a:solidFill>
                <a:latin typeface="LCWNTP+TimesNewRomanPSMT"/>
                <a:cs typeface="LCWNTP+TimesNewRomanPSMT"/>
              </a:rPr>
              <a:t>hướng dẫn chi tiết quy định </a:t>
            </a:r>
            <a:r>
              <a:rPr lang="vi-VN" sz="1500" spc="-32" dirty="0">
                <a:solidFill>
                  <a:srgbClr val="7030A0"/>
                </a:solidFill>
                <a:latin typeface="LCWNTP+TimesNewRomanPSMT"/>
                <a:cs typeface="LCWNTP+TimesNewRomanPSMT"/>
              </a:rPr>
              <a:t>này.</a:t>
            </a:r>
            <a:endParaRPr sz="1500" dirty="0">
              <a:solidFill>
                <a:srgbClr val="7030A0"/>
              </a:solidFill>
              <a:latin typeface="LCWNTP+TimesNewRomanPSMT"/>
              <a:cs typeface="LCWNTP+TimesNewRomanPSMT"/>
            </a:endParaRPr>
          </a:p>
        </p:txBody>
      </p:sp>
      <p:sp>
        <p:nvSpPr>
          <p:cNvPr id="11" name="object 11"/>
          <p:cNvSpPr txBox="1"/>
          <p:nvPr/>
        </p:nvSpPr>
        <p:spPr>
          <a:xfrm>
            <a:off x="2137029" y="5087843"/>
            <a:ext cx="6797456" cy="410369"/>
          </a:xfrm>
          <a:prstGeom prst="rect">
            <a:avLst/>
          </a:prstGeom>
        </p:spPr>
        <p:txBody>
          <a:bodyPr vert="horz" wrap="square" lIns="0" tIns="0" rIns="0" bIns="0" rtlCol="0">
            <a:spAutoFit/>
          </a:bodyPr>
          <a:lstStyle/>
          <a:p>
            <a:pPr marL="0" marR="0">
              <a:lnSpc>
                <a:spcPts val="1661"/>
              </a:lnSpc>
              <a:spcBef>
                <a:spcPts val="0"/>
              </a:spcBef>
              <a:spcAft>
                <a:spcPts val="0"/>
              </a:spcAft>
            </a:pPr>
            <a:r>
              <a:rPr sz="1500" dirty="0">
                <a:solidFill>
                  <a:schemeClr val="accent6">
                    <a:lumMod val="75000"/>
                  </a:schemeClr>
                </a:solidFill>
                <a:latin typeface="LCWNTP+TimesNewRomanPSMT"/>
                <a:cs typeface="LCWNTP+TimesNewRomanPSMT"/>
              </a:rPr>
              <a:t>Luật</a:t>
            </a:r>
            <a:r>
              <a:rPr sz="1500" spc="30" dirty="0">
                <a:solidFill>
                  <a:schemeClr val="accent6">
                    <a:lumMod val="75000"/>
                  </a:schemeClr>
                </a:solidFill>
                <a:latin typeface="LCWNTP+TimesNewRomanPSMT"/>
                <a:cs typeface="LCWNTP+TimesNewRomanPSMT"/>
              </a:rPr>
              <a:t> </a:t>
            </a:r>
            <a:r>
              <a:rPr sz="1500" dirty="0">
                <a:solidFill>
                  <a:schemeClr val="accent6">
                    <a:lumMod val="75000"/>
                  </a:schemeClr>
                </a:solidFill>
                <a:latin typeface="LCWNTP+TimesNewRomanPSMT"/>
                <a:cs typeface="LCWNTP+TimesNewRomanPSMT"/>
              </a:rPr>
              <a:t>quy</a:t>
            </a:r>
            <a:r>
              <a:rPr sz="1500" spc="30" dirty="0">
                <a:solidFill>
                  <a:schemeClr val="accent6">
                    <a:lumMod val="75000"/>
                  </a:schemeClr>
                </a:solidFill>
                <a:latin typeface="LCWNTP+TimesNewRomanPSMT"/>
                <a:cs typeface="LCWNTP+TimesNewRomanPSMT"/>
              </a:rPr>
              <a:t> </a:t>
            </a:r>
            <a:r>
              <a:rPr sz="1500" dirty="0">
                <a:solidFill>
                  <a:schemeClr val="accent6">
                    <a:lumMod val="75000"/>
                  </a:schemeClr>
                </a:solidFill>
                <a:latin typeface="LCWNTP+TimesNewRomanPSMT"/>
                <a:cs typeface="LCWNTP+TimesNewRomanPSMT"/>
              </a:rPr>
              <a:t>định</a:t>
            </a:r>
            <a:r>
              <a:rPr sz="1500" spc="30" dirty="0">
                <a:solidFill>
                  <a:schemeClr val="accent6">
                    <a:lumMod val="75000"/>
                  </a:schemeClr>
                </a:solidFill>
                <a:latin typeface="LCWNTP+TimesNewRomanPSMT"/>
                <a:cs typeface="LCWNTP+TimesNewRomanPSMT"/>
              </a:rPr>
              <a:t> </a:t>
            </a:r>
            <a:r>
              <a:rPr sz="1500" dirty="0">
                <a:solidFill>
                  <a:schemeClr val="accent6">
                    <a:lumMod val="75000"/>
                  </a:schemeClr>
                </a:solidFill>
                <a:latin typeface="LCWNTP+TimesNewRomanPSMT"/>
                <a:cs typeface="LCWNTP+TimesNewRomanPSMT"/>
              </a:rPr>
              <a:t>trách</a:t>
            </a:r>
            <a:r>
              <a:rPr sz="1500" spc="30" dirty="0">
                <a:solidFill>
                  <a:schemeClr val="accent6">
                    <a:lumMod val="75000"/>
                  </a:schemeClr>
                </a:solidFill>
                <a:latin typeface="LCWNTP+TimesNewRomanPSMT"/>
                <a:cs typeface="LCWNTP+TimesNewRomanPSMT"/>
              </a:rPr>
              <a:t> </a:t>
            </a:r>
            <a:r>
              <a:rPr sz="1500" dirty="0">
                <a:solidFill>
                  <a:schemeClr val="accent6">
                    <a:lumMod val="75000"/>
                  </a:schemeClr>
                </a:solidFill>
                <a:latin typeface="LCWNTP+TimesNewRomanPSMT"/>
                <a:cs typeface="LCWNTP+TimesNewRomanPSMT"/>
              </a:rPr>
              <a:t>nhiệm</a:t>
            </a:r>
            <a:r>
              <a:rPr sz="1500" spc="30" dirty="0">
                <a:solidFill>
                  <a:schemeClr val="accent6">
                    <a:lumMod val="75000"/>
                  </a:schemeClr>
                </a:solidFill>
                <a:latin typeface="LCWNTP+TimesNewRomanPSMT"/>
                <a:cs typeface="LCWNTP+TimesNewRomanPSMT"/>
              </a:rPr>
              <a:t> </a:t>
            </a:r>
            <a:r>
              <a:rPr sz="1500" dirty="0">
                <a:solidFill>
                  <a:schemeClr val="accent6">
                    <a:lumMod val="75000"/>
                  </a:schemeClr>
                </a:solidFill>
                <a:latin typeface="LCWNTP+TimesNewRomanPSMT"/>
                <a:cs typeface="LCWNTP+TimesNewRomanPSMT"/>
              </a:rPr>
              <a:t>của</a:t>
            </a:r>
            <a:r>
              <a:rPr sz="1500" spc="31" dirty="0">
                <a:solidFill>
                  <a:schemeClr val="accent6">
                    <a:lumMod val="75000"/>
                  </a:schemeClr>
                </a:solidFill>
                <a:latin typeface="LCWNTP+TimesNewRomanPSMT"/>
                <a:cs typeface="LCWNTP+TimesNewRomanPSMT"/>
              </a:rPr>
              <a:t> </a:t>
            </a:r>
            <a:r>
              <a:rPr sz="1500" dirty="0">
                <a:solidFill>
                  <a:schemeClr val="accent6">
                    <a:lumMod val="75000"/>
                  </a:schemeClr>
                </a:solidFill>
                <a:latin typeface="LCWNTP+TimesNewRomanPSMT"/>
                <a:cs typeface="LCWNTP+TimesNewRomanPSMT"/>
              </a:rPr>
              <a:t>chủ</a:t>
            </a:r>
            <a:r>
              <a:rPr sz="1500" spc="30" dirty="0">
                <a:solidFill>
                  <a:schemeClr val="accent6">
                    <a:lumMod val="75000"/>
                  </a:schemeClr>
                </a:solidFill>
                <a:latin typeface="LCWNTP+TimesNewRomanPSMT"/>
                <a:cs typeface="LCWNTP+TimesNewRomanPSMT"/>
              </a:rPr>
              <a:t> </a:t>
            </a:r>
            <a:r>
              <a:rPr sz="1500" dirty="0">
                <a:solidFill>
                  <a:schemeClr val="accent6">
                    <a:lumMod val="75000"/>
                  </a:schemeClr>
                </a:solidFill>
                <a:latin typeface="LCWNTP+TimesNewRomanPSMT"/>
                <a:cs typeface="LCWNTP+TimesNewRomanPSMT"/>
              </a:rPr>
              <a:t>dự</a:t>
            </a:r>
            <a:r>
              <a:rPr sz="1500" spc="31" dirty="0">
                <a:solidFill>
                  <a:schemeClr val="accent6">
                    <a:lumMod val="75000"/>
                  </a:schemeClr>
                </a:solidFill>
                <a:latin typeface="LCWNTP+TimesNewRomanPSMT"/>
                <a:cs typeface="LCWNTP+TimesNewRomanPSMT"/>
              </a:rPr>
              <a:t> </a:t>
            </a:r>
            <a:r>
              <a:rPr sz="1500" dirty="0">
                <a:solidFill>
                  <a:schemeClr val="accent6">
                    <a:lumMod val="75000"/>
                  </a:schemeClr>
                </a:solidFill>
                <a:latin typeface="LCWNTP+TimesNewRomanPSMT"/>
                <a:cs typeface="LCWNTP+TimesNewRomanPSMT"/>
              </a:rPr>
              <a:t>án</a:t>
            </a:r>
            <a:r>
              <a:rPr sz="1500" spc="30" dirty="0">
                <a:solidFill>
                  <a:schemeClr val="accent6">
                    <a:lumMod val="75000"/>
                  </a:schemeClr>
                </a:solidFill>
                <a:latin typeface="LCWNTP+TimesNewRomanPSMT"/>
                <a:cs typeface="LCWNTP+TimesNewRomanPSMT"/>
              </a:rPr>
              <a:t> </a:t>
            </a:r>
            <a:r>
              <a:rPr sz="1500" dirty="0">
                <a:solidFill>
                  <a:schemeClr val="accent6">
                    <a:lumMod val="75000"/>
                  </a:schemeClr>
                </a:solidFill>
                <a:latin typeface="LCWNTP+TimesNewRomanPSMT"/>
                <a:cs typeface="LCWNTP+TimesNewRomanPSMT"/>
              </a:rPr>
              <a:t>trong</a:t>
            </a:r>
            <a:r>
              <a:rPr sz="1500" spc="30" dirty="0">
                <a:solidFill>
                  <a:schemeClr val="accent6">
                    <a:lumMod val="75000"/>
                  </a:schemeClr>
                </a:solidFill>
                <a:latin typeface="LCWNTP+TimesNewRomanPSMT"/>
                <a:cs typeface="LCWNTP+TimesNewRomanPSMT"/>
              </a:rPr>
              <a:t> </a:t>
            </a:r>
            <a:r>
              <a:rPr sz="1500" dirty="0">
                <a:solidFill>
                  <a:schemeClr val="accent6">
                    <a:lumMod val="75000"/>
                  </a:schemeClr>
                </a:solidFill>
                <a:latin typeface="LCWNTP+TimesNewRomanPSMT"/>
                <a:cs typeface="LCWNTP+TimesNewRomanPSMT"/>
              </a:rPr>
              <a:t>việc</a:t>
            </a:r>
            <a:r>
              <a:rPr sz="1500" spc="30" dirty="0">
                <a:solidFill>
                  <a:schemeClr val="accent6">
                    <a:lumMod val="75000"/>
                  </a:schemeClr>
                </a:solidFill>
                <a:latin typeface="LCWNTP+TimesNewRomanPSMT"/>
                <a:cs typeface="LCWNTP+TimesNewRomanPSMT"/>
              </a:rPr>
              <a:t> </a:t>
            </a:r>
            <a:r>
              <a:rPr sz="1500" dirty="0">
                <a:solidFill>
                  <a:schemeClr val="accent6">
                    <a:lumMod val="75000"/>
                  </a:schemeClr>
                </a:solidFill>
                <a:latin typeface="LCWNTP+TimesNewRomanPSMT"/>
                <a:cs typeface="LCWNTP+TimesNewRomanPSMT"/>
              </a:rPr>
              <a:t>tham</a:t>
            </a:r>
            <a:r>
              <a:rPr sz="1500" spc="30" dirty="0">
                <a:solidFill>
                  <a:schemeClr val="accent6">
                    <a:lumMod val="75000"/>
                  </a:schemeClr>
                </a:solidFill>
                <a:latin typeface="LCWNTP+TimesNewRomanPSMT"/>
                <a:cs typeface="LCWNTP+TimesNewRomanPSMT"/>
              </a:rPr>
              <a:t> </a:t>
            </a:r>
            <a:r>
              <a:rPr sz="1500" dirty="0">
                <a:solidFill>
                  <a:schemeClr val="accent6">
                    <a:lumMod val="75000"/>
                  </a:schemeClr>
                </a:solidFill>
                <a:latin typeface="LCWNTP+TimesNewRomanPSMT"/>
                <a:cs typeface="LCWNTP+TimesNewRomanPSMT"/>
              </a:rPr>
              <a:t>vấn</a:t>
            </a:r>
            <a:r>
              <a:rPr sz="1500" spc="31" dirty="0">
                <a:solidFill>
                  <a:schemeClr val="accent6">
                    <a:lumMod val="75000"/>
                  </a:schemeClr>
                </a:solidFill>
                <a:latin typeface="LCWNTP+TimesNewRomanPSMT"/>
                <a:cs typeface="LCWNTP+TimesNewRomanPSMT"/>
              </a:rPr>
              <a:t> </a:t>
            </a:r>
            <a:r>
              <a:rPr sz="1500" dirty="0">
                <a:solidFill>
                  <a:schemeClr val="accent6">
                    <a:lumMod val="75000"/>
                  </a:schemeClr>
                </a:solidFill>
                <a:latin typeface="LCWNTP+TimesNewRomanPSMT"/>
                <a:cs typeface="LCWNTP+TimesNewRomanPSMT"/>
              </a:rPr>
              <a:t>cộng</a:t>
            </a:r>
            <a:r>
              <a:rPr sz="1500" spc="31" dirty="0">
                <a:solidFill>
                  <a:schemeClr val="accent6">
                    <a:lumMod val="75000"/>
                  </a:schemeClr>
                </a:solidFill>
                <a:latin typeface="LCWNTP+TimesNewRomanPSMT"/>
                <a:cs typeface="LCWNTP+TimesNewRomanPSMT"/>
              </a:rPr>
              <a:t> </a:t>
            </a:r>
            <a:r>
              <a:rPr sz="1500" dirty="0">
                <a:solidFill>
                  <a:schemeClr val="accent6">
                    <a:lumMod val="75000"/>
                  </a:schemeClr>
                </a:solidFill>
                <a:latin typeface="LCWNTP+TimesNewRomanPSMT"/>
                <a:cs typeface="LCWNTP+TimesNewRomanPSMT"/>
              </a:rPr>
              <a:t>đồng</a:t>
            </a:r>
            <a:r>
              <a:rPr sz="1500" spc="31" dirty="0">
                <a:solidFill>
                  <a:schemeClr val="accent6">
                    <a:lumMod val="75000"/>
                  </a:schemeClr>
                </a:solidFill>
                <a:latin typeface="LCWNTP+TimesNewRomanPSMT"/>
                <a:cs typeface="LCWNTP+TimesNewRomanPSMT"/>
              </a:rPr>
              <a:t> </a:t>
            </a:r>
            <a:r>
              <a:rPr sz="1500" dirty="0">
                <a:solidFill>
                  <a:schemeClr val="accent6">
                    <a:lumMod val="75000"/>
                  </a:schemeClr>
                </a:solidFill>
                <a:latin typeface="LCWNTP+TimesNewRomanPSMT"/>
                <a:cs typeface="LCWNTP+TimesNewRomanPSMT"/>
              </a:rPr>
              <a:t>dân</a:t>
            </a:r>
            <a:r>
              <a:rPr sz="1500" spc="31" dirty="0">
                <a:solidFill>
                  <a:schemeClr val="accent6">
                    <a:lumMod val="75000"/>
                  </a:schemeClr>
                </a:solidFill>
                <a:latin typeface="LCWNTP+TimesNewRomanPSMT"/>
                <a:cs typeface="LCWNTP+TimesNewRomanPSMT"/>
              </a:rPr>
              <a:t> </a:t>
            </a:r>
            <a:r>
              <a:rPr sz="1500" dirty="0">
                <a:solidFill>
                  <a:schemeClr val="accent6">
                    <a:lumMod val="75000"/>
                  </a:schemeClr>
                </a:solidFill>
                <a:latin typeface="LCWNTP+TimesNewRomanPSMT"/>
                <a:cs typeface="LCWNTP+TimesNewRomanPSMT"/>
              </a:rPr>
              <a:t>cư,</a:t>
            </a:r>
            <a:r>
              <a:rPr sz="1500" spc="31" dirty="0">
                <a:solidFill>
                  <a:schemeClr val="accent6">
                    <a:lumMod val="75000"/>
                  </a:schemeClr>
                </a:solidFill>
                <a:latin typeface="LCWNTP+TimesNewRomanPSMT"/>
                <a:cs typeface="LCWNTP+TimesNewRomanPSMT"/>
              </a:rPr>
              <a:t> </a:t>
            </a:r>
            <a:r>
              <a:rPr sz="1500" dirty="0">
                <a:solidFill>
                  <a:schemeClr val="accent6">
                    <a:lumMod val="75000"/>
                  </a:schemeClr>
                </a:solidFill>
                <a:latin typeface="LCWNTP+TimesNewRomanPSMT"/>
                <a:cs typeface="LCWNTP+TimesNewRomanPSMT"/>
              </a:rPr>
              <a:t>được</a:t>
            </a:r>
          </a:p>
          <a:p>
            <a:pPr marL="0" marR="0">
              <a:lnSpc>
                <a:spcPts val="1511"/>
              </a:lnSpc>
              <a:spcBef>
                <a:spcPts val="0"/>
              </a:spcBef>
              <a:spcAft>
                <a:spcPts val="0"/>
              </a:spcAft>
            </a:pPr>
            <a:r>
              <a:rPr sz="1500" dirty="0">
                <a:solidFill>
                  <a:schemeClr val="accent6">
                    <a:lumMod val="75000"/>
                  </a:schemeClr>
                </a:solidFill>
                <a:latin typeface="LCWNTP+TimesNewRomanPSMT"/>
                <a:cs typeface="LCWNTP+TimesNewRomanPSMT"/>
              </a:rPr>
              <a:t>quy định ngay từ khi lập báo cáo ĐTM</a:t>
            </a:r>
          </a:p>
        </p:txBody>
      </p:sp>
      <p:sp>
        <p:nvSpPr>
          <p:cNvPr id="2" name="Rectangle 1"/>
          <p:cNvSpPr/>
          <p:nvPr/>
        </p:nvSpPr>
        <p:spPr>
          <a:xfrm>
            <a:off x="467544" y="3185226"/>
            <a:ext cx="1512167" cy="1720984"/>
          </a:xfrm>
          <a:prstGeom prst="rect">
            <a:avLst/>
          </a:prstGeom>
        </p:spPr>
        <p:txBody>
          <a:bodyPr wrap="square">
            <a:spAutoFit/>
          </a:bodyPr>
          <a:lstStyle/>
          <a:p>
            <a:pPr marL="74612" lvl="0" algn="ctr">
              <a:lnSpc>
                <a:spcPts val="1771"/>
              </a:lnSpc>
              <a:spcBef>
                <a:spcPts val="124"/>
              </a:spcBef>
            </a:pPr>
            <a:r>
              <a:rPr lang="en-US" sz="1600" dirty="0">
                <a:solidFill>
                  <a:srgbClr val="0070C0"/>
                </a:solidFill>
                <a:latin typeface="TSLFQS+TimesNewRomanPS-BoldItalicMT"/>
                <a:cs typeface="TSLFQS+TimesNewRomanPS-BoldItalicMT"/>
              </a:rPr>
              <a:t>Tă</a:t>
            </a:r>
            <a:r>
              <a:rPr lang="vi-VN" sz="1600" dirty="0">
                <a:solidFill>
                  <a:srgbClr val="0070C0"/>
                </a:solidFill>
                <a:latin typeface="TSLFQS+TimesNewRomanPS-BoldItalicMT"/>
                <a:cs typeface="TSLFQS+TimesNewRomanPS-BoldItalicMT"/>
              </a:rPr>
              <a:t>ng cường công khai thông tin, tham vấn, phát huy vai trò giám sát,</a:t>
            </a:r>
          </a:p>
          <a:p>
            <a:pPr lvl="0" algn="ctr">
              <a:lnSpc>
                <a:spcPts val="1771"/>
              </a:lnSpc>
              <a:spcBef>
                <a:spcPts val="124"/>
              </a:spcBef>
            </a:pPr>
            <a:r>
              <a:rPr lang="vi-VN" sz="1600" dirty="0">
                <a:solidFill>
                  <a:srgbClr val="0070C0"/>
                </a:solidFill>
                <a:latin typeface="TSLFQS+TimesNewRomanPS-BoldItalicMT"/>
                <a:cs typeface="TSLFQS+TimesNewRomanPS-BoldItalicMT"/>
              </a:rPr>
              <a:t>phản biện, </a:t>
            </a:r>
            <a:endParaRPr lang="en-GB" dirty="0">
              <a:solidFill>
                <a:srgbClr val="0070C0"/>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623397" y="1109151"/>
            <a:ext cx="6984776" cy="1000744"/>
          </a:xfrm>
          <a:prstGeom prst="rect">
            <a:avLst/>
          </a:prstGeom>
        </p:spPr>
        <p:txBody>
          <a:bodyPr vert="horz" wrap="square" lIns="0" tIns="0" rIns="0" bIns="0" rtlCol="0">
            <a:spAutoFit/>
          </a:bodyPr>
          <a:lstStyle/>
          <a:p>
            <a:pPr marL="0" marR="0" algn="just">
              <a:lnSpc>
                <a:spcPts val="1771"/>
              </a:lnSpc>
              <a:spcBef>
                <a:spcPts val="0"/>
              </a:spcBef>
              <a:spcAft>
                <a:spcPts val="0"/>
              </a:spcAft>
            </a:pPr>
            <a:r>
              <a:rPr sz="1600" dirty="0">
                <a:solidFill>
                  <a:srgbClr val="FF0000"/>
                </a:solidFill>
                <a:latin typeface="TSLFQS+TimesNewRomanPS-BoldItalicMT"/>
                <a:cs typeface="TSLFQS+TimesNewRomanPS-BoldItalicMT"/>
              </a:rPr>
              <a:t>Nội dung 2: Thay đổi phương thức quản lý môi trường đối với dự án đầu tư theo</a:t>
            </a:r>
          </a:p>
          <a:p>
            <a:pPr marL="78549" marR="0" algn="just">
              <a:lnSpc>
                <a:spcPts val="1771"/>
              </a:lnSpc>
              <a:spcBef>
                <a:spcPts val="124"/>
              </a:spcBef>
              <a:spcAft>
                <a:spcPts val="0"/>
              </a:spcAft>
            </a:pPr>
            <a:r>
              <a:rPr sz="1600" dirty="0">
                <a:solidFill>
                  <a:srgbClr val="FF0000"/>
                </a:solidFill>
                <a:latin typeface="TSLFQS+TimesNewRomanPS-BoldItalicMT"/>
                <a:cs typeface="TSLFQS+TimesNewRomanPS-BoldItalicMT"/>
              </a:rPr>
              <a:t>các tiêu chí môi trường; kiểm soát chặt chẽ dự án có nguy cơ tác động xấu đến</a:t>
            </a:r>
          </a:p>
          <a:p>
            <a:pPr marL="21399" marR="0" algn="just">
              <a:lnSpc>
                <a:spcPts val="1771"/>
              </a:lnSpc>
              <a:spcBef>
                <a:spcPts val="124"/>
              </a:spcBef>
              <a:spcAft>
                <a:spcPts val="0"/>
              </a:spcAft>
            </a:pPr>
            <a:r>
              <a:rPr sz="1600" dirty="0">
                <a:solidFill>
                  <a:srgbClr val="FF0000"/>
                </a:solidFill>
                <a:latin typeface="TSLFQS+TimesNewRomanPS-BoldItalicMT"/>
                <a:cs typeface="TSLFQS+TimesNewRomanPS-BoldItalicMT"/>
              </a:rPr>
              <a:t>môi trường mức độ cao, thực hiện hậu kiểm đối với các dự án có công nghệ tiên</a:t>
            </a:r>
          </a:p>
          <a:p>
            <a:pPr marL="900112" marR="0" algn="just">
              <a:lnSpc>
                <a:spcPts val="1771"/>
              </a:lnSpc>
              <a:spcBef>
                <a:spcPts val="244"/>
              </a:spcBef>
              <a:spcAft>
                <a:spcPts val="0"/>
              </a:spcAft>
            </a:pPr>
            <a:r>
              <a:rPr sz="1600" dirty="0">
                <a:solidFill>
                  <a:srgbClr val="FF0000"/>
                </a:solidFill>
                <a:latin typeface="TSLFQS+TimesNewRomanPS-BoldItalicMT"/>
                <a:cs typeface="TSLFQS+TimesNewRomanPS-BoldItalicMT"/>
              </a:rPr>
              <a:t>tiến và thân thiện môi trường; cắt giảm thủ tục hành chính</a:t>
            </a:r>
          </a:p>
        </p:txBody>
      </p:sp>
      <p:sp>
        <p:nvSpPr>
          <p:cNvPr id="4" name="object 4"/>
          <p:cNvSpPr txBox="1"/>
          <p:nvPr/>
        </p:nvSpPr>
        <p:spPr>
          <a:xfrm>
            <a:off x="638174" y="2124371"/>
            <a:ext cx="5901838" cy="263128"/>
          </a:xfrm>
          <a:prstGeom prst="rect">
            <a:avLst/>
          </a:prstGeom>
        </p:spPr>
        <p:txBody>
          <a:bodyPr vert="horz" wrap="square" lIns="0" tIns="0" rIns="0" bIns="0" rtlCol="0">
            <a:spAutoFit/>
          </a:bodyPr>
          <a:lstStyle/>
          <a:p>
            <a:pPr marL="0" marR="0">
              <a:lnSpc>
                <a:spcPts val="1771"/>
              </a:lnSpc>
              <a:spcBef>
                <a:spcPts val="0"/>
              </a:spcBef>
              <a:spcAft>
                <a:spcPts val="0"/>
              </a:spcAft>
            </a:pPr>
            <a:r>
              <a:rPr sz="1600" dirty="0">
                <a:solidFill>
                  <a:srgbClr val="23735D"/>
                </a:solidFill>
                <a:latin typeface="TSLFQS+TimesNewRomanPS-BoldItalicMT"/>
                <a:cs typeface="TSLFQS+TimesNewRomanPS-BoldItalicMT"/>
              </a:rPr>
              <a:t>a) Về thay đổi phương thức quản lý môi trường đối với dự án đầu tư</a:t>
            </a:r>
          </a:p>
        </p:txBody>
      </p:sp>
      <p:sp>
        <p:nvSpPr>
          <p:cNvPr id="5" name="object 5"/>
          <p:cNvSpPr txBox="1"/>
          <p:nvPr/>
        </p:nvSpPr>
        <p:spPr>
          <a:xfrm>
            <a:off x="6401942" y="2706680"/>
            <a:ext cx="759764" cy="411783"/>
          </a:xfrm>
          <a:prstGeom prst="rect">
            <a:avLst/>
          </a:prstGeom>
        </p:spPr>
        <p:txBody>
          <a:bodyPr vert="horz" wrap="square" lIns="0" tIns="0" rIns="0" bIns="0" rtlCol="0">
            <a:spAutoFit/>
          </a:bodyPr>
          <a:lstStyle/>
          <a:p>
            <a:pPr marL="17145" marR="0">
              <a:lnSpc>
                <a:spcPts val="1550"/>
              </a:lnSpc>
              <a:spcBef>
                <a:spcPts val="0"/>
              </a:spcBef>
              <a:spcAft>
                <a:spcPts val="0"/>
              </a:spcAft>
            </a:pPr>
            <a:r>
              <a:rPr sz="1400" dirty="0">
                <a:solidFill>
                  <a:srgbClr val="000000"/>
                </a:solidFill>
                <a:latin typeface="HSHVTA+TimesNewRomanPSMT"/>
                <a:cs typeface="HSHVTA+TimesNewRomanPSMT"/>
              </a:rPr>
              <a:t>nguy cơ</a:t>
            </a:r>
          </a:p>
          <a:p>
            <a:pPr marL="0" marR="0">
              <a:lnSpc>
                <a:spcPts val="1392"/>
              </a:lnSpc>
              <a:spcBef>
                <a:spcPts val="0"/>
              </a:spcBef>
              <a:spcAft>
                <a:spcPts val="0"/>
              </a:spcAft>
            </a:pPr>
            <a:r>
              <a:rPr sz="1400" dirty="0">
                <a:solidFill>
                  <a:srgbClr val="000000"/>
                </a:solidFill>
                <a:latin typeface="HSHVTA+TimesNewRomanPSMT"/>
                <a:cs typeface="HSHVTA+TimesNewRomanPSMT"/>
              </a:rPr>
              <a:t>tác động</a:t>
            </a:r>
          </a:p>
        </p:txBody>
      </p:sp>
      <p:sp>
        <p:nvSpPr>
          <p:cNvPr id="6" name="object 6"/>
          <p:cNvSpPr txBox="1"/>
          <p:nvPr/>
        </p:nvSpPr>
        <p:spPr>
          <a:xfrm>
            <a:off x="638174" y="2944424"/>
            <a:ext cx="2990621" cy="3005631"/>
          </a:xfrm>
          <a:prstGeom prst="rect">
            <a:avLst/>
          </a:prstGeom>
        </p:spPr>
        <p:txBody>
          <a:bodyPr vert="horz" wrap="square" lIns="0" tIns="0" rIns="0" bIns="0" rtlCol="0">
            <a:spAutoFit/>
          </a:bodyPr>
          <a:lstStyle/>
          <a:p>
            <a:pPr marL="188086" marR="0">
              <a:lnSpc>
                <a:spcPts val="1550"/>
              </a:lnSpc>
              <a:spcBef>
                <a:spcPts val="0"/>
              </a:spcBef>
              <a:spcAft>
                <a:spcPts val="0"/>
              </a:spcAft>
            </a:pPr>
            <a:r>
              <a:rPr sz="1400" dirty="0">
                <a:solidFill>
                  <a:srgbClr val="FF0000"/>
                </a:solidFill>
                <a:latin typeface="OIEKLN+TimesNewRomanPS-ItalicMT"/>
                <a:cs typeface="OIEKLN+TimesNewRomanPS-ItalicMT"/>
              </a:rPr>
              <a:t>Thay đổi phương thức quản lý môi</a:t>
            </a:r>
          </a:p>
          <a:p>
            <a:pPr marL="106362" marR="0">
              <a:lnSpc>
                <a:spcPts val="1550"/>
              </a:lnSpc>
              <a:spcBef>
                <a:spcPts val="7"/>
              </a:spcBef>
              <a:spcAft>
                <a:spcPts val="0"/>
              </a:spcAft>
            </a:pPr>
            <a:r>
              <a:rPr sz="1400" dirty="0">
                <a:solidFill>
                  <a:srgbClr val="FF0000"/>
                </a:solidFill>
                <a:latin typeface="OIEKLN+TimesNewRomanPS-ItalicMT"/>
                <a:cs typeface="OIEKLN+TimesNewRomanPS-ItalicMT"/>
              </a:rPr>
              <a:t>trường đối với dự án đầu tư theo các</a:t>
            </a:r>
          </a:p>
          <a:p>
            <a:pPr marL="110299" marR="0">
              <a:lnSpc>
                <a:spcPts val="1550"/>
              </a:lnSpc>
              <a:spcBef>
                <a:spcPts val="103"/>
              </a:spcBef>
              <a:spcAft>
                <a:spcPts val="0"/>
              </a:spcAft>
            </a:pPr>
            <a:r>
              <a:rPr sz="1400" dirty="0">
                <a:solidFill>
                  <a:srgbClr val="FF0000"/>
                </a:solidFill>
                <a:latin typeface="OIEKLN+TimesNewRomanPS-ItalicMT"/>
                <a:cs typeface="OIEKLN+TimesNewRomanPS-ItalicMT"/>
              </a:rPr>
              <a:t>tiêu chí môi trường: </a:t>
            </a:r>
            <a:r>
              <a:rPr sz="1400" dirty="0">
                <a:solidFill>
                  <a:srgbClr val="000000"/>
                </a:solidFill>
                <a:latin typeface="HSHVTA+TimesNewRomanPSMT"/>
                <a:cs typeface="HSHVTA+TimesNewRomanPSMT"/>
              </a:rPr>
              <a:t>Luật đã tiếp cận</a:t>
            </a:r>
          </a:p>
          <a:p>
            <a:pPr marL="3936" marR="0">
              <a:lnSpc>
                <a:spcPts val="1550"/>
              </a:lnSpc>
              <a:spcBef>
                <a:spcPts val="103"/>
              </a:spcBef>
              <a:spcAft>
                <a:spcPts val="0"/>
              </a:spcAft>
            </a:pPr>
            <a:r>
              <a:rPr sz="1400" dirty="0">
                <a:solidFill>
                  <a:srgbClr val="000000"/>
                </a:solidFill>
                <a:latin typeface="HSHVTA+TimesNewRomanPSMT"/>
                <a:cs typeface="HSHVTA+TimesNewRomanPSMT"/>
              </a:rPr>
              <a:t>phương pháp quản lý môi trường xuyên</a:t>
            </a:r>
          </a:p>
          <a:p>
            <a:pPr marL="6350" marR="0">
              <a:lnSpc>
                <a:spcPts val="1550"/>
              </a:lnSpc>
              <a:spcBef>
                <a:spcPts val="79"/>
              </a:spcBef>
              <a:spcAft>
                <a:spcPts val="0"/>
              </a:spcAft>
            </a:pPr>
            <a:r>
              <a:rPr sz="1400" dirty="0">
                <a:solidFill>
                  <a:srgbClr val="000000"/>
                </a:solidFill>
                <a:latin typeface="HSHVTA+TimesNewRomanPSMT"/>
                <a:cs typeface="HSHVTA+TimesNewRomanPSMT"/>
              </a:rPr>
              <a:t>suốt, khoa học đối với dự án đầu tư dựa</a:t>
            </a:r>
          </a:p>
          <a:p>
            <a:pPr marL="69024" marR="0">
              <a:lnSpc>
                <a:spcPts val="1550"/>
              </a:lnSpc>
              <a:spcBef>
                <a:spcPts val="153"/>
              </a:spcBef>
              <a:spcAft>
                <a:spcPts val="0"/>
              </a:spcAft>
            </a:pPr>
            <a:r>
              <a:rPr sz="1400" dirty="0">
                <a:solidFill>
                  <a:srgbClr val="000000"/>
                </a:solidFill>
                <a:latin typeface="HSHVTA+TimesNewRomanPSMT"/>
                <a:cs typeface="HSHVTA+TimesNewRomanPSMT"/>
              </a:rPr>
              <a:t>trên các tiêu chí môi trường; sàng lọc,</a:t>
            </a:r>
          </a:p>
          <a:p>
            <a:pPr marL="85725" marR="0">
              <a:lnSpc>
                <a:spcPts val="1550"/>
              </a:lnSpc>
              <a:spcBef>
                <a:spcPts val="7"/>
              </a:spcBef>
              <a:spcAft>
                <a:spcPts val="0"/>
              </a:spcAft>
            </a:pPr>
            <a:r>
              <a:rPr sz="1400" dirty="0">
                <a:solidFill>
                  <a:srgbClr val="000000"/>
                </a:solidFill>
                <a:latin typeface="HSHVTA+TimesNewRomanPSMT"/>
                <a:cs typeface="HSHVTA+TimesNewRomanPSMT"/>
              </a:rPr>
              <a:t>không khuyến khích các dự án không</a:t>
            </a:r>
          </a:p>
          <a:p>
            <a:pPr marL="2349" marR="0">
              <a:lnSpc>
                <a:spcPts val="1550"/>
              </a:lnSpc>
              <a:spcBef>
                <a:spcPts val="103"/>
              </a:spcBef>
              <a:spcAft>
                <a:spcPts val="0"/>
              </a:spcAft>
            </a:pPr>
            <a:r>
              <a:rPr sz="1400" dirty="0">
                <a:solidFill>
                  <a:srgbClr val="000000"/>
                </a:solidFill>
                <a:latin typeface="HSHVTA+TimesNewRomanPSMT"/>
                <a:cs typeface="HSHVTA+TimesNewRomanPSMT"/>
              </a:rPr>
              <a:t>tuân theo quy luật tự nhiên, chiếm dụng</a:t>
            </a:r>
          </a:p>
          <a:p>
            <a:pPr marL="0" marR="0">
              <a:lnSpc>
                <a:spcPts val="1550"/>
              </a:lnSpc>
              <a:spcBef>
                <a:spcPts val="103"/>
              </a:spcBef>
              <a:spcAft>
                <a:spcPts val="0"/>
              </a:spcAft>
            </a:pPr>
            <a:r>
              <a:rPr sz="1400" dirty="0">
                <a:solidFill>
                  <a:srgbClr val="000000"/>
                </a:solidFill>
                <a:latin typeface="HSHVTA+TimesNewRomanPSMT"/>
                <a:cs typeface="HSHVTA+TimesNewRomanPSMT"/>
              </a:rPr>
              <a:t>lớn diện tích rừng, đất lúa, tác động đến</a:t>
            </a:r>
          </a:p>
          <a:p>
            <a:pPr marL="52387" marR="0">
              <a:lnSpc>
                <a:spcPts val="1550"/>
              </a:lnSpc>
              <a:spcBef>
                <a:spcPts val="79"/>
              </a:spcBef>
              <a:spcAft>
                <a:spcPts val="0"/>
              </a:spcAft>
            </a:pPr>
            <a:r>
              <a:rPr sz="1400" dirty="0">
                <a:solidFill>
                  <a:srgbClr val="000000"/>
                </a:solidFill>
                <a:latin typeface="HSHVTA+TimesNewRomanPSMT"/>
                <a:cs typeface="HSHVTA+TimesNewRomanPSMT"/>
              </a:rPr>
              <a:t>các di sản thiên nhiên, khu bảo tồn; áp</a:t>
            </a:r>
          </a:p>
          <a:p>
            <a:pPr marL="76961" marR="0">
              <a:lnSpc>
                <a:spcPts val="1550"/>
              </a:lnSpc>
              <a:spcBef>
                <a:spcPts val="153"/>
              </a:spcBef>
              <a:spcAft>
                <a:spcPts val="0"/>
              </a:spcAft>
            </a:pPr>
            <a:r>
              <a:rPr sz="1400" dirty="0">
                <a:solidFill>
                  <a:srgbClr val="000000"/>
                </a:solidFill>
                <a:latin typeface="HSHVTA+TimesNewRomanPSMT"/>
                <a:cs typeface="HSHVTA+TimesNewRomanPSMT"/>
              </a:rPr>
              <a:t>dụng công cụ quản lý môi trường phù</a:t>
            </a:r>
          </a:p>
          <a:p>
            <a:pPr marL="156336" marR="0">
              <a:lnSpc>
                <a:spcPts val="1550"/>
              </a:lnSpc>
              <a:spcBef>
                <a:spcPts val="7"/>
              </a:spcBef>
              <a:spcAft>
                <a:spcPts val="0"/>
              </a:spcAft>
            </a:pPr>
            <a:r>
              <a:rPr sz="1400" dirty="0">
                <a:solidFill>
                  <a:srgbClr val="000000"/>
                </a:solidFill>
                <a:latin typeface="HSHVTA+TimesNewRomanPSMT"/>
                <a:cs typeface="HSHVTA+TimesNewRomanPSMT"/>
              </a:rPr>
              <a:t>hợp theo từng giai đoạn từ việc xây</a:t>
            </a:r>
          </a:p>
          <a:p>
            <a:pPr marL="97599" marR="0">
              <a:lnSpc>
                <a:spcPts val="1550"/>
              </a:lnSpc>
              <a:spcBef>
                <a:spcPts val="103"/>
              </a:spcBef>
              <a:spcAft>
                <a:spcPts val="0"/>
              </a:spcAft>
            </a:pPr>
            <a:r>
              <a:rPr sz="1400" dirty="0">
                <a:solidFill>
                  <a:srgbClr val="000000"/>
                </a:solidFill>
                <a:latin typeface="HSHVTA+TimesNewRomanPSMT"/>
                <a:cs typeface="HSHVTA+TimesNewRomanPSMT"/>
              </a:rPr>
              <a:t>dựng chiến lược, quy hoạch đến thực</a:t>
            </a:r>
          </a:p>
          <a:p>
            <a:pPr marL="776288" marR="0">
              <a:lnSpc>
                <a:spcPts val="1550"/>
              </a:lnSpc>
              <a:spcBef>
                <a:spcPts val="103"/>
              </a:spcBef>
              <a:spcAft>
                <a:spcPts val="0"/>
              </a:spcAft>
            </a:pPr>
            <a:r>
              <a:rPr sz="1400" dirty="0">
                <a:solidFill>
                  <a:srgbClr val="000000"/>
                </a:solidFill>
                <a:latin typeface="HSHVTA+TimesNewRomanPSMT"/>
                <a:cs typeface="HSHVTA+TimesNewRomanPSMT"/>
              </a:rPr>
              <a:t>hiện dự án đầu tư.</a:t>
            </a:r>
          </a:p>
        </p:txBody>
      </p:sp>
      <p:sp>
        <p:nvSpPr>
          <p:cNvPr id="7" name="object 7"/>
          <p:cNvSpPr txBox="1"/>
          <p:nvPr/>
        </p:nvSpPr>
        <p:spPr>
          <a:xfrm>
            <a:off x="6437692" y="3060248"/>
            <a:ext cx="688289" cy="414831"/>
          </a:xfrm>
          <a:prstGeom prst="rect">
            <a:avLst/>
          </a:prstGeom>
        </p:spPr>
        <p:txBody>
          <a:bodyPr vert="horz" wrap="square" lIns="0" tIns="0" rIns="0" bIns="0" rtlCol="0">
            <a:spAutoFit/>
          </a:bodyPr>
          <a:lstStyle/>
          <a:p>
            <a:pPr marL="0" marR="0">
              <a:lnSpc>
                <a:spcPts val="1550"/>
              </a:lnSpc>
              <a:spcBef>
                <a:spcPts val="0"/>
              </a:spcBef>
              <a:spcAft>
                <a:spcPts val="0"/>
              </a:spcAft>
            </a:pPr>
            <a:r>
              <a:rPr sz="1400" dirty="0">
                <a:solidFill>
                  <a:srgbClr val="000000"/>
                </a:solidFill>
                <a:latin typeface="HSHVTA+TimesNewRomanPSMT"/>
                <a:cs typeface="HSHVTA+TimesNewRomanPSMT"/>
              </a:rPr>
              <a:t>mức độ</a:t>
            </a:r>
          </a:p>
          <a:p>
            <a:pPr marL="144526" marR="0">
              <a:lnSpc>
                <a:spcPts val="1416"/>
              </a:lnSpc>
              <a:spcBef>
                <a:spcPts val="0"/>
              </a:spcBef>
              <a:spcAft>
                <a:spcPts val="0"/>
              </a:spcAft>
            </a:pPr>
            <a:r>
              <a:rPr sz="1400" dirty="0">
                <a:solidFill>
                  <a:srgbClr val="000000"/>
                </a:solidFill>
                <a:latin typeface="HSHVTA+TimesNewRomanPSMT"/>
                <a:cs typeface="HSHVTA+TimesNewRomanPSMT"/>
              </a:rPr>
              <a:t>cao</a:t>
            </a:r>
          </a:p>
        </p:txBody>
      </p:sp>
      <p:sp>
        <p:nvSpPr>
          <p:cNvPr id="8" name="object 8"/>
          <p:cNvSpPr txBox="1"/>
          <p:nvPr/>
        </p:nvSpPr>
        <p:spPr>
          <a:xfrm>
            <a:off x="5952203" y="3895907"/>
            <a:ext cx="1659171" cy="1298924"/>
          </a:xfrm>
          <a:prstGeom prst="rect">
            <a:avLst/>
          </a:prstGeom>
        </p:spPr>
        <p:txBody>
          <a:bodyPr vert="horz" wrap="square" lIns="0" tIns="0" rIns="0" bIns="0" rtlCol="0">
            <a:spAutoFit/>
          </a:bodyPr>
          <a:lstStyle/>
          <a:p>
            <a:pPr marL="347027" marR="0">
              <a:lnSpc>
                <a:spcPts val="3543"/>
              </a:lnSpc>
              <a:spcBef>
                <a:spcPts val="0"/>
              </a:spcBef>
              <a:spcAft>
                <a:spcPts val="0"/>
              </a:spcAft>
            </a:pPr>
            <a:r>
              <a:rPr sz="3200" dirty="0">
                <a:solidFill>
                  <a:srgbClr val="000000"/>
                </a:solidFill>
                <a:latin typeface="IBLPGQ+TimesNewRomanPSMT"/>
                <a:cs typeface="IBLPGQ+TimesNewRomanPSMT"/>
              </a:rPr>
              <a:t>Phân</a:t>
            </a:r>
          </a:p>
          <a:p>
            <a:pPr marL="141033" marR="0">
              <a:lnSpc>
                <a:spcPts val="3192"/>
              </a:lnSpc>
              <a:spcBef>
                <a:spcPts val="0"/>
              </a:spcBef>
              <a:spcAft>
                <a:spcPts val="0"/>
              </a:spcAft>
            </a:pPr>
            <a:r>
              <a:rPr sz="3200" dirty="0">
                <a:solidFill>
                  <a:srgbClr val="000000"/>
                </a:solidFill>
                <a:latin typeface="IBLPGQ+TimesNewRomanPSMT"/>
                <a:cs typeface="IBLPGQ+TimesNewRomanPSMT"/>
              </a:rPr>
              <a:t>loại</a:t>
            </a:r>
            <a:r>
              <a:rPr sz="3200" dirty="0">
                <a:solidFill>
                  <a:srgbClr val="000000"/>
                </a:solidFill>
                <a:latin typeface="Times New Roman"/>
                <a:cs typeface="Times New Roman"/>
              </a:rPr>
              <a:t> </a:t>
            </a:r>
            <a:r>
              <a:rPr sz="3200" dirty="0">
                <a:solidFill>
                  <a:srgbClr val="000000"/>
                </a:solidFill>
                <a:latin typeface="IBLPGQ+TimesNewRomanPSMT"/>
                <a:cs typeface="IBLPGQ+TimesNewRomanPSMT"/>
              </a:rPr>
              <a:t>Dự</a:t>
            </a:r>
          </a:p>
          <a:p>
            <a:pPr marL="0" marR="0">
              <a:lnSpc>
                <a:spcPts val="3191"/>
              </a:lnSpc>
              <a:spcBef>
                <a:spcPts val="0"/>
              </a:spcBef>
              <a:spcAft>
                <a:spcPts val="0"/>
              </a:spcAft>
            </a:pPr>
            <a:r>
              <a:rPr sz="3200" dirty="0">
                <a:solidFill>
                  <a:srgbClr val="000000"/>
                </a:solidFill>
                <a:latin typeface="IBLPGQ+TimesNewRomanPSMT"/>
                <a:cs typeface="IBLPGQ+TimesNewRomanPSMT"/>
              </a:rPr>
              <a:t>án</a:t>
            </a:r>
            <a:r>
              <a:rPr sz="3200" dirty="0">
                <a:solidFill>
                  <a:srgbClr val="000000"/>
                </a:solidFill>
                <a:latin typeface="Times New Roman"/>
                <a:cs typeface="Times New Roman"/>
              </a:rPr>
              <a:t> </a:t>
            </a:r>
            <a:r>
              <a:rPr sz="3200" dirty="0">
                <a:solidFill>
                  <a:srgbClr val="000000"/>
                </a:solidFill>
                <a:latin typeface="IBLPGQ+TimesNewRomanPSMT"/>
                <a:cs typeface="IBLPGQ+TimesNewRomanPSMT"/>
              </a:rPr>
              <a:t>đầu</a:t>
            </a:r>
            <a:r>
              <a:rPr sz="3200" dirty="0">
                <a:solidFill>
                  <a:srgbClr val="000000"/>
                </a:solidFill>
                <a:latin typeface="Times New Roman"/>
                <a:cs typeface="Times New Roman"/>
              </a:rPr>
              <a:t> </a:t>
            </a:r>
            <a:r>
              <a:rPr sz="3200" dirty="0">
                <a:solidFill>
                  <a:srgbClr val="000000"/>
                </a:solidFill>
                <a:latin typeface="IBLPGQ+TimesNewRomanPSMT"/>
                <a:cs typeface="IBLPGQ+TimesNewRomanPSMT"/>
              </a:rPr>
              <a:t>tư</a:t>
            </a:r>
          </a:p>
        </p:txBody>
      </p:sp>
      <p:sp>
        <p:nvSpPr>
          <p:cNvPr id="9" name="object 9"/>
          <p:cNvSpPr txBox="1"/>
          <p:nvPr/>
        </p:nvSpPr>
        <p:spPr>
          <a:xfrm>
            <a:off x="4909173" y="4349552"/>
            <a:ext cx="809193" cy="414831"/>
          </a:xfrm>
          <a:prstGeom prst="rect">
            <a:avLst/>
          </a:prstGeom>
        </p:spPr>
        <p:txBody>
          <a:bodyPr vert="horz" wrap="square" lIns="0" tIns="0" rIns="0" bIns="0" rtlCol="0">
            <a:spAutoFit/>
          </a:bodyPr>
          <a:lstStyle/>
          <a:p>
            <a:pPr marL="0" marR="0">
              <a:lnSpc>
                <a:spcPts val="1550"/>
              </a:lnSpc>
              <a:spcBef>
                <a:spcPts val="0"/>
              </a:spcBef>
              <a:spcAft>
                <a:spcPts val="0"/>
              </a:spcAft>
            </a:pPr>
            <a:r>
              <a:rPr sz="1400" dirty="0">
                <a:solidFill>
                  <a:srgbClr val="000000"/>
                </a:solidFill>
                <a:latin typeface="HSHVTA+TimesNewRomanPSMT"/>
                <a:cs typeface="HSHVTA+TimesNewRomanPSMT"/>
              </a:rPr>
              <a:t>không có</a:t>
            </a:r>
          </a:p>
          <a:p>
            <a:pPr marL="41909" marR="0">
              <a:lnSpc>
                <a:spcPts val="1416"/>
              </a:lnSpc>
              <a:spcBef>
                <a:spcPts val="0"/>
              </a:spcBef>
              <a:spcAft>
                <a:spcPts val="0"/>
              </a:spcAft>
            </a:pPr>
            <a:r>
              <a:rPr sz="1400" dirty="0">
                <a:solidFill>
                  <a:srgbClr val="000000"/>
                </a:solidFill>
                <a:latin typeface="HSHVTA+TimesNewRomanPSMT"/>
                <a:cs typeface="HSHVTA+TimesNewRomanPSMT"/>
              </a:rPr>
              <a:t>nguy cơ</a:t>
            </a:r>
          </a:p>
        </p:txBody>
      </p:sp>
      <p:sp>
        <p:nvSpPr>
          <p:cNvPr id="10" name="object 10"/>
          <p:cNvSpPr txBox="1"/>
          <p:nvPr/>
        </p:nvSpPr>
        <p:spPr>
          <a:xfrm>
            <a:off x="7889693" y="4349552"/>
            <a:ext cx="720293" cy="414831"/>
          </a:xfrm>
          <a:prstGeom prst="rect">
            <a:avLst/>
          </a:prstGeom>
        </p:spPr>
        <p:txBody>
          <a:bodyPr vert="horz" wrap="square" lIns="0" tIns="0" rIns="0" bIns="0" rtlCol="0">
            <a:spAutoFit/>
          </a:bodyPr>
          <a:lstStyle/>
          <a:p>
            <a:pPr marL="0" marR="0">
              <a:lnSpc>
                <a:spcPts val="1550"/>
              </a:lnSpc>
              <a:spcBef>
                <a:spcPts val="0"/>
              </a:spcBef>
              <a:spcAft>
                <a:spcPts val="0"/>
              </a:spcAft>
            </a:pPr>
            <a:r>
              <a:rPr sz="1400" dirty="0">
                <a:solidFill>
                  <a:srgbClr val="000000"/>
                </a:solidFill>
                <a:latin typeface="HSHVTA+TimesNewRomanPSMT"/>
                <a:cs typeface="HSHVTA+TimesNewRomanPSMT"/>
              </a:rPr>
              <a:t>có nguy</a:t>
            </a:r>
          </a:p>
          <a:p>
            <a:pPr marL="197484" marR="0">
              <a:lnSpc>
                <a:spcPts val="1416"/>
              </a:lnSpc>
              <a:spcBef>
                <a:spcPts val="0"/>
              </a:spcBef>
              <a:spcAft>
                <a:spcPts val="0"/>
              </a:spcAft>
            </a:pPr>
            <a:r>
              <a:rPr sz="1400" dirty="0">
                <a:solidFill>
                  <a:srgbClr val="000000"/>
                </a:solidFill>
                <a:latin typeface="HSHVTA+TimesNewRomanPSMT"/>
                <a:cs typeface="HSHVTA+TimesNewRomanPSMT"/>
              </a:rPr>
              <a:t>cơ</a:t>
            </a:r>
          </a:p>
        </p:txBody>
      </p:sp>
      <p:sp>
        <p:nvSpPr>
          <p:cNvPr id="11" name="object 11"/>
          <p:cNvSpPr txBox="1"/>
          <p:nvPr/>
        </p:nvSpPr>
        <p:spPr>
          <a:xfrm>
            <a:off x="6350030" y="5818688"/>
            <a:ext cx="863598" cy="411783"/>
          </a:xfrm>
          <a:prstGeom prst="rect">
            <a:avLst/>
          </a:prstGeom>
        </p:spPr>
        <p:txBody>
          <a:bodyPr vert="horz" wrap="square" lIns="0" tIns="0" rIns="0" bIns="0" rtlCol="0">
            <a:spAutoFit/>
          </a:bodyPr>
          <a:lstStyle/>
          <a:p>
            <a:pPr marL="0" marR="0">
              <a:lnSpc>
                <a:spcPts val="1550"/>
              </a:lnSpc>
              <a:spcBef>
                <a:spcPts val="0"/>
              </a:spcBef>
              <a:spcAft>
                <a:spcPts val="0"/>
              </a:spcAft>
            </a:pPr>
            <a:r>
              <a:rPr sz="1400" dirty="0">
                <a:solidFill>
                  <a:srgbClr val="000000"/>
                </a:solidFill>
                <a:latin typeface="HSHVTA+TimesNewRomanPSMT"/>
                <a:cs typeface="HSHVTA+TimesNewRomanPSMT"/>
              </a:rPr>
              <a:t>ít có nguy</a:t>
            </a:r>
          </a:p>
          <a:p>
            <a:pPr marL="269049" marR="0">
              <a:lnSpc>
                <a:spcPts val="1391"/>
              </a:lnSpc>
              <a:spcBef>
                <a:spcPts val="0"/>
              </a:spcBef>
              <a:spcAft>
                <a:spcPts val="0"/>
              </a:spcAft>
            </a:pPr>
            <a:r>
              <a:rPr sz="1400" dirty="0">
                <a:solidFill>
                  <a:srgbClr val="000000"/>
                </a:solidFill>
                <a:latin typeface="HSHVTA+TimesNewRomanPSMT"/>
                <a:cs typeface="HSHVTA+TimesNewRomanPSMT"/>
              </a:rPr>
              <a:t>cơ</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1200117" y="1019837"/>
            <a:ext cx="6940478" cy="1000744"/>
          </a:xfrm>
          <a:prstGeom prst="rect">
            <a:avLst/>
          </a:prstGeom>
        </p:spPr>
        <p:txBody>
          <a:bodyPr vert="horz" wrap="square" lIns="0" tIns="0" rIns="0" bIns="0" rtlCol="0">
            <a:spAutoFit/>
          </a:bodyPr>
          <a:lstStyle/>
          <a:p>
            <a:pPr marL="0" marR="0">
              <a:lnSpc>
                <a:spcPts val="1771"/>
              </a:lnSpc>
              <a:spcBef>
                <a:spcPts val="0"/>
              </a:spcBef>
              <a:spcAft>
                <a:spcPts val="0"/>
              </a:spcAft>
            </a:pPr>
            <a:r>
              <a:rPr sz="1600" dirty="0">
                <a:solidFill>
                  <a:srgbClr val="FF0000"/>
                </a:solidFill>
                <a:latin typeface="TSLFQS+TimesNewRomanPS-BoldItalicMT"/>
                <a:cs typeface="TSLFQS+TimesNewRomanPS-BoldItalicMT"/>
              </a:rPr>
              <a:t>Nội dung 2: Thay đổi phương thức quản lý môi trường đối với dự án đầu tư theo</a:t>
            </a:r>
          </a:p>
          <a:p>
            <a:pPr marL="78549" marR="0">
              <a:lnSpc>
                <a:spcPts val="1771"/>
              </a:lnSpc>
              <a:spcBef>
                <a:spcPts val="124"/>
              </a:spcBef>
              <a:spcAft>
                <a:spcPts val="0"/>
              </a:spcAft>
            </a:pPr>
            <a:r>
              <a:rPr sz="1600" dirty="0">
                <a:solidFill>
                  <a:srgbClr val="FF0000"/>
                </a:solidFill>
                <a:latin typeface="TSLFQS+TimesNewRomanPS-BoldItalicMT"/>
                <a:cs typeface="TSLFQS+TimesNewRomanPS-BoldItalicMT"/>
              </a:rPr>
              <a:t>các tiêu chí môi trường; kiểm soát chặt chẽ dự án có nguy cơ tác động xấu đến</a:t>
            </a:r>
          </a:p>
          <a:p>
            <a:pPr marL="21399" marR="0">
              <a:lnSpc>
                <a:spcPts val="1771"/>
              </a:lnSpc>
              <a:spcBef>
                <a:spcPts val="124"/>
              </a:spcBef>
              <a:spcAft>
                <a:spcPts val="0"/>
              </a:spcAft>
            </a:pPr>
            <a:r>
              <a:rPr sz="1600" dirty="0">
                <a:solidFill>
                  <a:srgbClr val="FF0000"/>
                </a:solidFill>
                <a:latin typeface="TSLFQS+TimesNewRomanPS-BoldItalicMT"/>
                <a:cs typeface="TSLFQS+TimesNewRomanPS-BoldItalicMT"/>
              </a:rPr>
              <a:t>môi trường mức độ cao, thực hiện hậu kiểm đối với các dự án có công nghệ tiên</a:t>
            </a:r>
          </a:p>
          <a:p>
            <a:pPr marL="900112" marR="0">
              <a:lnSpc>
                <a:spcPts val="1771"/>
              </a:lnSpc>
              <a:spcBef>
                <a:spcPts val="244"/>
              </a:spcBef>
              <a:spcAft>
                <a:spcPts val="0"/>
              </a:spcAft>
            </a:pPr>
            <a:r>
              <a:rPr sz="1600" dirty="0">
                <a:solidFill>
                  <a:srgbClr val="FF0000"/>
                </a:solidFill>
                <a:latin typeface="TSLFQS+TimesNewRomanPS-BoldItalicMT"/>
                <a:cs typeface="TSLFQS+TimesNewRomanPS-BoldItalicMT"/>
              </a:rPr>
              <a:t>tiến và thân thiện môi trường; cắt giảm thủ tục hành chính</a:t>
            </a:r>
          </a:p>
        </p:txBody>
      </p:sp>
      <p:sp>
        <p:nvSpPr>
          <p:cNvPr id="4" name="object 4"/>
          <p:cNvSpPr txBox="1"/>
          <p:nvPr/>
        </p:nvSpPr>
        <p:spPr>
          <a:xfrm>
            <a:off x="1719229" y="1998245"/>
            <a:ext cx="5901838" cy="263128"/>
          </a:xfrm>
          <a:prstGeom prst="rect">
            <a:avLst/>
          </a:prstGeom>
        </p:spPr>
        <p:txBody>
          <a:bodyPr vert="horz" wrap="square" lIns="0" tIns="0" rIns="0" bIns="0" rtlCol="0">
            <a:spAutoFit/>
          </a:bodyPr>
          <a:lstStyle/>
          <a:p>
            <a:pPr marL="0" marR="0">
              <a:lnSpc>
                <a:spcPts val="1771"/>
              </a:lnSpc>
              <a:spcBef>
                <a:spcPts val="0"/>
              </a:spcBef>
              <a:spcAft>
                <a:spcPts val="0"/>
              </a:spcAft>
            </a:pPr>
            <a:r>
              <a:rPr sz="1600" dirty="0">
                <a:solidFill>
                  <a:srgbClr val="22735C"/>
                </a:solidFill>
                <a:latin typeface="TSLFQS+TimesNewRomanPS-BoldItalicMT"/>
                <a:cs typeface="TSLFQS+TimesNewRomanPS-BoldItalicMT"/>
              </a:rPr>
              <a:t>a) Về thay đổi phương thức quản lý môi trường đối với dự án đầu tư</a:t>
            </a:r>
          </a:p>
        </p:txBody>
      </p:sp>
      <p:sp>
        <p:nvSpPr>
          <p:cNvPr id="5" name="object 5"/>
          <p:cNvSpPr txBox="1"/>
          <p:nvPr/>
        </p:nvSpPr>
        <p:spPr>
          <a:xfrm>
            <a:off x="2270635" y="2868224"/>
            <a:ext cx="3978858" cy="564257"/>
          </a:xfrm>
          <a:prstGeom prst="rect">
            <a:avLst/>
          </a:prstGeom>
        </p:spPr>
        <p:txBody>
          <a:bodyPr vert="horz" wrap="square" lIns="0" tIns="0" rIns="0" bIns="0" rtlCol="0">
            <a:spAutoFit/>
          </a:bodyPr>
          <a:lstStyle/>
          <a:p>
            <a:pPr marL="0" marR="0">
              <a:lnSpc>
                <a:spcPts val="1550"/>
              </a:lnSpc>
              <a:spcBef>
                <a:spcPts val="0"/>
              </a:spcBef>
              <a:spcAft>
                <a:spcPts val="0"/>
              </a:spcAft>
            </a:pPr>
            <a:r>
              <a:rPr sz="1400" dirty="0">
                <a:solidFill>
                  <a:srgbClr val="000000"/>
                </a:solidFill>
                <a:latin typeface="HSHVTA+TimesNewRomanPSMT"/>
                <a:cs typeface="HSHVTA+TimesNewRomanPSMT"/>
              </a:rPr>
              <a:t>-</a:t>
            </a:r>
            <a:r>
              <a:rPr sz="1400" spc="198" dirty="0">
                <a:solidFill>
                  <a:srgbClr val="000000"/>
                </a:solidFill>
                <a:latin typeface="HSHVTA+TimesNewRomanPSMT"/>
                <a:cs typeface="HSHVTA+TimesNewRomanPSMT"/>
              </a:rPr>
              <a:t> </a:t>
            </a:r>
            <a:r>
              <a:rPr sz="1400" dirty="0">
                <a:solidFill>
                  <a:srgbClr val="00B050"/>
                </a:solidFill>
                <a:latin typeface="HSHVTA+TimesNewRomanPSMT"/>
                <a:cs typeface="HSHVTA+TimesNewRomanPSMT"/>
              </a:rPr>
              <a:t>Quy</a:t>
            </a:r>
            <a:r>
              <a:rPr sz="1400" spc="199" dirty="0">
                <a:solidFill>
                  <a:srgbClr val="00B050"/>
                </a:solidFill>
                <a:latin typeface="HSHVTA+TimesNewRomanPSMT"/>
                <a:cs typeface="HSHVTA+TimesNewRomanPSMT"/>
              </a:rPr>
              <a:t> </a:t>
            </a:r>
            <a:r>
              <a:rPr sz="1400" dirty="0">
                <a:solidFill>
                  <a:srgbClr val="00B050"/>
                </a:solidFill>
                <a:latin typeface="HSHVTA+TimesNewRomanPSMT"/>
                <a:cs typeface="HSHVTA+TimesNewRomanPSMT"/>
              </a:rPr>
              <a:t>định</a:t>
            </a:r>
            <a:r>
              <a:rPr sz="1400" spc="199" dirty="0">
                <a:solidFill>
                  <a:srgbClr val="00B050"/>
                </a:solidFill>
                <a:latin typeface="HSHVTA+TimesNewRomanPSMT"/>
                <a:cs typeface="HSHVTA+TimesNewRomanPSMT"/>
              </a:rPr>
              <a:t> </a:t>
            </a:r>
            <a:r>
              <a:rPr sz="1400" dirty="0">
                <a:solidFill>
                  <a:srgbClr val="00B050"/>
                </a:solidFill>
                <a:latin typeface="HSHVTA+TimesNewRomanPSMT"/>
                <a:cs typeface="HSHVTA+TimesNewRomanPSMT"/>
              </a:rPr>
              <a:t>chỉ</a:t>
            </a:r>
            <a:r>
              <a:rPr sz="1400" spc="199" dirty="0">
                <a:solidFill>
                  <a:srgbClr val="00B050"/>
                </a:solidFill>
                <a:latin typeface="HSHVTA+TimesNewRomanPSMT"/>
                <a:cs typeface="HSHVTA+TimesNewRomanPSMT"/>
              </a:rPr>
              <a:t> </a:t>
            </a:r>
            <a:r>
              <a:rPr sz="1400" dirty="0">
                <a:solidFill>
                  <a:srgbClr val="00B050"/>
                </a:solidFill>
                <a:latin typeface="HSHVTA+TimesNewRomanPSMT"/>
                <a:cs typeface="HSHVTA+TimesNewRomanPSMT"/>
              </a:rPr>
              <a:t>đối</a:t>
            </a:r>
            <a:r>
              <a:rPr sz="1400" spc="199" dirty="0">
                <a:solidFill>
                  <a:srgbClr val="00B050"/>
                </a:solidFill>
                <a:latin typeface="HSHVTA+TimesNewRomanPSMT"/>
                <a:cs typeface="HSHVTA+TimesNewRomanPSMT"/>
              </a:rPr>
              <a:t> </a:t>
            </a:r>
            <a:r>
              <a:rPr sz="1400" dirty="0">
                <a:solidFill>
                  <a:srgbClr val="00B050"/>
                </a:solidFill>
                <a:latin typeface="HSHVTA+TimesNewRomanPSMT"/>
                <a:cs typeface="HSHVTA+TimesNewRomanPSMT"/>
              </a:rPr>
              <a:t>tượng</a:t>
            </a:r>
            <a:r>
              <a:rPr sz="1400" spc="199" dirty="0">
                <a:solidFill>
                  <a:srgbClr val="00B050"/>
                </a:solidFill>
                <a:latin typeface="HSHVTA+TimesNewRomanPSMT"/>
                <a:cs typeface="HSHVTA+TimesNewRomanPSMT"/>
              </a:rPr>
              <a:t> </a:t>
            </a:r>
            <a:r>
              <a:rPr sz="1400" dirty="0">
                <a:solidFill>
                  <a:srgbClr val="00B050"/>
                </a:solidFill>
                <a:latin typeface="HSHVTA+TimesNewRomanPSMT"/>
                <a:cs typeface="HSHVTA+TimesNewRomanPSMT"/>
              </a:rPr>
              <a:t>có</a:t>
            </a:r>
            <a:r>
              <a:rPr sz="1400" spc="199" dirty="0">
                <a:solidFill>
                  <a:srgbClr val="00B050"/>
                </a:solidFill>
                <a:latin typeface="HSHVTA+TimesNewRomanPSMT"/>
                <a:cs typeface="HSHVTA+TimesNewRomanPSMT"/>
              </a:rPr>
              <a:t> </a:t>
            </a:r>
            <a:r>
              <a:rPr sz="1400" dirty="0">
                <a:solidFill>
                  <a:srgbClr val="00B050"/>
                </a:solidFill>
                <a:latin typeface="HSHVTA+TimesNewRomanPSMT"/>
                <a:cs typeface="HSHVTA+TimesNewRomanPSMT"/>
              </a:rPr>
              <a:t>nguy</a:t>
            </a:r>
            <a:r>
              <a:rPr sz="1400" spc="199" dirty="0">
                <a:solidFill>
                  <a:srgbClr val="00B050"/>
                </a:solidFill>
                <a:latin typeface="HSHVTA+TimesNewRomanPSMT"/>
                <a:cs typeface="HSHVTA+TimesNewRomanPSMT"/>
              </a:rPr>
              <a:t> </a:t>
            </a:r>
            <a:r>
              <a:rPr sz="1400" dirty="0">
                <a:solidFill>
                  <a:srgbClr val="00B050"/>
                </a:solidFill>
                <a:latin typeface="HSHVTA+TimesNewRomanPSMT"/>
                <a:cs typeface="HSHVTA+TimesNewRomanPSMT"/>
              </a:rPr>
              <a:t>cơ</a:t>
            </a:r>
            <a:r>
              <a:rPr sz="1400" spc="199" dirty="0">
                <a:solidFill>
                  <a:srgbClr val="00B050"/>
                </a:solidFill>
                <a:latin typeface="HSHVTA+TimesNewRomanPSMT"/>
                <a:cs typeface="HSHVTA+TimesNewRomanPSMT"/>
              </a:rPr>
              <a:t> </a:t>
            </a:r>
            <a:r>
              <a:rPr sz="1400" dirty="0">
                <a:solidFill>
                  <a:srgbClr val="00B050"/>
                </a:solidFill>
                <a:latin typeface="HSHVTA+TimesNewRomanPSMT"/>
                <a:cs typeface="HSHVTA+TimesNewRomanPSMT"/>
              </a:rPr>
              <a:t>tác</a:t>
            </a:r>
            <a:r>
              <a:rPr sz="1400" spc="199" dirty="0">
                <a:solidFill>
                  <a:srgbClr val="00B050"/>
                </a:solidFill>
                <a:latin typeface="HSHVTA+TimesNewRomanPSMT"/>
                <a:cs typeface="HSHVTA+TimesNewRomanPSMT"/>
              </a:rPr>
              <a:t> </a:t>
            </a:r>
            <a:r>
              <a:rPr sz="1400" dirty="0">
                <a:solidFill>
                  <a:srgbClr val="00B050"/>
                </a:solidFill>
                <a:latin typeface="HSHVTA+TimesNewRomanPSMT"/>
                <a:cs typeface="HSHVTA+TimesNewRomanPSMT"/>
              </a:rPr>
              <a:t>động</a:t>
            </a:r>
            <a:r>
              <a:rPr sz="1400" spc="199" dirty="0">
                <a:solidFill>
                  <a:srgbClr val="00B050"/>
                </a:solidFill>
                <a:latin typeface="HSHVTA+TimesNewRomanPSMT"/>
                <a:cs typeface="HSHVTA+TimesNewRomanPSMT"/>
              </a:rPr>
              <a:t> </a:t>
            </a:r>
            <a:r>
              <a:rPr sz="1400" dirty="0">
                <a:solidFill>
                  <a:srgbClr val="00B050"/>
                </a:solidFill>
                <a:latin typeface="HSHVTA+TimesNewRomanPSMT"/>
                <a:cs typeface="HSHVTA+TimesNewRomanPSMT"/>
              </a:rPr>
              <a:t>xấu</a:t>
            </a:r>
          </a:p>
          <a:p>
            <a:pPr marL="0" marR="0">
              <a:lnSpc>
                <a:spcPts val="1415"/>
              </a:lnSpc>
              <a:spcBef>
                <a:spcPts val="0"/>
              </a:spcBef>
              <a:spcAft>
                <a:spcPts val="0"/>
              </a:spcAft>
            </a:pPr>
            <a:r>
              <a:rPr sz="1400" dirty="0">
                <a:solidFill>
                  <a:srgbClr val="00B050"/>
                </a:solidFill>
                <a:latin typeface="HSHVTA+TimesNewRomanPSMT"/>
                <a:cs typeface="HSHVTA+TimesNewRomanPSMT"/>
              </a:rPr>
              <a:t>đến</a:t>
            </a:r>
            <a:r>
              <a:rPr sz="1400" spc="61" dirty="0">
                <a:solidFill>
                  <a:srgbClr val="00B050"/>
                </a:solidFill>
                <a:latin typeface="HSHVTA+TimesNewRomanPSMT"/>
                <a:cs typeface="HSHVTA+TimesNewRomanPSMT"/>
              </a:rPr>
              <a:t> </a:t>
            </a:r>
            <a:r>
              <a:rPr sz="1400" dirty="0">
                <a:solidFill>
                  <a:srgbClr val="00B050"/>
                </a:solidFill>
                <a:latin typeface="HSHVTA+TimesNewRomanPSMT"/>
                <a:cs typeface="HSHVTA+TimesNewRomanPSMT"/>
              </a:rPr>
              <a:t>môi</a:t>
            </a:r>
            <a:r>
              <a:rPr sz="1400" spc="61" dirty="0">
                <a:solidFill>
                  <a:srgbClr val="00B050"/>
                </a:solidFill>
                <a:latin typeface="HSHVTA+TimesNewRomanPSMT"/>
                <a:cs typeface="HSHVTA+TimesNewRomanPSMT"/>
              </a:rPr>
              <a:t> </a:t>
            </a:r>
            <a:r>
              <a:rPr sz="1400" dirty="0">
                <a:solidFill>
                  <a:srgbClr val="00B050"/>
                </a:solidFill>
                <a:latin typeface="HSHVTA+TimesNewRomanPSMT"/>
                <a:cs typeface="HSHVTA+TimesNewRomanPSMT"/>
              </a:rPr>
              <a:t>trường</a:t>
            </a:r>
            <a:r>
              <a:rPr sz="1400" spc="61" dirty="0">
                <a:solidFill>
                  <a:srgbClr val="00B050"/>
                </a:solidFill>
                <a:latin typeface="HSHVTA+TimesNewRomanPSMT"/>
                <a:cs typeface="HSHVTA+TimesNewRomanPSMT"/>
              </a:rPr>
              <a:t> </a:t>
            </a:r>
            <a:r>
              <a:rPr sz="1400" dirty="0">
                <a:solidFill>
                  <a:srgbClr val="00B050"/>
                </a:solidFill>
                <a:latin typeface="HSHVTA+TimesNewRomanPSMT"/>
                <a:cs typeface="HSHVTA+TimesNewRomanPSMT"/>
              </a:rPr>
              <a:t>mức</a:t>
            </a:r>
            <a:r>
              <a:rPr sz="1400" spc="62" dirty="0">
                <a:solidFill>
                  <a:srgbClr val="00B050"/>
                </a:solidFill>
                <a:latin typeface="HSHVTA+TimesNewRomanPSMT"/>
                <a:cs typeface="HSHVTA+TimesNewRomanPSMT"/>
              </a:rPr>
              <a:t> </a:t>
            </a:r>
            <a:r>
              <a:rPr sz="1400" dirty="0">
                <a:solidFill>
                  <a:srgbClr val="00B050"/>
                </a:solidFill>
                <a:latin typeface="HSHVTA+TimesNewRomanPSMT"/>
                <a:cs typeface="HSHVTA+TimesNewRomanPSMT"/>
              </a:rPr>
              <a:t>độ</a:t>
            </a:r>
            <a:r>
              <a:rPr sz="1400" spc="62" dirty="0">
                <a:solidFill>
                  <a:srgbClr val="00B050"/>
                </a:solidFill>
                <a:latin typeface="HSHVTA+TimesNewRomanPSMT"/>
                <a:cs typeface="HSHVTA+TimesNewRomanPSMT"/>
              </a:rPr>
              <a:t> </a:t>
            </a:r>
            <a:r>
              <a:rPr sz="1400" dirty="0">
                <a:solidFill>
                  <a:srgbClr val="00B050"/>
                </a:solidFill>
                <a:latin typeface="HSHVTA+TimesNewRomanPSMT"/>
                <a:cs typeface="HSHVTA+TimesNewRomanPSMT"/>
              </a:rPr>
              <a:t>cao</a:t>
            </a:r>
            <a:r>
              <a:rPr sz="1400" spc="62" dirty="0">
                <a:solidFill>
                  <a:srgbClr val="00B050"/>
                </a:solidFill>
                <a:latin typeface="HSHVTA+TimesNewRomanPSMT"/>
                <a:cs typeface="HSHVTA+TimesNewRomanPSMT"/>
              </a:rPr>
              <a:t> </a:t>
            </a:r>
            <a:r>
              <a:rPr sz="1400" dirty="0">
                <a:solidFill>
                  <a:srgbClr val="00B050"/>
                </a:solidFill>
                <a:latin typeface="HSHVTA+TimesNewRomanPSMT"/>
                <a:cs typeface="HSHVTA+TimesNewRomanPSMT"/>
              </a:rPr>
              <a:t>(Nhóm</a:t>
            </a:r>
            <a:r>
              <a:rPr sz="1400" spc="62" dirty="0">
                <a:solidFill>
                  <a:srgbClr val="00B050"/>
                </a:solidFill>
                <a:latin typeface="HSHVTA+TimesNewRomanPSMT"/>
                <a:cs typeface="HSHVTA+TimesNewRomanPSMT"/>
              </a:rPr>
              <a:t> </a:t>
            </a:r>
            <a:r>
              <a:rPr sz="1400" dirty="0">
                <a:solidFill>
                  <a:srgbClr val="00B050"/>
                </a:solidFill>
                <a:latin typeface="HSHVTA+TimesNewRomanPSMT"/>
                <a:cs typeface="HSHVTA+TimesNewRomanPSMT"/>
              </a:rPr>
              <a:t>I)</a:t>
            </a:r>
            <a:r>
              <a:rPr sz="1400" spc="61" dirty="0">
                <a:solidFill>
                  <a:srgbClr val="00B050"/>
                </a:solidFill>
                <a:latin typeface="HSHVTA+TimesNewRomanPSMT"/>
                <a:cs typeface="HSHVTA+TimesNewRomanPSMT"/>
              </a:rPr>
              <a:t> </a:t>
            </a:r>
            <a:r>
              <a:rPr sz="1400" dirty="0">
                <a:solidFill>
                  <a:srgbClr val="00B050"/>
                </a:solidFill>
                <a:latin typeface="HSHVTA+TimesNewRomanPSMT"/>
                <a:cs typeface="HSHVTA+TimesNewRomanPSMT"/>
              </a:rPr>
              <a:t>mới</a:t>
            </a:r>
            <a:r>
              <a:rPr sz="1400" spc="61" dirty="0">
                <a:solidFill>
                  <a:srgbClr val="00B050"/>
                </a:solidFill>
                <a:latin typeface="HSHVTA+TimesNewRomanPSMT"/>
                <a:cs typeface="HSHVTA+TimesNewRomanPSMT"/>
              </a:rPr>
              <a:t> </a:t>
            </a:r>
            <a:r>
              <a:rPr sz="1400" dirty="0">
                <a:solidFill>
                  <a:srgbClr val="00B050"/>
                </a:solidFill>
                <a:latin typeface="HSHVTA+TimesNewRomanPSMT"/>
                <a:cs typeface="HSHVTA+TimesNewRomanPSMT"/>
              </a:rPr>
              <a:t>phải</a:t>
            </a:r>
            <a:r>
              <a:rPr sz="1400" spc="61" dirty="0">
                <a:solidFill>
                  <a:srgbClr val="00B050"/>
                </a:solidFill>
                <a:latin typeface="HSHVTA+TimesNewRomanPSMT"/>
                <a:cs typeface="HSHVTA+TimesNewRomanPSMT"/>
              </a:rPr>
              <a:t> </a:t>
            </a:r>
            <a:r>
              <a:rPr sz="1400" dirty="0">
                <a:solidFill>
                  <a:srgbClr val="00B050"/>
                </a:solidFill>
                <a:latin typeface="HSHVTA+TimesNewRomanPSMT"/>
                <a:cs typeface="HSHVTA+TimesNewRomanPSMT"/>
              </a:rPr>
              <a:t>đánh</a:t>
            </a:r>
          </a:p>
          <a:p>
            <a:pPr marL="0" marR="0">
              <a:lnSpc>
                <a:spcPts val="1392"/>
              </a:lnSpc>
              <a:spcBef>
                <a:spcPts val="0"/>
              </a:spcBef>
              <a:spcAft>
                <a:spcPts val="0"/>
              </a:spcAft>
            </a:pPr>
            <a:r>
              <a:rPr sz="1400" dirty="0">
                <a:solidFill>
                  <a:srgbClr val="00B050"/>
                </a:solidFill>
                <a:latin typeface="HSHVTA+TimesNewRomanPSMT"/>
                <a:cs typeface="HSHVTA+TimesNewRomanPSMT"/>
              </a:rPr>
              <a:t>giá sơ bộ tác động môi trường.</a:t>
            </a:r>
          </a:p>
        </p:txBody>
      </p:sp>
      <p:sp>
        <p:nvSpPr>
          <p:cNvPr id="6" name="object 6"/>
          <p:cNvSpPr txBox="1"/>
          <p:nvPr/>
        </p:nvSpPr>
        <p:spPr>
          <a:xfrm>
            <a:off x="420687" y="3011480"/>
            <a:ext cx="988059" cy="234999"/>
          </a:xfrm>
          <a:prstGeom prst="rect">
            <a:avLst/>
          </a:prstGeom>
        </p:spPr>
        <p:txBody>
          <a:bodyPr vert="horz" wrap="square" lIns="0" tIns="0" rIns="0" bIns="0" rtlCol="0">
            <a:spAutoFit/>
          </a:bodyPr>
          <a:lstStyle/>
          <a:p>
            <a:pPr marL="0" marR="0">
              <a:lnSpc>
                <a:spcPts val="1550"/>
              </a:lnSpc>
              <a:spcBef>
                <a:spcPts val="0"/>
              </a:spcBef>
              <a:spcAft>
                <a:spcPts val="0"/>
              </a:spcAft>
            </a:pPr>
            <a:r>
              <a:rPr sz="1400" dirty="0">
                <a:solidFill>
                  <a:srgbClr val="000000"/>
                </a:solidFill>
                <a:latin typeface="UQNDBK+TimesNewRomanPS-BoldItalicMT"/>
                <a:cs typeface="UQNDBK+TimesNewRomanPS-BoldItalicMT"/>
              </a:rPr>
              <a:t>Tương ứng</a:t>
            </a:r>
          </a:p>
        </p:txBody>
      </p:sp>
      <p:sp>
        <p:nvSpPr>
          <p:cNvPr id="7" name="object 7"/>
          <p:cNvSpPr txBox="1"/>
          <p:nvPr/>
        </p:nvSpPr>
        <p:spPr>
          <a:xfrm>
            <a:off x="383349" y="3212648"/>
            <a:ext cx="1062940" cy="667815"/>
          </a:xfrm>
          <a:prstGeom prst="rect">
            <a:avLst/>
          </a:prstGeom>
        </p:spPr>
        <p:txBody>
          <a:bodyPr vert="horz" wrap="square" lIns="0" tIns="0" rIns="0" bIns="0" rtlCol="0">
            <a:spAutoFit/>
          </a:bodyPr>
          <a:lstStyle/>
          <a:p>
            <a:pPr marL="13525" marR="0">
              <a:lnSpc>
                <a:spcPts val="1550"/>
              </a:lnSpc>
              <a:spcBef>
                <a:spcPts val="0"/>
              </a:spcBef>
              <a:spcAft>
                <a:spcPts val="0"/>
              </a:spcAft>
            </a:pPr>
            <a:r>
              <a:rPr sz="1400" dirty="0">
                <a:solidFill>
                  <a:srgbClr val="000000"/>
                </a:solidFill>
                <a:latin typeface="UQNDBK+TimesNewRomanPS-BoldItalicMT"/>
                <a:cs typeface="UQNDBK+TimesNewRomanPS-BoldItalicMT"/>
              </a:rPr>
              <a:t>với từng đối</a:t>
            </a:r>
          </a:p>
          <a:p>
            <a:pPr marL="0" marR="0">
              <a:lnSpc>
                <a:spcPts val="1550"/>
              </a:lnSpc>
              <a:spcBef>
                <a:spcPts val="103"/>
              </a:spcBef>
              <a:spcAft>
                <a:spcPts val="0"/>
              </a:spcAft>
            </a:pPr>
            <a:r>
              <a:rPr sz="1400" dirty="0">
                <a:solidFill>
                  <a:srgbClr val="000000"/>
                </a:solidFill>
                <a:latin typeface="UQNDBK+TimesNewRomanPS-BoldItalicMT"/>
                <a:cs typeface="UQNDBK+TimesNewRomanPS-BoldItalicMT"/>
              </a:rPr>
              <a:t>tượng dự án</a:t>
            </a:r>
          </a:p>
          <a:p>
            <a:pPr marL="98425" marR="0">
              <a:lnSpc>
                <a:spcPts val="1550"/>
              </a:lnSpc>
              <a:spcBef>
                <a:spcPts val="103"/>
              </a:spcBef>
              <a:spcAft>
                <a:spcPts val="0"/>
              </a:spcAft>
            </a:pPr>
            <a:r>
              <a:rPr sz="1400" dirty="0">
                <a:solidFill>
                  <a:srgbClr val="000000"/>
                </a:solidFill>
                <a:latin typeface="UQNDBK+TimesNewRomanPS-BoldItalicMT"/>
                <a:cs typeface="UQNDBK+TimesNewRomanPS-BoldItalicMT"/>
              </a:rPr>
              <a:t>cụ thể, cơ</a:t>
            </a:r>
          </a:p>
        </p:txBody>
      </p:sp>
      <p:sp>
        <p:nvSpPr>
          <p:cNvPr id="8" name="object 8"/>
          <p:cNvSpPr txBox="1"/>
          <p:nvPr/>
        </p:nvSpPr>
        <p:spPr>
          <a:xfrm>
            <a:off x="7503349" y="3554024"/>
            <a:ext cx="1071571" cy="234999"/>
          </a:xfrm>
          <a:prstGeom prst="rect">
            <a:avLst/>
          </a:prstGeom>
        </p:spPr>
        <p:txBody>
          <a:bodyPr vert="horz" wrap="square" lIns="0" tIns="0" rIns="0" bIns="0" rtlCol="0">
            <a:spAutoFit/>
          </a:bodyPr>
          <a:lstStyle/>
          <a:p>
            <a:pPr marL="0" marR="0">
              <a:lnSpc>
                <a:spcPts val="1550"/>
              </a:lnSpc>
              <a:spcBef>
                <a:spcPts val="0"/>
              </a:spcBef>
              <a:spcAft>
                <a:spcPts val="0"/>
              </a:spcAft>
            </a:pPr>
            <a:r>
              <a:rPr sz="1400" dirty="0">
                <a:solidFill>
                  <a:srgbClr val="000000"/>
                </a:solidFill>
                <a:latin typeface="HSHVTA+TimesNewRomanPSMT"/>
                <a:cs typeface="HSHVTA+TimesNewRomanPSMT"/>
              </a:rPr>
              <a:t>Nghị định số</a:t>
            </a:r>
          </a:p>
        </p:txBody>
      </p:sp>
      <p:sp>
        <p:nvSpPr>
          <p:cNvPr id="9" name="object 9"/>
          <p:cNvSpPr txBox="1"/>
          <p:nvPr/>
        </p:nvSpPr>
        <p:spPr>
          <a:xfrm>
            <a:off x="7197725" y="3758240"/>
            <a:ext cx="1682788" cy="2801415"/>
          </a:xfrm>
          <a:prstGeom prst="rect">
            <a:avLst/>
          </a:prstGeom>
        </p:spPr>
        <p:txBody>
          <a:bodyPr vert="horz" wrap="square" lIns="0" tIns="0" rIns="0" bIns="0" rtlCol="0">
            <a:spAutoFit/>
          </a:bodyPr>
          <a:lstStyle/>
          <a:p>
            <a:pPr marL="30160" marR="0">
              <a:lnSpc>
                <a:spcPts val="1550"/>
              </a:lnSpc>
              <a:spcBef>
                <a:spcPts val="0"/>
              </a:spcBef>
              <a:spcAft>
                <a:spcPts val="0"/>
              </a:spcAft>
            </a:pPr>
            <a:r>
              <a:rPr sz="1400" dirty="0">
                <a:solidFill>
                  <a:srgbClr val="000000"/>
                </a:solidFill>
                <a:latin typeface="HSHVTA+TimesNewRomanPSMT"/>
                <a:cs typeface="HSHVTA+TimesNewRomanPSMT"/>
              </a:rPr>
              <a:t>08/2022/NĐ-CP</a:t>
            </a:r>
            <a:r>
              <a:rPr sz="1400" spc="-54"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quy</a:t>
            </a:r>
          </a:p>
          <a:p>
            <a:pPr marL="93660" marR="0">
              <a:lnSpc>
                <a:spcPts val="1550"/>
              </a:lnSpc>
              <a:spcBef>
                <a:spcPts val="103"/>
              </a:spcBef>
              <a:spcAft>
                <a:spcPts val="0"/>
              </a:spcAft>
            </a:pPr>
            <a:r>
              <a:rPr sz="1400" dirty="0">
                <a:solidFill>
                  <a:srgbClr val="000000"/>
                </a:solidFill>
                <a:latin typeface="HSHVTA+TimesNewRomanPSMT"/>
                <a:cs typeface="HSHVTA+TimesNewRomanPSMT"/>
              </a:rPr>
              <a:t>định giãn thời gian</a:t>
            </a:r>
          </a:p>
          <a:p>
            <a:pPr marL="65913" marR="0">
              <a:lnSpc>
                <a:spcPts val="1550"/>
              </a:lnSpc>
              <a:spcBef>
                <a:spcPts val="103"/>
              </a:spcBef>
              <a:spcAft>
                <a:spcPts val="0"/>
              </a:spcAft>
            </a:pPr>
            <a:r>
              <a:rPr sz="1400" dirty="0">
                <a:solidFill>
                  <a:srgbClr val="000000"/>
                </a:solidFill>
                <a:latin typeface="HSHVTA+TimesNewRomanPSMT"/>
                <a:cs typeface="HSHVTA+TimesNewRomanPSMT"/>
              </a:rPr>
              <a:t>phải hoàn thành lắp</a:t>
            </a:r>
          </a:p>
          <a:p>
            <a:pPr marL="130173" marR="0">
              <a:lnSpc>
                <a:spcPts val="1550"/>
              </a:lnSpc>
              <a:spcBef>
                <a:spcPts val="79"/>
              </a:spcBef>
              <a:spcAft>
                <a:spcPts val="0"/>
              </a:spcAft>
            </a:pPr>
            <a:r>
              <a:rPr sz="1400" dirty="0">
                <a:solidFill>
                  <a:srgbClr val="000000"/>
                </a:solidFill>
                <a:latin typeface="HSHVTA+TimesNewRomanPSMT"/>
                <a:cs typeface="HSHVTA+TimesNewRomanPSMT"/>
              </a:rPr>
              <a:t>đặt hệ thống quan</a:t>
            </a:r>
          </a:p>
          <a:p>
            <a:pPr marL="27813" marR="0">
              <a:lnSpc>
                <a:spcPts val="1550"/>
              </a:lnSpc>
              <a:spcBef>
                <a:spcPts val="103"/>
              </a:spcBef>
              <a:spcAft>
                <a:spcPts val="0"/>
              </a:spcAft>
            </a:pPr>
            <a:r>
              <a:rPr sz="1400" dirty="0">
                <a:solidFill>
                  <a:srgbClr val="000000"/>
                </a:solidFill>
                <a:latin typeface="HSHVTA+TimesNewRomanPSMT"/>
                <a:cs typeface="HSHVTA+TimesNewRomanPSMT"/>
              </a:rPr>
              <a:t>trắc tự động, liên tục</a:t>
            </a:r>
          </a:p>
          <a:p>
            <a:pPr marL="310386" marR="0">
              <a:lnSpc>
                <a:spcPts val="1550"/>
              </a:lnSpc>
              <a:spcBef>
                <a:spcPts val="57"/>
              </a:spcBef>
              <a:spcAft>
                <a:spcPts val="0"/>
              </a:spcAft>
            </a:pPr>
            <a:r>
              <a:rPr sz="1400" dirty="0">
                <a:solidFill>
                  <a:srgbClr val="000000"/>
                </a:solidFill>
                <a:latin typeface="HSHVTA+TimesNewRomanPSMT"/>
                <a:cs typeface="HSHVTA+TimesNewRomanPSMT"/>
              </a:rPr>
              <a:t>đến hết ngày</a:t>
            </a:r>
          </a:p>
          <a:p>
            <a:pPr marL="0" marR="0">
              <a:lnSpc>
                <a:spcPts val="1550"/>
              </a:lnSpc>
              <a:spcBef>
                <a:spcPts val="103"/>
              </a:spcBef>
              <a:spcAft>
                <a:spcPts val="0"/>
              </a:spcAft>
            </a:pPr>
            <a:r>
              <a:rPr sz="1400" dirty="0">
                <a:solidFill>
                  <a:srgbClr val="000000"/>
                </a:solidFill>
                <a:latin typeface="HSHVTA+TimesNewRomanPSMT"/>
                <a:cs typeface="HSHVTA+TimesNewRomanPSMT"/>
              </a:rPr>
              <a:t>31/12/2024; quy định</a:t>
            </a:r>
          </a:p>
          <a:p>
            <a:pPr marL="26985" marR="0">
              <a:lnSpc>
                <a:spcPts val="1550"/>
              </a:lnSpc>
              <a:spcBef>
                <a:spcPts val="103"/>
              </a:spcBef>
              <a:spcAft>
                <a:spcPts val="0"/>
              </a:spcAft>
            </a:pPr>
            <a:r>
              <a:rPr sz="1400" dirty="0">
                <a:solidFill>
                  <a:srgbClr val="000000"/>
                </a:solidFill>
                <a:latin typeface="HSHVTA+TimesNewRomanPSMT"/>
                <a:cs typeface="HSHVTA+TimesNewRomanPSMT"/>
              </a:rPr>
              <a:t>khuyến khích, hỗ trợ</a:t>
            </a:r>
          </a:p>
          <a:p>
            <a:pPr marL="14287" marR="0">
              <a:lnSpc>
                <a:spcPts val="1550"/>
              </a:lnSpc>
              <a:spcBef>
                <a:spcPts val="79"/>
              </a:spcBef>
              <a:spcAft>
                <a:spcPts val="0"/>
              </a:spcAft>
            </a:pPr>
            <a:r>
              <a:rPr sz="1400" dirty="0">
                <a:solidFill>
                  <a:srgbClr val="000000"/>
                </a:solidFill>
                <a:latin typeface="HSHVTA+TimesNewRomanPSMT"/>
                <a:cs typeface="HSHVTA+TimesNewRomanPSMT"/>
              </a:rPr>
              <a:t>duy trì việc vận hành</a:t>
            </a:r>
          </a:p>
          <a:p>
            <a:pPr marL="114300" marR="0">
              <a:lnSpc>
                <a:spcPts val="1550"/>
              </a:lnSpc>
              <a:spcBef>
                <a:spcPts val="103"/>
              </a:spcBef>
              <a:spcAft>
                <a:spcPts val="0"/>
              </a:spcAft>
            </a:pPr>
            <a:r>
              <a:rPr sz="1400" dirty="0">
                <a:solidFill>
                  <a:srgbClr val="000000"/>
                </a:solidFill>
                <a:latin typeface="HSHVTA+TimesNewRomanPSMT"/>
                <a:cs typeface="HSHVTA+TimesNewRomanPSMT"/>
              </a:rPr>
              <a:t>thiết bị, miễn thực</a:t>
            </a:r>
          </a:p>
          <a:p>
            <a:pPr marL="80962" marR="0">
              <a:lnSpc>
                <a:spcPts val="1550"/>
              </a:lnSpc>
              <a:spcBef>
                <a:spcPts val="57"/>
              </a:spcBef>
              <a:spcAft>
                <a:spcPts val="0"/>
              </a:spcAft>
            </a:pPr>
            <a:r>
              <a:rPr sz="1400" dirty="0">
                <a:solidFill>
                  <a:srgbClr val="000000"/>
                </a:solidFill>
                <a:latin typeface="HSHVTA+TimesNewRomanPSMT"/>
                <a:cs typeface="HSHVTA+TimesNewRomanPSMT"/>
              </a:rPr>
              <a:t>hiện quan trắc định</a:t>
            </a:r>
          </a:p>
          <a:p>
            <a:pPr marL="33337" marR="0">
              <a:lnSpc>
                <a:spcPts val="1550"/>
              </a:lnSpc>
              <a:spcBef>
                <a:spcPts val="103"/>
              </a:spcBef>
              <a:spcAft>
                <a:spcPts val="0"/>
              </a:spcAft>
            </a:pPr>
            <a:r>
              <a:rPr sz="1400" dirty="0">
                <a:solidFill>
                  <a:srgbClr val="000000"/>
                </a:solidFill>
                <a:latin typeface="HSHVTA+TimesNewRomanPSMT"/>
                <a:cs typeface="HSHVTA+TimesNewRomanPSMT"/>
              </a:rPr>
              <a:t>kỳ hoặc được hưởng</a:t>
            </a:r>
          </a:p>
          <a:p>
            <a:pPr marL="121473" marR="0">
              <a:lnSpc>
                <a:spcPts val="1550"/>
              </a:lnSpc>
              <a:spcBef>
                <a:spcPts val="103"/>
              </a:spcBef>
              <a:spcAft>
                <a:spcPts val="0"/>
              </a:spcAft>
            </a:pPr>
            <a:r>
              <a:rPr sz="1400" dirty="0">
                <a:solidFill>
                  <a:srgbClr val="000000"/>
                </a:solidFill>
                <a:latin typeface="HSHVTA+TimesNewRomanPSMT"/>
                <a:cs typeface="HSHVTA+TimesNewRomanPSMT"/>
              </a:rPr>
              <a:t>các ưu đãi, hỗ trợ.</a:t>
            </a:r>
          </a:p>
        </p:txBody>
      </p:sp>
      <p:sp>
        <p:nvSpPr>
          <p:cNvPr id="10" name="object 10"/>
          <p:cNvSpPr txBox="1"/>
          <p:nvPr/>
        </p:nvSpPr>
        <p:spPr>
          <a:xfrm>
            <a:off x="327025" y="3861872"/>
            <a:ext cx="1174367" cy="1301799"/>
          </a:xfrm>
          <a:prstGeom prst="rect">
            <a:avLst/>
          </a:prstGeom>
        </p:spPr>
        <p:txBody>
          <a:bodyPr vert="horz" wrap="square" lIns="0" tIns="0" rIns="0" bIns="0" rtlCol="0">
            <a:spAutoFit/>
          </a:bodyPr>
          <a:lstStyle/>
          <a:p>
            <a:pPr marL="27749" marR="0">
              <a:lnSpc>
                <a:spcPts val="1550"/>
              </a:lnSpc>
              <a:spcBef>
                <a:spcPts val="0"/>
              </a:spcBef>
              <a:spcAft>
                <a:spcPts val="0"/>
              </a:spcAft>
            </a:pPr>
            <a:r>
              <a:rPr sz="1400" dirty="0">
                <a:solidFill>
                  <a:srgbClr val="000000"/>
                </a:solidFill>
                <a:latin typeface="UQNDBK+TimesNewRomanPS-BoldItalicMT"/>
                <a:cs typeface="UQNDBK+TimesNewRomanPS-BoldItalicMT"/>
              </a:rPr>
              <a:t>quan quản lý</a:t>
            </a:r>
          </a:p>
          <a:p>
            <a:pPr marL="54736" marR="0">
              <a:lnSpc>
                <a:spcPts val="1550"/>
              </a:lnSpc>
              <a:spcBef>
                <a:spcPts val="103"/>
              </a:spcBef>
              <a:spcAft>
                <a:spcPts val="0"/>
              </a:spcAft>
            </a:pPr>
            <a:r>
              <a:rPr sz="1400" dirty="0">
                <a:solidFill>
                  <a:srgbClr val="000000"/>
                </a:solidFill>
                <a:latin typeface="UQNDBK+TimesNewRomanPS-BoldItalicMT"/>
                <a:cs typeface="UQNDBK+TimesNewRomanPS-BoldItalicMT"/>
              </a:rPr>
              <a:t>nhà nước về</a:t>
            </a:r>
          </a:p>
          <a:p>
            <a:pPr marL="0" marR="0">
              <a:lnSpc>
                <a:spcPts val="1550"/>
              </a:lnSpc>
              <a:spcBef>
                <a:spcPts val="0"/>
              </a:spcBef>
              <a:spcAft>
                <a:spcPts val="0"/>
              </a:spcAft>
            </a:pPr>
            <a:r>
              <a:rPr sz="1400" dirty="0">
                <a:solidFill>
                  <a:srgbClr val="000000"/>
                </a:solidFill>
                <a:latin typeface="UQNDBK+TimesNewRomanPS-BoldItalicMT"/>
                <a:cs typeface="UQNDBK+TimesNewRomanPS-BoldItalicMT"/>
              </a:rPr>
              <a:t>môi trường sẽ</a:t>
            </a:r>
          </a:p>
          <a:p>
            <a:pPr marL="66675" marR="0">
              <a:lnSpc>
                <a:spcPts val="1550"/>
              </a:lnSpc>
              <a:spcBef>
                <a:spcPts val="103"/>
              </a:spcBef>
              <a:spcAft>
                <a:spcPts val="0"/>
              </a:spcAft>
            </a:pPr>
            <a:r>
              <a:rPr sz="1400" dirty="0">
                <a:solidFill>
                  <a:srgbClr val="000000"/>
                </a:solidFill>
                <a:latin typeface="UQNDBK+TimesNewRomanPS-BoldItalicMT"/>
                <a:cs typeface="UQNDBK+TimesNewRomanPS-BoldItalicMT"/>
              </a:rPr>
              <a:t>áp dụng các</a:t>
            </a:r>
          </a:p>
          <a:p>
            <a:pPr marL="63500" marR="0">
              <a:lnSpc>
                <a:spcPts val="1550"/>
              </a:lnSpc>
              <a:spcBef>
                <a:spcPts val="103"/>
              </a:spcBef>
              <a:spcAft>
                <a:spcPts val="0"/>
              </a:spcAft>
            </a:pPr>
            <a:r>
              <a:rPr sz="1400" dirty="0">
                <a:solidFill>
                  <a:srgbClr val="000000"/>
                </a:solidFill>
                <a:latin typeface="UQNDBK+TimesNewRomanPS-BoldItalicMT"/>
                <a:cs typeface="UQNDBK+TimesNewRomanPS-BoldItalicMT"/>
              </a:rPr>
              <a:t>cơ chế quản</a:t>
            </a:r>
          </a:p>
          <a:p>
            <a:pPr marL="88900" marR="0">
              <a:lnSpc>
                <a:spcPts val="1550"/>
              </a:lnSpc>
              <a:spcBef>
                <a:spcPts val="153"/>
              </a:spcBef>
              <a:spcAft>
                <a:spcPts val="0"/>
              </a:spcAft>
            </a:pPr>
            <a:r>
              <a:rPr sz="1400" dirty="0">
                <a:solidFill>
                  <a:srgbClr val="000000"/>
                </a:solidFill>
                <a:latin typeface="UQNDBK+TimesNewRomanPS-BoldItalicMT"/>
                <a:cs typeface="UQNDBK+TimesNewRomanPS-BoldItalicMT"/>
              </a:rPr>
              <a:t>lý phù hợp:</a:t>
            </a:r>
          </a:p>
        </p:txBody>
      </p:sp>
      <p:sp>
        <p:nvSpPr>
          <p:cNvPr id="11" name="object 11"/>
          <p:cNvSpPr txBox="1"/>
          <p:nvPr/>
        </p:nvSpPr>
        <p:spPr>
          <a:xfrm>
            <a:off x="2286769" y="3846631"/>
            <a:ext cx="3946601" cy="948231"/>
          </a:xfrm>
          <a:prstGeom prst="rect">
            <a:avLst/>
          </a:prstGeom>
        </p:spPr>
        <p:txBody>
          <a:bodyPr vert="horz" wrap="square" lIns="0" tIns="0" rIns="0" bIns="0" rtlCol="0">
            <a:spAutoFit/>
          </a:bodyPr>
          <a:lstStyle/>
          <a:p>
            <a:pPr marL="0" marR="0">
              <a:lnSpc>
                <a:spcPts val="1550"/>
              </a:lnSpc>
              <a:spcBef>
                <a:spcPts val="0"/>
              </a:spcBef>
              <a:spcAft>
                <a:spcPts val="0"/>
              </a:spcAft>
            </a:pPr>
            <a:r>
              <a:rPr sz="1400" dirty="0">
                <a:solidFill>
                  <a:srgbClr val="000000"/>
                </a:solidFill>
                <a:latin typeface="HSHVTA+TimesNewRomanPSMT"/>
                <a:cs typeface="HSHVTA+TimesNewRomanPSMT"/>
              </a:rPr>
              <a:t>-</a:t>
            </a:r>
            <a:r>
              <a:rPr sz="1400" spc="158" dirty="0">
                <a:solidFill>
                  <a:srgbClr val="000000"/>
                </a:solidFill>
                <a:latin typeface="HSHVTA+TimesNewRomanPSMT"/>
                <a:cs typeface="HSHVTA+TimesNewRomanPSMT"/>
              </a:rPr>
              <a:t> </a:t>
            </a:r>
            <a:r>
              <a:rPr sz="1400" dirty="0">
                <a:solidFill>
                  <a:srgbClr val="00B0F0"/>
                </a:solidFill>
                <a:latin typeface="HSHVTA+TimesNewRomanPSMT"/>
                <a:cs typeface="HSHVTA+TimesNewRomanPSMT"/>
              </a:rPr>
              <a:t>Áp</a:t>
            </a:r>
            <a:r>
              <a:rPr sz="1400" spc="159" dirty="0">
                <a:solidFill>
                  <a:srgbClr val="00B0F0"/>
                </a:solidFill>
                <a:latin typeface="HSHVTA+TimesNewRomanPSMT"/>
                <a:cs typeface="HSHVTA+TimesNewRomanPSMT"/>
              </a:rPr>
              <a:t> </a:t>
            </a:r>
            <a:r>
              <a:rPr sz="1400" dirty="0">
                <a:solidFill>
                  <a:srgbClr val="00B0F0"/>
                </a:solidFill>
                <a:latin typeface="HSHVTA+TimesNewRomanPSMT"/>
                <a:cs typeface="HSHVTA+TimesNewRomanPSMT"/>
              </a:rPr>
              <a:t>dụng</a:t>
            </a:r>
            <a:r>
              <a:rPr sz="1400" spc="159" dirty="0">
                <a:solidFill>
                  <a:srgbClr val="00B0F0"/>
                </a:solidFill>
                <a:latin typeface="HSHVTA+TimesNewRomanPSMT"/>
                <a:cs typeface="HSHVTA+TimesNewRomanPSMT"/>
              </a:rPr>
              <a:t> </a:t>
            </a:r>
            <a:r>
              <a:rPr sz="1400" dirty="0">
                <a:solidFill>
                  <a:srgbClr val="00B0F0"/>
                </a:solidFill>
                <a:latin typeface="HSHVTA+TimesNewRomanPSMT"/>
                <a:cs typeface="HSHVTA+TimesNewRomanPSMT"/>
              </a:rPr>
              <a:t>đầy</a:t>
            </a:r>
            <a:r>
              <a:rPr sz="1400" spc="158" dirty="0">
                <a:solidFill>
                  <a:srgbClr val="00B0F0"/>
                </a:solidFill>
                <a:latin typeface="HSHVTA+TimesNewRomanPSMT"/>
                <a:cs typeface="HSHVTA+TimesNewRomanPSMT"/>
              </a:rPr>
              <a:t> </a:t>
            </a:r>
            <a:r>
              <a:rPr sz="1400" dirty="0">
                <a:solidFill>
                  <a:srgbClr val="00B0F0"/>
                </a:solidFill>
                <a:latin typeface="HSHVTA+TimesNewRomanPSMT"/>
                <a:cs typeface="HSHVTA+TimesNewRomanPSMT"/>
              </a:rPr>
              <a:t>đủ</a:t>
            </a:r>
            <a:r>
              <a:rPr sz="1400" spc="159" dirty="0">
                <a:solidFill>
                  <a:srgbClr val="00B0F0"/>
                </a:solidFill>
                <a:latin typeface="HSHVTA+TimesNewRomanPSMT"/>
                <a:cs typeface="HSHVTA+TimesNewRomanPSMT"/>
              </a:rPr>
              <a:t> </a:t>
            </a:r>
            <a:r>
              <a:rPr sz="1400" dirty="0">
                <a:solidFill>
                  <a:srgbClr val="00B0F0"/>
                </a:solidFill>
                <a:latin typeface="HSHVTA+TimesNewRomanPSMT"/>
                <a:cs typeface="HSHVTA+TimesNewRomanPSMT"/>
              </a:rPr>
              <a:t>các</a:t>
            </a:r>
            <a:r>
              <a:rPr sz="1400" spc="159" dirty="0">
                <a:solidFill>
                  <a:srgbClr val="00B0F0"/>
                </a:solidFill>
                <a:latin typeface="HSHVTA+TimesNewRomanPSMT"/>
                <a:cs typeface="HSHVTA+TimesNewRomanPSMT"/>
              </a:rPr>
              <a:t> </a:t>
            </a:r>
            <a:r>
              <a:rPr sz="1400" dirty="0">
                <a:solidFill>
                  <a:srgbClr val="00B0F0"/>
                </a:solidFill>
                <a:latin typeface="HSHVTA+TimesNewRomanPSMT"/>
                <a:cs typeface="HSHVTA+TimesNewRomanPSMT"/>
              </a:rPr>
              <a:t>công</a:t>
            </a:r>
            <a:r>
              <a:rPr sz="1400" spc="158" dirty="0">
                <a:solidFill>
                  <a:srgbClr val="00B0F0"/>
                </a:solidFill>
                <a:latin typeface="HSHVTA+TimesNewRomanPSMT"/>
                <a:cs typeface="HSHVTA+TimesNewRomanPSMT"/>
              </a:rPr>
              <a:t> </a:t>
            </a:r>
            <a:r>
              <a:rPr sz="1400" dirty="0">
                <a:solidFill>
                  <a:srgbClr val="00B0F0"/>
                </a:solidFill>
                <a:latin typeface="HSHVTA+TimesNewRomanPSMT"/>
                <a:cs typeface="HSHVTA+TimesNewRomanPSMT"/>
              </a:rPr>
              <a:t>cụ</a:t>
            </a:r>
            <a:r>
              <a:rPr sz="1400" spc="158" dirty="0">
                <a:solidFill>
                  <a:srgbClr val="00B0F0"/>
                </a:solidFill>
                <a:latin typeface="HSHVTA+TimesNewRomanPSMT"/>
                <a:cs typeface="HSHVTA+TimesNewRomanPSMT"/>
              </a:rPr>
              <a:t> </a:t>
            </a:r>
            <a:r>
              <a:rPr sz="1400" dirty="0">
                <a:solidFill>
                  <a:srgbClr val="00B0F0"/>
                </a:solidFill>
                <a:latin typeface="HSHVTA+TimesNewRomanPSMT"/>
                <a:cs typeface="HSHVTA+TimesNewRomanPSMT"/>
              </a:rPr>
              <a:t>môi</a:t>
            </a:r>
            <a:r>
              <a:rPr sz="1400" spc="158" dirty="0">
                <a:solidFill>
                  <a:srgbClr val="00B0F0"/>
                </a:solidFill>
                <a:latin typeface="HSHVTA+TimesNewRomanPSMT"/>
                <a:cs typeface="HSHVTA+TimesNewRomanPSMT"/>
              </a:rPr>
              <a:t> </a:t>
            </a:r>
            <a:r>
              <a:rPr sz="1400" dirty="0">
                <a:solidFill>
                  <a:srgbClr val="00B0F0"/>
                </a:solidFill>
                <a:latin typeface="HSHVTA+TimesNewRomanPSMT"/>
                <a:cs typeface="HSHVTA+TimesNewRomanPSMT"/>
              </a:rPr>
              <a:t>trường</a:t>
            </a:r>
            <a:r>
              <a:rPr sz="1400" spc="158" dirty="0">
                <a:solidFill>
                  <a:srgbClr val="00B0F0"/>
                </a:solidFill>
                <a:latin typeface="HSHVTA+TimesNewRomanPSMT"/>
                <a:cs typeface="HSHVTA+TimesNewRomanPSMT"/>
              </a:rPr>
              <a:t> </a:t>
            </a:r>
            <a:r>
              <a:rPr sz="1400" dirty="0">
                <a:solidFill>
                  <a:srgbClr val="00B0F0"/>
                </a:solidFill>
                <a:latin typeface="HSHVTA+TimesNewRomanPSMT"/>
                <a:cs typeface="HSHVTA+TimesNewRomanPSMT"/>
              </a:rPr>
              <a:t>để</a:t>
            </a:r>
            <a:r>
              <a:rPr sz="1400" spc="159" dirty="0">
                <a:solidFill>
                  <a:srgbClr val="00B0F0"/>
                </a:solidFill>
                <a:latin typeface="HSHVTA+TimesNewRomanPSMT"/>
                <a:cs typeface="HSHVTA+TimesNewRomanPSMT"/>
              </a:rPr>
              <a:t> </a:t>
            </a:r>
            <a:r>
              <a:rPr sz="1400" dirty="0">
                <a:solidFill>
                  <a:srgbClr val="00B0F0"/>
                </a:solidFill>
                <a:latin typeface="HSHVTA+TimesNewRomanPSMT"/>
                <a:cs typeface="HSHVTA+TimesNewRomanPSMT"/>
              </a:rPr>
              <a:t>quản</a:t>
            </a:r>
          </a:p>
          <a:p>
            <a:pPr marL="0" marR="0">
              <a:lnSpc>
                <a:spcPts val="1416"/>
              </a:lnSpc>
              <a:spcBef>
                <a:spcPts val="0"/>
              </a:spcBef>
              <a:spcAft>
                <a:spcPts val="0"/>
              </a:spcAft>
            </a:pPr>
            <a:r>
              <a:rPr sz="1400" dirty="0">
                <a:solidFill>
                  <a:srgbClr val="00B0F0"/>
                </a:solidFill>
                <a:latin typeface="HSHVTA+TimesNewRomanPSMT"/>
                <a:cs typeface="HSHVTA+TimesNewRomanPSMT"/>
              </a:rPr>
              <a:t>lý,</a:t>
            </a:r>
            <a:r>
              <a:rPr sz="1400" spc="172" dirty="0">
                <a:solidFill>
                  <a:srgbClr val="00B0F0"/>
                </a:solidFill>
                <a:latin typeface="HSHVTA+TimesNewRomanPSMT"/>
                <a:cs typeface="HSHVTA+TimesNewRomanPSMT"/>
              </a:rPr>
              <a:t> </a:t>
            </a:r>
            <a:r>
              <a:rPr sz="1400" dirty="0">
                <a:solidFill>
                  <a:srgbClr val="00B0F0"/>
                </a:solidFill>
                <a:latin typeface="HSHVTA+TimesNewRomanPSMT"/>
                <a:cs typeface="HSHVTA+TimesNewRomanPSMT"/>
              </a:rPr>
              <a:t>sàng</a:t>
            </a:r>
            <a:r>
              <a:rPr sz="1400" spc="173" dirty="0">
                <a:solidFill>
                  <a:srgbClr val="00B0F0"/>
                </a:solidFill>
                <a:latin typeface="HSHVTA+TimesNewRomanPSMT"/>
                <a:cs typeface="HSHVTA+TimesNewRomanPSMT"/>
              </a:rPr>
              <a:t> </a:t>
            </a:r>
            <a:r>
              <a:rPr sz="1400" dirty="0">
                <a:solidFill>
                  <a:srgbClr val="00B0F0"/>
                </a:solidFill>
                <a:latin typeface="HSHVTA+TimesNewRomanPSMT"/>
                <a:cs typeface="HSHVTA+TimesNewRomanPSMT"/>
              </a:rPr>
              <a:t>lọc</a:t>
            </a:r>
            <a:r>
              <a:rPr sz="1400" spc="172" dirty="0">
                <a:solidFill>
                  <a:srgbClr val="00B0F0"/>
                </a:solidFill>
                <a:latin typeface="HSHVTA+TimesNewRomanPSMT"/>
                <a:cs typeface="HSHVTA+TimesNewRomanPSMT"/>
              </a:rPr>
              <a:t> </a:t>
            </a:r>
            <a:r>
              <a:rPr sz="1400" dirty="0">
                <a:solidFill>
                  <a:srgbClr val="00B0F0"/>
                </a:solidFill>
                <a:latin typeface="HSHVTA+TimesNewRomanPSMT"/>
                <a:cs typeface="HSHVTA+TimesNewRomanPSMT"/>
              </a:rPr>
              <a:t>dự</a:t>
            </a:r>
            <a:r>
              <a:rPr sz="1400" spc="173" dirty="0">
                <a:solidFill>
                  <a:srgbClr val="00B0F0"/>
                </a:solidFill>
                <a:latin typeface="HSHVTA+TimesNewRomanPSMT"/>
                <a:cs typeface="HSHVTA+TimesNewRomanPSMT"/>
              </a:rPr>
              <a:t> </a:t>
            </a:r>
            <a:r>
              <a:rPr sz="1400" dirty="0">
                <a:solidFill>
                  <a:srgbClr val="00B0F0"/>
                </a:solidFill>
                <a:latin typeface="HSHVTA+TimesNewRomanPSMT"/>
                <a:cs typeface="HSHVTA+TimesNewRomanPSMT"/>
              </a:rPr>
              <a:t>án</a:t>
            </a:r>
            <a:r>
              <a:rPr sz="1400" spc="172" dirty="0">
                <a:solidFill>
                  <a:srgbClr val="00B0F0"/>
                </a:solidFill>
                <a:latin typeface="HSHVTA+TimesNewRomanPSMT"/>
                <a:cs typeface="HSHVTA+TimesNewRomanPSMT"/>
              </a:rPr>
              <a:t> </a:t>
            </a:r>
            <a:r>
              <a:rPr sz="1400" dirty="0">
                <a:solidFill>
                  <a:srgbClr val="00B0F0"/>
                </a:solidFill>
                <a:latin typeface="HSHVTA+TimesNewRomanPSMT"/>
                <a:cs typeface="HSHVTA+TimesNewRomanPSMT"/>
              </a:rPr>
              <a:t>đầu</a:t>
            </a:r>
            <a:r>
              <a:rPr sz="1400" spc="172" dirty="0">
                <a:solidFill>
                  <a:srgbClr val="00B0F0"/>
                </a:solidFill>
                <a:latin typeface="HSHVTA+TimesNewRomanPSMT"/>
                <a:cs typeface="HSHVTA+TimesNewRomanPSMT"/>
              </a:rPr>
              <a:t> </a:t>
            </a:r>
            <a:r>
              <a:rPr sz="1400" dirty="0">
                <a:solidFill>
                  <a:srgbClr val="00B0F0"/>
                </a:solidFill>
                <a:latin typeface="HSHVTA+TimesNewRomanPSMT"/>
                <a:cs typeface="HSHVTA+TimesNewRomanPSMT"/>
              </a:rPr>
              <a:t>tư</a:t>
            </a:r>
            <a:r>
              <a:rPr sz="1400" spc="173" dirty="0">
                <a:solidFill>
                  <a:srgbClr val="00B0F0"/>
                </a:solidFill>
                <a:latin typeface="HSHVTA+TimesNewRomanPSMT"/>
                <a:cs typeface="HSHVTA+TimesNewRomanPSMT"/>
              </a:rPr>
              <a:t> </a:t>
            </a:r>
            <a:r>
              <a:rPr sz="1400" dirty="0">
                <a:solidFill>
                  <a:srgbClr val="00B0F0"/>
                </a:solidFill>
                <a:latin typeface="HSHVTA+TimesNewRomanPSMT"/>
                <a:cs typeface="HSHVTA+TimesNewRomanPSMT"/>
              </a:rPr>
              <a:t>có</a:t>
            </a:r>
            <a:r>
              <a:rPr sz="1400" spc="173" dirty="0">
                <a:solidFill>
                  <a:srgbClr val="00B0F0"/>
                </a:solidFill>
                <a:latin typeface="HSHVTA+TimesNewRomanPSMT"/>
                <a:cs typeface="HSHVTA+TimesNewRomanPSMT"/>
              </a:rPr>
              <a:t> </a:t>
            </a:r>
            <a:r>
              <a:rPr sz="1400" dirty="0">
                <a:solidFill>
                  <a:srgbClr val="00B0F0"/>
                </a:solidFill>
                <a:latin typeface="HSHVTA+TimesNewRomanPSMT"/>
                <a:cs typeface="HSHVTA+TimesNewRomanPSMT"/>
              </a:rPr>
              <a:t>nguy</a:t>
            </a:r>
            <a:r>
              <a:rPr sz="1400" spc="173" dirty="0">
                <a:solidFill>
                  <a:srgbClr val="00B0F0"/>
                </a:solidFill>
                <a:latin typeface="HSHVTA+TimesNewRomanPSMT"/>
                <a:cs typeface="HSHVTA+TimesNewRomanPSMT"/>
              </a:rPr>
              <a:t> </a:t>
            </a:r>
            <a:r>
              <a:rPr sz="1400" dirty="0">
                <a:solidFill>
                  <a:srgbClr val="00B0F0"/>
                </a:solidFill>
                <a:latin typeface="HSHVTA+TimesNewRomanPSMT"/>
                <a:cs typeface="HSHVTA+TimesNewRomanPSMT"/>
              </a:rPr>
              <a:t>cơ</a:t>
            </a:r>
            <a:r>
              <a:rPr sz="1400" spc="173" dirty="0">
                <a:solidFill>
                  <a:srgbClr val="00B0F0"/>
                </a:solidFill>
                <a:latin typeface="HSHVTA+TimesNewRomanPSMT"/>
                <a:cs typeface="HSHVTA+TimesNewRomanPSMT"/>
              </a:rPr>
              <a:t> </a:t>
            </a:r>
            <a:r>
              <a:rPr sz="1400" dirty="0">
                <a:solidFill>
                  <a:srgbClr val="00B0F0"/>
                </a:solidFill>
                <a:latin typeface="HSHVTA+TimesNewRomanPSMT"/>
                <a:cs typeface="HSHVTA+TimesNewRomanPSMT"/>
              </a:rPr>
              <a:t>tác</a:t>
            </a:r>
            <a:r>
              <a:rPr sz="1400" spc="173" dirty="0">
                <a:solidFill>
                  <a:srgbClr val="00B0F0"/>
                </a:solidFill>
                <a:latin typeface="HSHVTA+TimesNewRomanPSMT"/>
                <a:cs typeface="HSHVTA+TimesNewRomanPSMT"/>
              </a:rPr>
              <a:t> </a:t>
            </a:r>
            <a:r>
              <a:rPr sz="1400" dirty="0">
                <a:solidFill>
                  <a:srgbClr val="00B0F0"/>
                </a:solidFill>
                <a:latin typeface="HSHVTA+TimesNewRomanPSMT"/>
                <a:cs typeface="HSHVTA+TimesNewRomanPSMT"/>
              </a:rPr>
              <a:t>động</a:t>
            </a:r>
            <a:r>
              <a:rPr sz="1400" spc="173" dirty="0">
                <a:solidFill>
                  <a:srgbClr val="00B0F0"/>
                </a:solidFill>
                <a:latin typeface="HSHVTA+TimesNewRomanPSMT"/>
                <a:cs typeface="HSHVTA+TimesNewRomanPSMT"/>
              </a:rPr>
              <a:t> </a:t>
            </a:r>
            <a:r>
              <a:rPr sz="1400" dirty="0">
                <a:solidFill>
                  <a:srgbClr val="00B0F0"/>
                </a:solidFill>
                <a:latin typeface="HSHVTA+TimesNewRomanPSMT"/>
                <a:cs typeface="HSHVTA+TimesNewRomanPSMT"/>
              </a:rPr>
              <a:t>xấu</a:t>
            </a:r>
          </a:p>
          <a:p>
            <a:pPr marL="0" marR="0">
              <a:lnSpc>
                <a:spcPts val="1392"/>
              </a:lnSpc>
              <a:spcBef>
                <a:spcPts val="0"/>
              </a:spcBef>
              <a:spcAft>
                <a:spcPts val="0"/>
              </a:spcAft>
            </a:pPr>
            <a:r>
              <a:rPr sz="1400" dirty="0">
                <a:solidFill>
                  <a:srgbClr val="00B0F0"/>
                </a:solidFill>
                <a:latin typeface="HSHVTA+TimesNewRomanPSMT"/>
                <a:cs typeface="HSHVTA+TimesNewRomanPSMT"/>
              </a:rPr>
              <a:t>đến</a:t>
            </a:r>
            <a:r>
              <a:rPr sz="1400" spc="37" dirty="0">
                <a:solidFill>
                  <a:srgbClr val="00B0F0"/>
                </a:solidFill>
                <a:latin typeface="HSHVTA+TimesNewRomanPSMT"/>
                <a:cs typeface="HSHVTA+TimesNewRomanPSMT"/>
              </a:rPr>
              <a:t> </a:t>
            </a:r>
            <a:r>
              <a:rPr sz="1400" dirty="0">
                <a:solidFill>
                  <a:srgbClr val="00B0F0"/>
                </a:solidFill>
                <a:latin typeface="HSHVTA+TimesNewRomanPSMT"/>
                <a:cs typeface="HSHVTA+TimesNewRomanPSMT"/>
              </a:rPr>
              <a:t>môi</a:t>
            </a:r>
            <a:r>
              <a:rPr sz="1400" spc="38" dirty="0">
                <a:solidFill>
                  <a:srgbClr val="00B0F0"/>
                </a:solidFill>
                <a:latin typeface="HSHVTA+TimesNewRomanPSMT"/>
                <a:cs typeface="HSHVTA+TimesNewRomanPSMT"/>
              </a:rPr>
              <a:t> </a:t>
            </a:r>
            <a:r>
              <a:rPr sz="1400" dirty="0">
                <a:solidFill>
                  <a:srgbClr val="00B0F0"/>
                </a:solidFill>
                <a:latin typeface="HSHVTA+TimesNewRomanPSMT"/>
                <a:cs typeface="HSHVTA+TimesNewRomanPSMT"/>
              </a:rPr>
              <a:t>trường</a:t>
            </a:r>
            <a:r>
              <a:rPr sz="1400" spc="38" dirty="0">
                <a:solidFill>
                  <a:srgbClr val="00B0F0"/>
                </a:solidFill>
                <a:latin typeface="HSHVTA+TimesNewRomanPSMT"/>
                <a:cs typeface="HSHVTA+TimesNewRomanPSMT"/>
              </a:rPr>
              <a:t> </a:t>
            </a:r>
            <a:r>
              <a:rPr sz="1400" dirty="0">
                <a:solidFill>
                  <a:srgbClr val="00B0F0"/>
                </a:solidFill>
                <a:latin typeface="HSHVTA+TimesNewRomanPSMT"/>
                <a:cs typeface="HSHVTA+TimesNewRomanPSMT"/>
              </a:rPr>
              <a:t>mức</a:t>
            </a:r>
            <a:r>
              <a:rPr sz="1400" spc="38" dirty="0">
                <a:solidFill>
                  <a:srgbClr val="00B0F0"/>
                </a:solidFill>
                <a:latin typeface="HSHVTA+TimesNewRomanPSMT"/>
                <a:cs typeface="HSHVTA+TimesNewRomanPSMT"/>
              </a:rPr>
              <a:t> </a:t>
            </a:r>
            <a:r>
              <a:rPr sz="1400" dirty="0">
                <a:solidFill>
                  <a:srgbClr val="00B0F0"/>
                </a:solidFill>
                <a:latin typeface="HSHVTA+TimesNewRomanPSMT"/>
                <a:cs typeface="HSHVTA+TimesNewRomanPSMT"/>
              </a:rPr>
              <a:t>độ</a:t>
            </a:r>
            <a:r>
              <a:rPr sz="1400" spc="38" dirty="0">
                <a:solidFill>
                  <a:srgbClr val="00B0F0"/>
                </a:solidFill>
                <a:latin typeface="HSHVTA+TimesNewRomanPSMT"/>
                <a:cs typeface="HSHVTA+TimesNewRomanPSMT"/>
              </a:rPr>
              <a:t> </a:t>
            </a:r>
            <a:r>
              <a:rPr sz="1400" dirty="0">
                <a:solidFill>
                  <a:srgbClr val="00B0F0"/>
                </a:solidFill>
                <a:latin typeface="HSHVTA+TimesNewRomanPSMT"/>
                <a:cs typeface="HSHVTA+TimesNewRomanPSMT"/>
              </a:rPr>
              <a:t>cao;</a:t>
            </a:r>
            <a:r>
              <a:rPr sz="1400" spc="38" dirty="0">
                <a:solidFill>
                  <a:srgbClr val="00B0F0"/>
                </a:solidFill>
                <a:latin typeface="HSHVTA+TimesNewRomanPSMT"/>
                <a:cs typeface="HSHVTA+TimesNewRomanPSMT"/>
              </a:rPr>
              <a:t> </a:t>
            </a:r>
            <a:r>
              <a:rPr sz="1400" dirty="0">
                <a:solidFill>
                  <a:srgbClr val="00B0F0"/>
                </a:solidFill>
                <a:latin typeface="HSHVTA+TimesNewRomanPSMT"/>
                <a:cs typeface="HSHVTA+TimesNewRomanPSMT"/>
              </a:rPr>
              <a:t>đối</a:t>
            </a:r>
            <a:r>
              <a:rPr sz="1400" spc="38" dirty="0">
                <a:solidFill>
                  <a:srgbClr val="00B0F0"/>
                </a:solidFill>
                <a:latin typeface="HSHVTA+TimesNewRomanPSMT"/>
                <a:cs typeface="HSHVTA+TimesNewRomanPSMT"/>
              </a:rPr>
              <a:t> </a:t>
            </a:r>
            <a:r>
              <a:rPr sz="1400" dirty="0">
                <a:solidFill>
                  <a:srgbClr val="00B0F0"/>
                </a:solidFill>
                <a:latin typeface="HSHVTA+TimesNewRomanPSMT"/>
                <a:cs typeface="HSHVTA+TimesNewRomanPSMT"/>
              </a:rPr>
              <a:t>với</a:t>
            </a:r>
            <a:r>
              <a:rPr sz="1400" spc="38" dirty="0">
                <a:solidFill>
                  <a:srgbClr val="00B0F0"/>
                </a:solidFill>
                <a:latin typeface="HSHVTA+TimesNewRomanPSMT"/>
                <a:cs typeface="HSHVTA+TimesNewRomanPSMT"/>
              </a:rPr>
              <a:t> </a:t>
            </a:r>
            <a:r>
              <a:rPr sz="1400" dirty="0">
                <a:solidFill>
                  <a:srgbClr val="00B0F0"/>
                </a:solidFill>
                <a:latin typeface="HSHVTA+TimesNewRomanPSMT"/>
                <a:cs typeface="HSHVTA+TimesNewRomanPSMT"/>
              </a:rPr>
              <a:t>các</a:t>
            </a:r>
            <a:r>
              <a:rPr sz="1400" spc="38" dirty="0">
                <a:solidFill>
                  <a:srgbClr val="00B0F0"/>
                </a:solidFill>
                <a:latin typeface="HSHVTA+TimesNewRomanPSMT"/>
                <a:cs typeface="HSHVTA+TimesNewRomanPSMT"/>
              </a:rPr>
              <a:t> </a:t>
            </a:r>
            <a:r>
              <a:rPr sz="1400" dirty="0">
                <a:solidFill>
                  <a:srgbClr val="00B0F0"/>
                </a:solidFill>
                <a:latin typeface="HSHVTA+TimesNewRomanPSMT"/>
                <a:cs typeface="HSHVTA+TimesNewRomanPSMT"/>
              </a:rPr>
              <a:t>dự</a:t>
            </a:r>
            <a:r>
              <a:rPr sz="1400" spc="38" dirty="0">
                <a:solidFill>
                  <a:srgbClr val="00B0F0"/>
                </a:solidFill>
                <a:latin typeface="HSHVTA+TimesNewRomanPSMT"/>
                <a:cs typeface="HSHVTA+TimesNewRomanPSMT"/>
              </a:rPr>
              <a:t> </a:t>
            </a:r>
            <a:r>
              <a:rPr sz="1400" dirty="0">
                <a:solidFill>
                  <a:srgbClr val="00B0F0"/>
                </a:solidFill>
                <a:latin typeface="HSHVTA+TimesNewRomanPSMT"/>
                <a:cs typeface="HSHVTA+TimesNewRomanPSMT"/>
              </a:rPr>
              <a:t>án</a:t>
            </a:r>
            <a:r>
              <a:rPr sz="1400" spc="38" dirty="0">
                <a:solidFill>
                  <a:srgbClr val="00B0F0"/>
                </a:solidFill>
                <a:latin typeface="HSHVTA+TimesNewRomanPSMT"/>
                <a:cs typeface="HSHVTA+TimesNewRomanPSMT"/>
              </a:rPr>
              <a:t> </a:t>
            </a:r>
            <a:r>
              <a:rPr sz="1400" dirty="0">
                <a:solidFill>
                  <a:srgbClr val="00B0F0"/>
                </a:solidFill>
                <a:latin typeface="HSHVTA+TimesNewRomanPSMT"/>
                <a:cs typeface="HSHVTA+TimesNewRomanPSMT"/>
              </a:rPr>
              <a:t>nhóm</a:t>
            </a:r>
          </a:p>
          <a:p>
            <a:pPr marL="0" marR="0">
              <a:lnSpc>
                <a:spcPts val="1391"/>
              </a:lnSpc>
              <a:spcBef>
                <a:spcPts val="0"/>
              </a:spcBef>
              <a:spcAft>
                <a:spcPts val="0"/>
              </a:spcAft>
            </a:pPr>
            <a:r>
              <a:rPr sz="1400" dirty="0">
                <a:solidFill>
                  <a:srgbClr val="00B0F0"/>
                </a:solidFill>
                <a:latin typeface="HSHVTA+TimesNewRomanPSMT"/>
                <a:cs typeface="HSHVTA+TimesNewRomanPSMT"/>
              </a:rPr>
              <a:t>II,</a:t>
            </a:r>
            <a:r>
              <a:rPr sz="1400" spc="335" dirty="0">
                <a:solidFill>
                  <a:srgbClr val="00B0F0"/>
                </a:solidFill>
                <a:latin typeface="HSHVTA+TimesNewRomanPSMT"/>
                <a:cs typeface="HSHVTA+TimesNewRomanPSMT"/>
              </a:rPr>
              <a:t> </a:t>
            </a:r>
            <a:r>
              <a:rPr sz="1400" dirty="0">
                <a:solidFill>
                  <a:srgbClr val="00B0F0"/>
                </a:solidFill>
                <a:latin typeface="HSHVTA+TimesNewRomanPSMT"/>
                <a:cs typeface="HSHVTA+TimesNewRomanPSMT"/>
              </a:rPr>
              <a:t>III</a:t>
            </a:r>
            <a:r>
              <a:rPr sz="1400" spc="334" dirty="0">
                <a:solidFill>
                  <a:srgbClr val="00B0F0"/>
                </a:solidFill>
                <a:latin typeface="HSHVTA+TimesNewRomanPSMT"/>
                <a:cs typeface="HSHVTA+TimesNewRomanPSMT"/>
              </a:rPr>
              <a:t> </a:t>
            </a:r>
            <a:r>
              <a:rPr sz="1400" dirty="0">
                <a:solidFill>
                  <a:srgbClr val="00B0F0"/>
                </a:solidFill>
                <a:latin typeface="HSHVTA+TimesNewRomanPSMT"/>
                <a:cs typeface="HSHVTA+TimesNewRomanPSMT"/>
              </a:rPr>
              <a:t>có</a:t>
            </a:r>
            <a:r>
              <a:rPr sz="1400" spc="334" dirty="0">
                <a:solidFill>
                  <a:srgbClr val="00B0F0"/>
                </a:solidFill>
                <a:latin typeface="HSHVTA+TimesNewRomanPSMT"/>
                <a:cs typeface="HSHVTA+TimesNewRomanPSMT"/>
              </a:rPr>
              <a:t> </a:t>
            </a:r>
            <a:r>
              <a:rPr sz="1400" dirty="0">
                <a:solidFill>
                  <a:srgbClr val="00B0F0"/>
                </a:solidFill>
                <a:latin typeface="HSHVTA+TimesNewRomanPSMT"/>
                <a:cs typeface="HSHVTA+TimesNewRomanPSMT"/>
              </a:rPr>
              <a:t>thể</a:t>
            </a:r>
            <a:r>
              <a:rPr sz="1400" spc="334" dirty="0">
                <a:solidFill>
                  <a:srgbClr val="00B0F0"/>
                </a:solidFill>
                <a:latin typeface="HSHVTA+TimesNewRomanPSMT"/>
                <a:cs typeface="HSHVTA+TimesNewRomanPSMT"/>
              </a:rPr>
              <a:t> </a:t>
            </a:r>
            <a:r>
              <a:rPr sz="1400" dirty="0">
                <a:solidFill>
                  <a:srgbClr val="00B0F0"/>
                </a:solidFill>
                <a:latin typeface="HSHVTA+TimesNewRomanPSMT"/>
                <a:cs typeface="HSHVTA+TimesNewRomanPSMT"/>
              </a:rPr>
              <a:t>được</a:t>
            </a:r>
            <a:r>
              <a:rPr sz="1400" spc="335" dirty="0">
                <a:solidFill>
                  <a:srgbClr val="00B0F0"/>
                </a:solidFill>
                <a:latin typeface="HSHVTA+TimesNewRomanPSMT"/>
                <a:cs typeface="HSHVTA+TimesNewRomanPSMT"/>
              </a:rPr>
              <a:t> </a:t>
            </a:r>
            <a:r>
              <a:rPr sz="1400" dirty="0">
                <a:solidFill>
                  <a:srgbClr val="00B0F0"/>
                </a:solidFill>
                <a:latin typeface="HSHVTA+TimesNewRomanPSMT"/>
                <a:cs typeface="HSHVTA+TimesNewRomanPSMT"/>
              </a:rPr>
              <a:t>cấp</a:t>
            </a:r>
            <a:r>
              <a:rPr sz="1400" spc="335" dirty="0">
                <a:solidFill>
                  <a:srgbClr val="00B0F0"/>
                </a:solidFill>
                <a:latin typeface="HSHVTA+TimesNewRomanPSMT"/>
                <a:cs typeface="HSHVTA+TimesNewRomanPSMT"/>
              </a:rPr>
              <a:t> </a:t>
            </a:r>
            <a:r>
              <a:rPr sz="1400" dirty="0">
                <a:solidFill>
                  <a:srgbClr val="00B0F0"/>
                </a:solidFill>
                <a:latin typeface="HSHVTA+TimesNewRomanPSMT"/>
                <a:cs typeface="HSHVTA+TimesNewRomanPSMT"/>
              </a:rPr>
              <a:t>GPMT</a:t>
            </a:r>
            <a:r>
              <a:rPr sz="1400" spc="309" dirty="0">
                <a:solidFill>
                  <a:srgbClr val="00B0F0"/>
                </a:solidFill>
                <a:latin typeface="HSHVTA+TimesNewRomanPSMT"/>
                <a:cs typeface="HSHVTA+TimesNewRomanPSMT"/>
              </a:rPr>
              <a:t> </a:t>
            </a:r>
            <a:r>
              <a:rPr sz="1400" dirty="0">
                <a:solidFill>
                  <a:srgbClr val="00B0F0"/>
                </a:solidFill>
                <a:latin typeface="HSHVTA+TimesNewRomanPSMT"/>
                <a:cs typeface="HSHVTA+TimesNewRomanPSMT"/>
              </a:rPr>
              <a:t>ngay</a:t>
            </a:r>
            <a:r>
              <a:rPr sz="1400" spc="334" dirty="0">
                <a:solidFill>
                  <a:srgbClr val="00B0F0"/>
                </a:solidFill>
                <a:latin typeface="HSHVTA+TimesNewRomanPSMT"/>
                <a:cs typeface="HSHVTA+TimesNewRomanPSMT"/>
              </a:rPr>
              <a:t> </a:t>
            </a:r>
            <a:r>
              <a:rPr sz="1400" dirty="0">
                <a:solidFill>
                  <a:srgbClr val="00B0F0"/>
                </a:solidFill>
                <a:latin typeface="HSHVTA+TimesNewRomanPSMT"/>
                <a:cs typeface="HSHVTA+TimesNewRomanPSMT"/>
              </a:rPr>
              <a:t>từ</a:t>
            </a:r>
            <a:r>
              <a:rPr sz="1400" spc="335" dirty="0">
                <a:solidFill>
                  <a:srgbClr val="00B0F0"/>
                </a:solidFill>
                <a:latin typeface="HSHVTA+TimesNewRomanPSMT"/>
                <a:cs typeface="HSHVTA+TimesNewRomanPSMT"/>
              </a:rPr>
              <a:t> </a:t>
            </a:r>
            <a:r>
              <a:rPr sz="1400" dirty="0">
                <a:solidFill>
                  <a:srgbClr val="00B0F0"/>
                </a:solidFill>
                <a:latin typeface="HSHVTA+TimesNewRomanPSMT"/>
                <a:cs typeface="HSHVTA+TimesNewRomanPSMT"/>
              </a:rPr>
              <a:t>giai</a:t>
            </a:r>
            <a:r>
              <a:rPr sz="1400" spc="334" dirty="0">
                <a:solidFill>
                  <a:srgbClr val="00B0F0"/>
                </a:solidFill>
                <a:latin typeface="HSHVTA+TimesNewRomanPSMT"/>
                <a:cs typeface="HSHVTA+TimesNewRomanPSMT"/>
              </a:rPr>
              <a:t> </a:t>
            </a:r>
            <a:r>
              <a:rPr sz="1400" dirty="0">
                <a:solidFill>
                  <a:srgbClr val="00B0F0"/>
                </a:solidFill>
                <a:latin typeface="HSHVTA+TimesNewRomanPSMT"/>
                <a:cs typeface="HSHVTA+TimesNewRomanPSMT"/>
              </a:rPr>
              <a:t>đoạn</a:t>
            </a:r>
          </a:p>
          <a:p>
            <a:pPr marL="0" marR="0">
              <a:lnSpc>
                <a:spcPts val="1416"/>
              </a:lnSpc>
              <a:spcBef>
                <a:spcPts val="0"/>
              </a:spcBef>
              <a:spcAft>
                <a:spcPts val="0"/>
              </a:spcAft>
            </a:pPr>
            <a:r>
              <a:rPr sz="1400" dirty="0">
                <a:solidFill>
                  <a:srgbClr val="00B0F0"/>
                </a:solidFill>
                <a:latin typeface="HSHVTA+TimesNewRomanPSMT"/>
                <a:cs typeface="HSHVTA+TimesNewRomanPSMT"/>
              </a:rPr>
              <a:t>nghiên cứu khả thi và tổ chức hậu kiểm.</a:t>
            </a:r>
          </a:p>
        </p:txBody>
      </p:sp>
      <p:sp>
        <p:nvSpPr>
          <p:cNvPr id="12" name="object 12"/>
          <p:cNvSpPr txBox="1"/>
          <p:nvPr/>
        </p:nvSpPr>
        <p:spPr>
          <a:xfrm>
            <a:off x="2280005" y="5145080"/>
            <a:ext cx="3960135" cy="945183"/>
          </a:xfrm>
          <a:prstGeom prst="rect">
            <a:avLst/>
          </a:prstGeom>
        </p:spPr>
        <p:txBody>
          <a:bodyPr vert="horz" wrap="square" lIns="0" tIns="0" rIns="0" bIns="0" rtlCol="0">
            <a:spAutoFit/>
          </a:bodyPr>
          <a:lstStyle/>
          <a:p>
            <a:pPr marL="0" marR="0">
              <a:lnSpc>
                <a:spcPts val="1550"/>
              </a:lnSpc>
              <a:spcBef>
                <a:spcPts val="0"/>
              </a:spcBef>
              <a:spcAft>
                <a:spcPts val="0"/>
              </a:spcAft>
            </a:pPr>
            <a:r>
              <a:rPr sz="1400" dirty="0">
                <a:solidFill>
                  <a:srgbClr val="000000"/>
                </a:solidFill>
                <a:latin typeface="HSHVTA+TimesNewRomanPSMT"/>
                <a:cs typeface="HSHVTA+TimesNewRomanPSMT"/>
              </a:rPr>
              <a:t>-</a:t>
            </a:r>
            <a:r>
              <a:rPr sz="1400" spc="170"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Xác</a:t>
            </a:r>
            <a:r>
              <a:rPr sz="1400" spc="170"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lập</a:t>
            </a:r>
            <a:r>
              <a:rPr sz="1400" spc="170"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lại</a:t>
            </a:r>
            <a:r>
              <a:rPr sz="1400" spc="170"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đúng</a:t>
            </a:r>
            <a:r>
              <a:rPr sz="1400" spc="170"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vai</a:t>
            </a:r>
            <a:r>
              <a:rPr sz="1400" spc="170"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trò</a:t>
            </a:r>
            <a:r>
              <a:rPr sz="1400" spc="170"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hoạt</a:t>
            </a:r>
            <a:r>
              <a:rPr sz="1400" spc="170"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động</a:t>
            </a:r>
            <a:r>
              <a:rPr sz="1400" spc="171"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quan</a:t>
            </a:r>
            <a:r>
              <a:rPr sz="1400" spc="170"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trắc</a:t>
            </a:r>
            <a:r>
              <a:rPr sz="1400" spc="171"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chất</a:t>
            </a:r>
          </a:p>
          <a:p>
            <a:pPr marL="0" marR="0">
              <a:lnSpc>
                <a:spcPts val="1391"/>
              </a:lnSpc>
              <a:spcBef>
                <a:spcPts val="0"/>
              </a:spcBef>
              <a:spcAft>
                <a:spcPts val="0"/>
              </a:spcAft>
            </a:pPr>
            <a:r>
              <a:rPr sz="1400" dirty="0">
                <a:solidFill>
                  <a:srgbClr val="000000"/>
                </a:solidFill>
                <a:latin typeface="HSHVTA+TimesNewRomanPSMT"/>
                <a:cs typeface="HSHVTA+TimesNewRomanPSMT"/>
              </a:rPr>
              <a:t>thải</a:t>
            </a:r>
            <a:r>
              <a:rPr sz="1400" spc="123"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của</a:t>
            </a:r>
            <a:r>
              <a:rPr sz="1400" spc="123"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doanh</a:t>
            </a:r>
            <a:r>
              <a:rPr sz="1400" spc="123"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nghiệp,</a:t>
            </a:r>
            <a:r>
              <a:rPr sz="1400" spc="123"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Luật</a:t>
            </a:r>
            <a:r>
              <a:rPr sz="1400" spc="123"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quy</a:t>
            </a:r>
            <a:r>
              <a:rPr sz="1400" spc="124"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định</a:t>
            </a:r>
            <a:r>
              <a:rPr sz="1400" spc="123"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các</a:t>
            </a:r>
            <a:r>
              <a:rPr sz="1400" spc="124"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đối</a:t>
            </a:r>
            <a:r>
              <a:rPr sz="1400" spc="124"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tượng</a:t>
            </a:r>
          </a:p>
          <a:p>
            <a:pPr marL="0" marR="0">
              <a:lnSpc>
                <a:spcPts val="1392"/>
              </a:lnSpc>
              <a:spcBef>
                <a:spcPts val="0"/>
              </a:spcBef>
              <a:spcAft>
                <a:spcPts val="0"/>
              </a:spcAft>
            </a:pPr>
            <a:r>
              <a:rPr sz="1400" dirty="0">
                <a:solidFill>
                  <a:srgbClr val="000000"/>
                </a:solidFill>
                <a:latin typeface="HSHVTA+TimesNewRomanPSMT"/>
                <a:cs typeface="HSHVTA+TimesNewRomanPSMT"/>
              </a:rPr>
              <a:t>xả</a:t>
            </a:r>
            <a:r>
              <a:rPr sz="1400" spc="260"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nước</a:t>
            </a:r>
            <a:r>
              <a:rPr sz="1400" spc="260"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thải,</a:t>
            </a:r>
            <a:r>
              <a:rPr sz="1400" spc="259"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bụi,</a:t>
            </a:r>
            <a:r>
              <a:rPr sz="1400" spc="260"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khí</a:t>
            </a:r>
            <a:r>
              <a:rPr sz="1400" spc="260"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thải</a:t>
            </a:r>
            <a:r>
              <a:rPr sz="1400" spc="260"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lớn</a:t>
            </a:r>
            <a:r>
              <a:rPr sz="1400" spc="260"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ra</a:t>
            </a:r>
            <a:r>
              <a:rPr sz="1400" spc="261"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môi</a:t>
            </a:r>
            <a:r>
              <a:rPr sz="1400" spc="260"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trường</a:t>
            </a:r>
            <a:r>
              <a:rPr sz="1400" spc="260"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phải</a:t>
            </a:r>
          </a:p>
          <a:p>
            <a:pPr marL="0" marR="0">
              <a:lnSpc>
                <a:spcPts val="1416"/>
              </a:lnSpc>
              <a:spcBef>
                <a:spcPts val="50"/>
              </a:spcBef>
              <a:spcAft>
                <a:spcPts val="0"/>
              </a:spcAft>
            </a:pPr>
            <a:r>
              <a:rPr sz="1400" dirty="0">
                <a:solidFill>
                  <a:srgbClr val="000000"/>
                </a:solidFill>
                <a:latin typeface="HSHVTA+TimesNewRomanPSMT"/>
                <a:cs typeface="HSHVTA+TimesNewRomanPSMT"/>
              </a:rPr>
              <a:t>quan</a:t>
            </a:r>
            <a:r>
              <a:rPr sz="1400" spc="77"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trắc</a:t>
            </a:r>
            <a:r>
              <a:rPr sz="1400" spc="78"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định</a:t>
            </a:r>
            <a:r>
              <a:rPr sz="1400" spc="78"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kỳ;</a:t>
            </a:r>
            <a:r>
              <a:rPr sz="1400" spc="78"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đối</a:t>
            </a:r>
            <a:r>
              <a:rPr sz="1400" spc="78"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tượng</a:t>
            </a:r>
            <a:r>
              <a:rPr sz="1400" spc="78"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phải</a:t>
            </a:r>
            <a:r>
              <a:rPr sz="1400" spc="78"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quan</a:t>
            </a:r>
            <a:r>
              <a:rPr sz="1400" spc="78"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trắc</a:t>
            </a:r>
            <a:r>
              <a:rPr sz="1400" spc="78"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tự</a:t>
            </a:r>
            <a:r>
              <a:rPr sz="1400" spc="78"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động,</a:t>
            </a:r>
          </a:p>
          <a:p>
            <a:pPr marL="0" marR="0">
              <a:lnSpc>
                <a:spcPts val="1391"/>
              </a:lnSpc>
              <a:spcBef>
                <a:spcPts val="0"/>
              </a:spcBef>
              <a:spcAft>
                <a:spcPts val="0"/>
              </a:spcAft>
            </a:pPr>
            <a:r>
              <a:rPr sz="1400" dirty="0">
                <a:solidFill>
                  <a:srgbClr val="000000"/>
                </a:solidFill>
                <a:latin typeface="HSHVTA+TimesNewRomanPSMT"/>
                <a:cs typeface="HSHVTA+TimesNewRomanPSMT"/>
              </a:rPr>
              <a:t>liên tục.</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1200117" y="1019837"/>
            <a:ext cx="6940478" cy="1000744"/>
          </a:xfrm>
          <a:prstGeom prst="rect">
            <a:avLst/>
          </a:prstGeom>
        </p:spPr>
        <p:txBody>
          <a:bodyPr vert="horz" wrap="square" lIns="0" tIns="0" rIns="0" bIns="0" rtlCol="0">
            <a:spAutoFit/>
          </a:bodyPr>
          <a:lstStyle/>
          <a:p>
            <a:pPr marL="0" marR="0">
              <a:lnSpc>
                <a:spcPts val="1771"/>
              </a:lnSpc>
              <a:spcBef>
                <a:spcPts val="0"/>
              </a:spcBef>
              <a:spcAft>
                <a:spcPts val="0"/>
              </a:spcAft>
            </a:pPr>
            <a:r>
              <a:rPr sz="1600" dirty="0">
                <a:solidFill>
                  <a:srgbClr val="FF0000"/>
                </a:solidFill>
                <a:latin typeface="TSLFQS+TimesNewRomanPS-BoldItalicMT"/>
                <a:cs typeface="TSLFQS+TimesNewRomanPS-BoldItalicMT"/>
              </a:rPr>
              <a:t>Nội dung 2: Thay đổi phương thức quản lý môi trường đối với dự án đầu tư theo</a:t>
            </a:r>
          </a:p>
          <a:p>
            <a:pPr marL="78549" marR="0">
              <a:lnSpc>
                <a:spcPts val="1771"/>
              </a:lnSpc>
              <a:spcBef>
                <a:spcPts val="124"/>
              </a:spcBef>
              <a:spcAft>
                <a:spcPts val="0"/>
              </a:spcAft>
            </a:pPr>
            <a:r>
              <a:rPr sz="1600" dirty="0">
                <a:solidFill>
                  <a:srgbClr val="FF0000"/>
                </a:solidFill>
                <a:latin typeface="TSLFQS+TimesNewRomanPS-BoldItalicMT"/>
                <a:cs typeface="TSLFQS+TimesNewRomanPS-BoldItalicMT"/>
              </a:rPr>
              <a:t>các tiêu chí môi trường; kiểm soát chặt chẽ dự án có nguy cơ tác động xấu đến</a:t>
            </a:r>
          </a:p>
          <a:p>
            <a:pPr marL="21399" marR="0">
              <a:lnSpc>
                <a:spcPts val="1771"/>
              </a:lnSpc>
              <a:spcBef>
                <a:spcPts val="124"/>
              </a:spcBef>
              <a:spcAft>
                <a:spcPts val="0"/>
              </a:spcAft>
            </a:pPr>
            <a:r>
              <a:rPr sz="1600" dirty="0">
                <a:solidFill>
                  <a:srgbClr val="FF0000"/>
                </a:solidFill>
                <a:latin typeface="TSLFQS+TimesNewRomanPS-BoldItalicMT"/>
                <a:cs typeface="TSLFQS+TimesNewRomanPS-BoldItalicMT"/>
              </a:rPr>
              <a:t>môi trường mức độ cao, thực hiện hậu kiểm đối với các dự án có công nghệ tiên</a:t>
            </a:r>
          </a:p>
          <a:p>
            <a:pPr marL="900112" marR="0">
              <a:lnSpc>
                <a:spcPts val="1771"/>
              </a:lnSpc>
              <a:spcBef>
                <a:spcPts val="244"/>
              </a:spcBef>
              <a:spcAft>
                <a:spcPts val="0"/>
              </a:spcAft>
            </a:pPr>
            <a:r>
              <a:rPr sz="1600" dirty="0">
                <a:solidFill>
                  <a:srgbClr val="FF0000"/>
                </a:solidFill>
                <a:latin typeface="TSLFQS+TimesNewRomanPS-BoldItalicMT"/>
                <a:cs typeface="TSLFQS+TimesNewRomanPS-BoldItalicMT"/>
              </a:rPr>
              <a:t>tiến và thân thiện môi trường; cắt giảm thủ tục hành chính</a:t>
            </a:r>
          </a:p>
        </p:txBody>
      </p:sp>
      <p:sp>
        <p:nvSpPr>
          <p:cNvPr id="4" name="object 4"/>
          <p:cNvSpPr txBox="1"/>
          <p:nvPr/>
        </p:nvSpPr>
        <p:spPr>
          <a:xfrm>
            <a:off x="2656616" y="1998245"/>
            <a:ext cx="4027635" cy="263128"/>
          </a:xfrm>
          <a:prstGeom prst="rect">
            <a:avLst/>
          </a:prstGeom>
        </p:spPr>
        <p:txBody>
          <a:bodyPr vert="horz" wrap="square" lIns="0" tIns="0" rIns="0" bIns="0" rtlCol="0">
            <a:spAutoFit/>
          </a:bodyPr>
          <a:lstStyle/>
          <a:p>
            <a:pPr marL="0" marR="0">
              <a:lnSpc>
                <a:spcPts val="1771"/>
              </a:lnSpc>
              <a:spcBef>
                <a:spcPts val="0"/>
              </a:spcBef>
              <a:spcAft>
                <a:spcPts val="0"/>
              </a:spcAft>
            </a:pPr>
            <a:r>
              <a:rPr sz="1600" dirty="0">
                <a:solidFill>
                  <a:srgbClr val="23735D"/>
                </a:solidFill>
                <a:latin typeface="TSLFQS+TimesNewRomanPS-BoldItalicMT"/>
                <a:cs typeface="TSLFQS+TimesNewRomanPS-BoldItalicMT"/>
              </a:rPr>
              <a:t>b) Về tăng cường cải cách thủ tục hành chính</a:t>
            </a:r>
          </a:p>
        </p:txBody>
      </p:sp>
      <p:sp>
        <p:nvSpPr>
          <p:cNvPr id="5" name="object 5"/>
          <p:cNvSpPr txBox="1"/>
          <p:nvPr/>
        </p:nvSpPr>
        <p:spPr>
          <a:xfrm>
            <a:off x="1821011" y="2912645"/>
            <a:ext cx="4493563" cy="1073896"/>
          </a:xfrm>
          <a:prstGeom prst="rect">
            <a:avLst/>
          </a:prstGeom>
        </p:spPr>
        <p:txBody>
          <a:bodyPr vert="horz" wrap="square" lIns="0" tIns="0" rIns="0" bIns="0" rtlCol="0">
            <a:spAutoFit/>
          </a:bodyPr>
          <a:lstStyle/>
          <a:p>
            <a:pPr marL="0" marR="0">
              <a:lnSpc>
                <a:spcPts val="1771"/>
              </a:lnSpc>
              <a:spcBef>
                <a:spcPts val="0"/>
              </a:spcBef>
              <a:spcAft>
                <a:spcPts val="0"/>
              </a:spcAft>
            </a:pPr>
            <a:r>
              <a:rPr sz="1600" dirty="0">
                <a:solidFill>
                  <a:srgbClr val="000000"/>
                </a:solidFill>
                <a:latin typeface="HTSVMS+TimesNewRomanPSMT"/>
                <a:cs typeface="HTSVMS+TimesNewRomanPSMT"/>
              </a:rPr>
              <a:t>(i)</a:t>
            </a:r>
            <a:r>
              <a:rPr sz="1600" spc="-29"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Theo Luật BVMT</a:t>
            </a:r>
            <a:r>
              <a:rPr sz="1600" spc="-28"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2014 và các văn bản hướng dẫn</a:t>
            </a:r>
          </a:p>
          <a:p>
            <a:pPr marL="0" marR="0">
              <a:lnSpc>
                <a:spcPts val="1583"/>
              </a:lnSpc>
              <a:spcBef>
                <a:spcPts val="0"/>
              </a:spcBef>
              <a:spcAft>
                <a:spcPts val="0"/>
              </a:spcAft>
            </a:pPr>
            <a:r>
              <a:rPr sz="1600" dirty="0">
                <a:solidFill>
                  <a:srgbClr val="000000"/>
                </a:solidFill>
                <a:latin typeface="HTSVMS+TimesNewRomanPSMT"/>
                <a:cs typeface="HTSVMS+TimesNewRomanPSMT"/>
              </a:rPr>
              <a:t>thi hành có 53</a:t>
            </a:r>
            <a:r>
              <a:rPr sz="1600" spc="-29"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TTHC (từ cấp</a:t>
            </a:r>
            <a:r>
              <a:rPr sz="1600" spc="-29" dirty="0">
                <a:solidFill>
                  <a:srgbClr val="000000"/>
                </a:solidFill>
                <a:latin typeface="HTSVMS+TimesNewRomanPSMT"/>
                <a:cs typeface="HTSVMS+TimesNewRomanPSMT"/>
              </a:rPr>
              <a:t> </a:t>
            </a:r>
            <a:r>
              <a:rPr sz="1600" spc="-14" dirty="0">
                <a:solidFill>
                  <a:srgbClr val="000000"/>
                </a:solidFill>
                <a:latin typeface="HTSVMS+TimesNewRomanPSMT"/>
                <a:cs typeface="HTSVMS+TimesNewRomanPSMT"/>
              </a:rPr>
              <a:t>Trung</a:t>
            </a:r>
            <a:r>
              <a:rPr sz="1600" spc="14"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ương đến địa</a:t>
            </a:r>
          </a:p>
          <a:p>
            <a:pPr marL="0" marR="0">
              <a:lnSpc>
                <a:spcPts val="1607"/>
              </a:lnSpc>
              <a:spcBef>
                <a:spcPts val="0"/>
              </a:spcBef>
              <a:spcAft>
                <a:spcPts val="0"/>
              </a:spcAft>
            </a:pPr>
            <a:r>
              <a:rPr sz="1600" dirty="0">
                <a:solidFill>
                  <a:srgbClr val="000000"/>
                </a:solidFill>
                <a:latin typeface="HTSVMS+TimesNewRomanPSMT"/>
                <a:cs typeface="HTSVMS+TimesNewRomanPSMT"/>
              </a:rPr>
              <a:t>phương).</a:t>
            </a:r>
            <a:r>
              <a:rPr sz="1600" spc="-29"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Theo Luật BVMT</a:t>
            </a:r>
            <a:r>
              <a:rPr sz="1600" spc="-28"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2020 và Nghị định số</a:t>
            </a:r>
          </a:p>
          <a:p>
            <a:pPr marL="0" marR="0">
              <a:lnSpc>
                <a:spcPts val="1608"/>
              </a:lnSpc>
              <a:spcBef>
                <a:spcPts val="0"/>
              </a:spcBef>
              <a:spcAft>
                <a:spcPts val="0"/>
              </a:spcAft>
            </a:pPr>
            <a:r>
              <a:rPr sz="1600" dirty="0">
                <a:solidFill>
                  <a:srgbClr val="000000"/>
                </a:solidFill>
                <a:latin typeface="HTSVMS+TimesNewRomanPSMT"/>
                <a:cs typeface="HTSVMS+TimesNewRomanPSMT"/>
              </a:rPr>
              <a:t>08/2022/NĐ-CP</a:t>
            </a:r>
            <a:r>
              <a:rPr sz="1600" spc="-58"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có 35</a:t>
            </a:r>
            <a:r>
              <a:rPr sz="1600" spc="-29"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TTHC </a:t>
            </a:r>
            <a:r>
              <a:rPr sz="1600" dirty="0">
                <a:solidFill>
                  <a:srgbClr val="F14124"/>
                </a:solidFill>
                <a:latin typeface="DDCBJW+TimesNewRomanPS-BoldMT"/>
                <a:cs typeface="DDCBJW+TimesNewRomanPS-BoldMT"/>
              </a:rPr>
              <a:t>-&gt; giảm được 18</a:t>
            </a:r>
          </a:p>
          <a:p>
            <a:pPr marL="0" marR="0">
              <a:lnSpc>
                <a:spcPts val="1583"/>
              </a:lnSpc>
              <a:spcBef>
                <a:spcPts val="0"/>
              </a:spcBef>
              <a:spcAft>
                <a:spcPts val="0"/>
              </a:spcAft>
            </a:pPr>
            <a:r>
              <a:rPr sz="1600" dirty="0">
                <a:solidFill>
                  <a:srgbClr val="F14124"/>
                </a:solidFill>
                <a:latin typeface="DDCBJW+TimesNewRomanPS-BoldMT"/>
                <a:cs typeface="DDCBJW+TimesNewRomanPS-BoldMT"/>
              </a:rPr>
              <a:t>TTHC</a:t>
            </a:r>
          </a:p>
        </p:txBody>
      </p:sp>
      <p:sp>
        <p:nvSpPr>
          <p:cNvPr id="6" name="object 6"/>
          <p:cNvSpPr txBox="1"/>
          <p:nvPr/>
        </p:nvSpPr>
        <p:spPr>
          <a:xfrm>
            <a:off x="1821011" y="4653054"/>
            <a:ext cx="4467529" cy="1076944"/>
          </a:xfrm>
          <a:prstGeom prst="rect">
            <a:avLst/>
          </a:prstGeom>
        </p:spPr>
        <p:txBody>
          <a:bodyPr vert="horz" wrap="square" lIns="0" tIns="0" rIns="0" bIns="0" rtlCol="0">
            <a:spAutoFit/>
          </a:bodyPr>
          <a:lstStyle/>
          <a:p>
            <a:pPr marL="0" marR="0">
              <a:lnSpc>
                <a:spcPts val="1771"/>
              </a:lnSpc>
              <a:spcBef>
                <a:spcPts val="0"/>
              </a:spcBef>
              <a:spcAft>
                <a:spcPts val="0"/>
              </a:spcAft>
            </a:pPr>
            <a:r>
              <a:rPr sz="1600" dirty="0">
                <a:solidFill>
                  <a:srgbClr val="000000"/>
                </a:solidFill>
                <a:latin typeface="HTSVMS+TimesNewRomanPSMT"/>
                <a:cs typeface="HTSVMS+TimesNewRomanPSMT"/>
              </a:rPr>
              <a:t>(ii)</a:t>
            </a:r>
            <a:r>
              <a:rPr sz="1600" spc="-29"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Theo Luật BVMT</a:t>
            </a:r>
            <a:r>
              <a:rPr sz="1600" spc="-28"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2014 và pháp luật có liên quan</a:t>
            </a:r>
          </a:p>
          <a:p>
            <a:pPr marL="0" marR="0">
              <a:lnSpc>
                <a:spcPts val="1607"/>
              </a:lnSpc>
              <a:spcBef>
                <a:spcPts val="0"/>
              </a:spcBef>
              <a:spcAft>
                <a:spcPts val="0"/>
              </a:spcAft>
            </a:pPr>
            <a:r>
              <a:rPr sz="1600" dirty="0">
                <a:solidFill>
                  <a:srgbClr val="000000"/>
                </a:solidFill>
                <a:latin typeface="HTSVMS+TimesNewRomanPSMT"/>
                <a:cs typeface="HTSVMS+TimesNewRomanPSMT"/>
              </a:rPr>
              <a:t>thì có 07 loại giấy phép. Hiện </a:t>
            </a:r>
            <a:r>
              <a:rPr sz="1600" spc="-35" dirty="0">
                <a:solidFill>
                  <a:srgbClr val="000000"/>
                </a:solidFill>
                <a:latin typeface="HTSVMS+TimesNewRomanPSMT"/>
                <a:cs typeface="HTSVMS+TimesNewRomanPSMT"/>
              </a:rPr>
              <a:t>nay,</a:t>
            </a:r>
            <a:r>
              <a:rPr sz="1600" spc="35"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theo Luật BVMT</a:t>
            </a:r>
          </a:p>
          <a:p>
            <a:pPr marL="0" marR="0">
              <a:lnSpc>
                <a:spcPts val="1607"/>
              </a:lnSpc>
              <a:spcBef>
                <a:spcPts val="0"/>
              </a:spcBef>
              <a:spcAft>
                <a:spcPts val="0"/>
              </a:spcAft>
            </a:pPr>
            <a:r>
              <a:rPr sz="1600" dirty="0">
                <a:solidFill>
                  <a:srgbClr val="000000"/>
                </a:solidFill>
                <a:latin typeface="HTSVMS+TimesNewRomanPSMT"/>
                <a:cs typeface="HTSVMS+TimesNewRomanPSMT"/>
              </a:rPr>
              <a:t>2020 và Nghị định số </a:t>
            </a:r>
            <a:r>
              <a:rPr sz="1600" spc="-14" dirty="0">
                <a:solidFill>
                  <a:srgbClr val="000000"/>
                </a:solidFill>
                <a:latin typeface="HTSVMS+TimesNewRomanPSMT"/>
                <a:cs typeface="HTSVMS+TimesNewRomanPSMT"/>
              </a:rPr>
              <a:t>08/2022/NĐ-CP,</a:t>
            </a:r>
            <a:r>
              <a:rPr sz="1600" spc="14"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doanh nghiệp</a:t>
            </a:r>
          </a:p>
          <a:p>
            <a:pPr marL="0" marR="0">
              <a:lnSpc>
                <a:spcPts val="1584"/>
              </a:lnSpc>
              <a:spcBef>
                <a:spcPts val="0"/>
              </a:spcBef>
              <a:spcAft>
                <a:spcPts val="0"/>
              </a:spcAft>
            </a:pPr>
            <a:r>
              <a:rPr sz="1600" dirty="0">
                <a:solidFill>
                  <a:srgbClr val="000000"/>
                </a:solidFill>
                <a:latin typeface="HTSVMS+TimesNewRomanPSMT"/>
                <a:cs typeface="HTSVMS+TimesNewRomanPSMT"/>
              </a:rPr>
              <a:t>chỉ phải thực hiện thủ tục đề nghị </a:t>
            </a:r>
            <a:r>
              <a:rPr sz="1600" dirty="0">
                <a:solidFill>
                  <a:srgbClr val="F14023"/>
                </a:solidFill>
                <a:latin typeface="DDCBJW+TimesNewRomanPS-BoldMT"/>
                <a:cs typeface="DDCBJW+TimesNewRomanPS-BoldMT"/>
              </a:rPr>
              <a:t>cấp 01 loại giấy</a:t>
            </a:r>
          </a:p>
          <a:p>
            <a:pPr marL="0" marR="0">
              <a:lnSpc>
                <a:spcPts val="1607"/>
              </a:lnSpc>
              <a:spcBef>
                <a:spcPts val="0"/>
              </a:spcBef>
              <a:spcAft>
                <a:spcPts val="0"/>
              </a:spcAft>
            </a:pPr>
            <a:r>
              <a:rPr sz="1600" dirty="0">
                <a:solidFill>
                  <a:srgbClr val="F14023"/>
                </a:solidFill>
                <a:latin typeface="DDCBJW+TimesNewRomanPS-BoldMT"/>
                <a:cs typeface="DDCBJW+TimesNewRomanPS-BoldMT"/>
              </a:rPr>
              <a:t>phép là </a:t>
            </a:r>
            <a:r>
              <a:rPr sz="1600" spc="-24" dirty="0">
                <a:solidFill>
                  <a:srgbClr val="F14023"/>
                </a:solidFill>
                <a:latin typeface="DDCBJW+TimesNewRomanPS-BoldMT"/>
                <a:cs typeface="DDCBJW+TimesNewRomanPS-BoldMT"/>
              </a:rPr>
              <a:t>GPMT.</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1200117" y="1019837"/>
            <a:ext cx="6940478" cy="1000744"/>
          </a:xfrm>
          <a:prstGeom prst="rect">
            <a:avLst/>
          </a:prstGeom>
        </p:spPr>
        <p:txBody>
          <a:bodyPr vert="horz" wrap="square" lIns="0" tIns="0" rIns="0" bIns="0" rtlCol="0">
            <a:spAutoFit/>
          </a:bodyPr>
          <a:lstStyle/>
          <a:p>
            <a:pPr marL="0" marR="0">
              <a:lnSpc>
                <a:spcPts val="1771"/>
              </a:lnSpc>
              <a:spcBef>
                <a:spcPts val="0"/>
              </a:spcBef>
              <a:spcAft>
                <a:spcPts val="0"/>
              </a:spcAft>
            </a:pPr>
            <a:r>
              <a:rPr sz="1600" dirty="0">
                <a:solidFill>
                  <a:srgbClr val="FF0000"/>
                </a:solidFill>
                <a:latin typeface="TSLFQS+TimesNewRomanPS-BoldItalicMT"/>
                <a:cs typeface="TSLFQS+TimesNewRomanPS-BoldItalicMT"/>
              </a:rPr>
              <a:t>Nội dung 2: Thay đổi phương thức quản lý môi trường đối với dự án đầu tư theo</a:t>
            </a:r>
          </a:p>
          <a:p>
            <a:pPr marL="78549" marR="0">
              <a:lnSpc>
                <a:spcPts val="1771"/>
              </a:lnSpc>
              <a:spcBef>
                <a:spcPts val="124"/>
              </a:spcBef>
              <a:spcAft>
                <a:spcPts val="0"/>
              </a:spcAft>
            </a:pPr>
            <a:r>
              <a:rPr sz="1600" dirty="0">
                <a:solidFill>
                  <a:srgbClr val="FF0000"/>
                </a:solidFill>
                <a:latin typeface="TSLFQS+TimesNewRomanPS-BoldItalicMT"/>
                <a:cs typeface="TSLFQS+TimesNewRomanPS-BoldItalicMT"/>
              </a:rPr>
              <a:t>các tiêu chí môi trường; kiểm soát chặt chẽ dự án có nguy cơ tác động xấu đến</a:t>
            </a:r>
          </a:p>
          <a:p>
            <a:pPr marL="21399" marR="0">
              <a:lnSpc>
                <a:spcPts val="1771"/>
              </a:lnSpc>
              <a:spcBef>
                <a:spcPts val="124"/>
              </a:spcBef>
              <a:spcAft>
                <a:spcPts val="0"/>
              </a:spcAft>
            </a:pPr>
            <a:r>
              <a:rPr sz="1600" dirty="0">
                <a:solidFill>
                  <a:srgbClr val="FF0000"/>
                </a:solidFill>
                <a:latin typeface="TSLFQS+TimesNewRomanPS-BoldItalicMT"/>
                <a:cs typeface="TSLFQS+TimesNewRomanPS-BoldItalicMT"/>
              </a:rPr>
              <a:t>môi trường mức độ cao, thực hiện hậu kiểm đối với các dự án có công nghệ tiên</a:t>
            </a:r>
          </a:p>
          <a:p>
            <a:pPr marL="900112" marR="0">
              <a:lnSpc>
                <a:spcPts val="1771"/>
              </a:lnSpc>
              <a:spcBef>
                <a:spcPts val="244"/>
              </a:spcBef>
              <a:spcAft>
                <a:spcPts val="0"/>
              </a:spcAft>
            </a:pPr>
            <a:r>
              <a:rPr sz="1600" dirty="0">
                <a:solidFill>
                  <a:srgbClr val="FF0000"/>
                </a:solidFill>
                <a:latin typeface="TSLFQS+TimesNewRomanPS-BoldItalicMT"/>
                <a:cs typeface="TSLFQS+TimesNewRomanPS-BoldItalicMT"/>
              </a:rPr>
              <a:t>tiến và thân thiện môi trường; cắt giảm thủ tục hành chính</a:t>
            </a:r>
          </a:p>
        </p:txBody>
      </p:sp>
      <p:sp>
        <p:nvSpPr>
          <p:cNvPr id="4" name="object 4"/>
          <p:cNvSpPr txBox="1"/>
          <p:nvPr/>
        </p:nvSpPr>
        <p:spPr>
          <a:xfrm>
            <a:off x="2656616" y="1998245"/>
            <a:ext cx="4027635" cy="263128"/>
          </a:xfrm>
          <a:prstGeom prst="rect">
            <a:avLst/>
          </a:prstGeom>
        </p:spPr>
        <p:txBody>
          <a:bodyPr vert="horz" wrap="square" lIns="0" tIns="0" rIns="0" bIns="0" rtlCol="0">
            <a:spAutoFit/>
          </a:bodyPr>
          <a:lstStyle/>
          <a:p>
            <a:pPr marL="0" marR="0">
              <a:lnSpc>
                <a:spcPts val="1771"/>
              </a:lnSpc>
              <a:spcBef>
                <a:spcPts val="0"/>
              </a:spcBef>
              <a:spcAft>
                <a:spcPts val="0"/>
              </a:spcAft>
            </a:pPr>
            <a:r>
              <a:rPr sz="1600" dirty="0">
                <a:solidFill>
                  <a:srgbClr val="23735D"/>
                </a:solidFill>
                <a:latin typeface="TSLFQS+TimesNewRomanPS-BoldItalicMT"/>
                <a:cs typeface="TSLFQS+TimesNewRomanPS-BoldItalicMT"/>
              </a:rPr>
              <a:t>b) Về tăng cường cải cách thủ tục hành chính</a:t>
            </a:r>
          </a:p>
        </p:txBody>
      </p:sp>
      <p:sp>
        <p:nvSpPr>
          <p:cNvPr id="5" name="object 5"/>
          <p:cNvSpPr txBox="1"/>
          <p:nvPr/>
        </p:nvSpPr>
        <p:spPr>
          <a:xfrm>
            <a:off x="2871058" y="2776784"/>
            <a:ext cx="3991381" cy="768399"/>
          </a:xfrm>
          <a:prstGeom prst="rect">
            <a:avLst/>
          </a:prstGeom>
        </p:spPr>
        <p:txBody>
          <a:bodyPr vert="horz" wrap="square" lIns="0" tIns="0" rIns="0" bIns="0" rtlCol="0">
            <a:spAutoFit/>
          </a:bodyPr>
          <a:lstStyle/>
          <a:p>
            <a:pPr marL="52514" marR="0">
              <a:lnSpc>
                <a:spcPts val="1550"/>
              </a:lnSpc>
              <a:spcBef>
                <a:spcPts val="0"/>
              </a:spcBef>
              <a:spcAft>
                <a:spcPts val="0"/>
              </a:spcAft>
            </a:pPr>
            <a:r>
              <a:rPr sz="1400" dirty="0">
                <a:solidFill>
                  <a:srgbClr val="000000"/>
                </a:solidFill>
                <a:latin typeface="QVBUCV+TimesNewRomanPS-BoldMT"/>
                <a:cs typeface="QVBUCV+TimesNewRomanPS-BoldMT"/>
              </a:rPr>
              <a:t>Nghị định số 08/2022/NĐ-CP</a:t>
            </a:r>
            <a:r>
              <a:rPr sz="1400" dirty="0">
                <a:solidFill>
                  <a:srgbClr val="000000"/>
                </a:solidFill>
                <a:latin typeface="HSHVTA+TimesNewRomanPSMT"/>
                <a:cs typeface="HSHVTA+TimesNewRomanPSMT"/>
              </a:rPr>
              <a:t>: </a:t>
            </a:r>
            <a:r>
              <a:rPr sz="1400" dirty="0">
                <a:solidFill>
                  <a:srgbClr val="000000"/>
                </a:solidFill>
                <a:latin typeface="OIEKLN+TimesNewRomanPS-ItalicMT"/>
                <a:cs typeface="OIEKLN+TimesNewRomanPS-ItalicMT"/>
              </a:rPr>
              <a:t>giảm tiền kiểm, tăng</a:t>
            </a:r>
          </a:p>
          <a:p>
            <a:pPr marL="47688" marR="0">
              <a:lnSpc>
                <a:spcPts val="1391"/>
              </a:lnSpc>
              <a:spcBef>
                <a:spcPts val="0"/>
              </a:spcBef>
              <a:spcAft>
                <a:spcPts val="0"/>
              </a:spcAft>
            </a:pPr>
            <a:r>
              <a:rPr sz="1400" dirty="0">
                <a:solidFill>
                  <a:srgbClr val="000000"/>
                </a:solidFill>
                <a:latin typeface="OIEKLN+TimesNewRomanPS-ItalicMT"/>
                <a:cs typeface="OIEKLN+TimesNewRomanPS-ItalicMT"/>
              </a:rPr>
              <a:t>cường hậu kiểm; rút ngắn tối đa thời gian giải quyết</a:t>
            </a:r>
          </a:p>
          <a:p>
            <a:pPr marL="0" marR="0">
              <a:lnSpc>
                <a:spcPts val="1416"/>
              </a:lnSpc>
              <a:spcBef>
                <a:spcPts val="50"/>
              </a:spcBef>
              <a:spcAft>
                <a:spcPts val="0"/>
              </a:spcAft>
            </a:pPr>
            <a:r>
              <a:rPr sz="1400" dirty="0">
                <a:solidFill>
                  <a:srgbClr val="000000"/>
                </a:solidFill>
                <a:latin typeface="OIEKLN+TimesNewRomanPS-ItalicMT"/>
                <a:cs typeface="OIEKLN+TimesNewRomanPS-ItalicMT"/>
              </a:rPr>
              <a:t>TTHC; đơn giản hoá thành phần hồ sơ và tăng cường</a:t>
            </a:r>
          </a:p>
          <a:p>
            <a:pPr marL="463740" marR="0">
              <a:lnSpc>
                <a:spcPts val="1391"/>
              </a:lnSpc>
              <a:spcBef>
                <a:spcPts val="0"/>
              </a:spcBef>
              <a:spcAft>
                <a:spcPts val="0"/>
              </a:spcAft>
            </a:pPr>
            <a:r>
              <a:rPr sz="1400" dirty="0">
                <a:solidFill>
                  <a:srgbClr val="000000"/>
                </a:solidFill>
                <a:latin typeface="OIEKLN+TimesNewRomanPS-ItalicMT"/>
                <a:cs typeface="OIEKLN+TimesNewRomanPS-ItalicMT"/>
              </a:rPr>
              <a:t>giải quyết TTHC trên môi trường điện tử</a:t>
            </a:r>
          </a:p>
        </p:txBody>
      </p:sp>
      <p:sp>
        <p:nvSpPr>
          <p:cNvPr id="6" name="object 6"/>
          <p:cNvSpPr txBox="1"/>
          <p:nvPr/>
        </p:nvSpPr>
        <p:spPr>
          <a:xfrm>
            <a:off x="5514214" y="4484962"/>
            <a:ext cx="2923120" cy="206871"/>
          </a:xfrm>
          <a:prstGeom prst="rect">
            <a:avLst/>
          </a:prstGeom>
        </p:spPr>
        <p:txBody>
          <a:bodyPr vert="horz" wrap="square" lIns="0" tIns="0" rIns="0" bIns="0" rtlCol="0">
            <a:spAutoFit/>
          </a:bodyPr>
          <a:lstStyle/>
          <a:p>
            <a:pPr marL="0" marR="0">
              <a:lnSpc>
                <a:spcPts val="1328"/>
              </a:lnSpc>
              <a:spcBef>
                <a:spcPts val="0"/>
              </a:spcBef>
              <a:spcAft>
                <a:spcPts val="0"/>
              </a:spcAft>
            </a:pPr>
            <a:r>
              <a:rPr sz="1200" dirty="0">
                <a:solidFill>
                  <a:srgbClr val="000000"/>
                </a:solidFill>
                <a:latin typeface="HRHDPI+TimesNewRomanPSMT"/>
                <a:cs typeface="HRHDPI+TimesNewRomanPSMT"/>
              </a:rPr>
              <a:t>Quy định cụ thể các trường hợp thành lập hội</a:t>
            </a:r>
          </a:p>
        </p:txBody>
      </p:sp>
      <p:sp>
        <p:nvSpPr>
          <p:cNvPr id="7" name="object 7"/>
          <p:cNvSpPr txBox="1"/>
          <p:nvPr/>
        </p:nvSpPr>
        <p:spPr>
          <a:xfrm>
            <a:off x="3109499" y="4561162"/>
            <a:ext cx="1712340" cy="2035671"/>
          </a:xfrm>
          <a:prstGeom prst="rect">
            <a:avLst/>
          </a:prstGeom>
        </p:spPr>
        <p:txBody>
          <a:bodyPr vert="horz" wrap="square" lIns="0" tIns="0" rIns="0" bIns="0" rtlCol="0">
            <a:spAutoFit/>
          </a:bodyPr>
          <a:lstStyle/>
          <a:p>
            <a:pPr marL="216979" marR="0">
              <a:lnSpc>
                <a:spcPts val="1328"/>
              </a:lnSpc>
              <a:spcBef>
                <a:spcPts val="0"/>
              </a:spcBef>
              <a:spcAft>
                <a:spcPts val="0"/>
              </a:spcAft>
            </a:pPr>
            <a:r>
              <a:rPr sz="1200" dirty="0">
                <a:solidFill>
                  <a:srgbClr val="000000"/>
                </a:solidFill>
                <a:latin typeface="HRHDPI+TimesNewRomanPSMT"/>
                <a:cs typeface="HRHDPI+TimesNewRomanPSMT"/>
              </a:rPr>
              <a:t>Giảm thời hạn cấp</a:t>
            </a:r>
          </a:p>
          <a:p>
            <a:pPr marL="111125" marR="0">
              <a:lnSpc>
                <a:spcPts val="1200"/>
              </a:lnSpc>
              <a:spcBef>
                <a:spcPts val="0"/>
              </a:spcBef>
              <a:spcAft>
                <a:spcPts val="0"/>
              </a:spcAft>
            </a:pPr>
            <a:r>
              <a:rPr sz="1200" dirty="0">
                <a:solidFill>
                  <a:srgbClr val="000000"/>
                </a:solidFill>
                <a:latin typeface="HRHDPI+TimesNewRomanPSMT"/>
                <a:cs typeface="HRHDPI+TimesNewRomanPSMT"/>
              </a:rPr>
              <a:t>GPMT</a:t>
            </a:r>
            <a:r>
              <a:rPr sz="1200" spc="-21"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đối với trường</a:t>
            </a:r>
          </a:p>
          <a:p>
            <a:pPr marL="42608" marR="0">
              <a:lnSpc>
                <a:spcPts val="1200"/>
              </a:lnSpc>
              <a:spcBef>
                <a:spcPts val="0"/>
              </a:spcBef>
              <a:spcAft>
                <a:spcPts val="0"/>
              </a:spcAft>
            </a:pPr>
            <a:r>
              <a:rPr sz="1200" dirty="0">
                <a:solidFill>
                  <a:srgbClr val="000000"/>
                </a:solidFill>
                <a:latin typeface="HRHDPI+TimesNewRomanPSMT"/>
                <a:cs typeface="HRHDPI+TimesNewRomanPSMT"/>
              </a:rPr>
              <a:t>hợp cấp GPMT</a:t>
            </a:r>
            <a:r>
              <a:rPr sz="1200" spc="-21"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theo thủ</a:t>
            </a:r>
          </a:p>
          <a:p>
            <a:pPr marL="62420" marR="0">
              <a:lnSpc>
                <a:spcPts val="1200"/>
              </a:lnSpc>
              <a:spcBef>
                <a:spcPts val="0"/>
              </a:spcBef>
              <a:spcAft>
                <a:spcPts val="0"/>
              </a:spcAft>
            </a:pPr>
            <a:r>
              <a:rPr sz="1200" dirty="0">
                <a:solidFill>
                  <a:srgbClr val="000000"/>
                </a:solidFill>
                <a:latin typeface="HRHDPI+TimesNewRomanPSMT"/>
                <a:cs typeface="HRHDPI+TimesNewRomanPSMT"/>
              </a:rPr>
              <a:t>tục đơn giản xuống còn</a:t>
            </a:r>
          </a:p>
          <a:p>
            <a:pPr marL="22351" marR="0">
              <a:lnSpc>
                <a:spcPts val="1200"/>
              </a:lnSpc>
              <a:spcBef>
                <a:spcPts val="0"/>
              </a:spcBef>
              <a:spcAft>
                <a:spcPts val="0"/>
              </a:spcAft>
            </a:pPr>
            <a:r>
              <a:rPr sz="1200" dirty="0">
                <a:solidFill>
                  <a:srgbClr val="000000"/>
                </a:solidFill>
                <a:latin typeface="HRHDPI+TimesNewRomanPSMT"/>
                <a:cs typeface="HRHDPI+TimesNewRomanPSMT"/>
              </a:rPr>
              <a:t>15 </a:t>
            </a:r>
            <a:r>
              <a:rPr sz="1200" spc="-20" dirty="0">
                <a:solidFill>
                  <a:srgbClr val="000000"/>
                </a:solidFill>
                <a:latin typeface="HRHDPI+TimesNewRomanPSMT"/>
                <a:cs typeface="HRHDPI+TimesNewRomanPSMT"/>
              </a:rPr>
              <a:t>ngày,</a:t>
            </a:r>
            <a:r>
              <a:rPr sz="1200" spc="20"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việc cấp GPMT</a:t>
            </a:r>
          </a:p>
          <a:p>
            <a:pPr marL="77216" marR="0">
              <a:lnSpc>
                <a:spcPts val="1200"/>
              </a:lnSpc>
              <a:spcBef>
                <a:spcPts val="0"/>
              </a:spcBef>
              <a:spcAft>
                <a:spcPts val="0"/>
              </a:spcAft>
            </a:pPr>
            <a:r>
              <a:rPr sz="1200" dirty="0">
                <a:solidFill>
                  <a:srgbClr val="000000"/>
                </a:solidFill>
                <a:latin typeface="HRHDPI+TimesNewRomanPSMT"/>
                <a:cs typeface="HRHDPI+TimesNewRomanPSMT"/>
              </a:rPr>
              <a:t>của đối tượng này thực</a:t>
            </a:r>
          </a:p>
          <a:p>
            <a:pPr marL="77279" marR="0">
              <a:lnSpc>
                <a:spcPts val="1200"/>
              </a:lnSpc>
              <a:spcBef>
                <a:spcPts val="0"/>
              </a:spcBef>
              <a:spcAft>
                <a:spcPts val="0"/>
              </a:spcAft>
            </a:pPr>
            <a:r>
              <a:rPr sz="1200" dirty="0">
                <a:solidFill>
                  <a:srgbClr val="000000"/>
                </a:solidFill>
                <a:latin typeface="HRHDPI+TimesNewRomanPSMT"/>
                <a:cs typeface="HRHDPI+TimesNewRomanPSMT"/>
              </a:rPr>
              <a:t>hiện thông qua tổ thẩm</a:t>
            </a:r>
          </a:p>
          <a:p>
            <a:pPr marL="0" marR="0">
              <a:lnSpc>
                <a:spcPts val="1200"/>
              </a:lnSpc>
              <a:spcBef>
                <a:spcPts val="0"/>
              </a:spcBef>
              <a:spcAft>
                <a:spcPts val="0"/>
              </a:spcAft>
            </a:pPr>
            <a:r>
              <a:rPr sz="1200" dirty="0">
                <a:solidFill>
                  <a:srgbClr val="000000"/>
                </a:solidFill>
                <a:latin typeface="HRHDPI+TimesNewRomanPSMT"/>
                <a:cs typeface="HRHDPI+TimesNewRomanPSMT"/>
              </a:rPr>
              <a:t>định, không tổ chức kiểm</a:t>
            </a:r>
          </a:p>
          <a:p>
            <a:pPr marL="10604" marR="0">
              <a:lnSpc>
                <a:spcPts val="1200"/>
              </a:lnSpc>
              <a:spcBef>
                <a:spcPts val="0"/>
              </a:spcBef>
              <a:spcAft>
                <a:spcPts val="0"/>
              </a:spcAft>
            </a:pPr>
            <a:r>
              <a:rPr sz="1200" dirty="0">
                <a:solidFill>
                  <a:srgbClr val="000000"/>
                </a:solidFill>
                <a:latin typeface="HRHDPI+TimesNewRomanPSMT"/>
                <a:cs typeface="HRHDPI+TimesNewRomanPSMT"/>
              </a:rPr>
              <a:t>tra thực tế; giảm thời hạn</a:t>
            </a:r>
          </a:p>
          <a:p>
            <a:pPr marL="114554" marR="0">
              <a:lnSpc>
                <a:spcPts val="1200"/>
              </a:lnSpc>
              <a:spcBef>
                <a:spcPts val="0"/>
              </a:spcBef>
              <a:spcAft>
                <a:spcPts val="0"/>
              </a:spcAft>
            </a:pPr>
            <a:r>
              <a:rPr sz="1200" dirty="0">
                <a:solidFill>
                  <a:srgbClr val="000000"/>
                </a:solidFill>
                <a:latin typeface="HRHDPI+TimesNewRomanPSMT"/>
                <a:cs typeface="HRHDPI+TimesNewRomanPSMT"/>
              </a:rPr>
              <a:t>cấp lại GPMT</a:t>
            </a:r>
            <a:r>
              <a:rPr sz="1200" spc="-21"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đối với</a:t>
            </a:r>
          </a:p>
          <a:p>
            <a:pPr marL="6095" marR="0">
              <a:lnSpc>
                <a:spcPts val="1200"/>
              </a:lnSpc>
              <a:spcBef>
                <a:spcPts val="0"/>
              </a:spcBef>
              <a:spcAft>
                <a:spcPts val="0"/>
              </a:spcAft>
            </a:pPr>
            <a:r>
              <a:rPr sz="1200" dirty="0">
                <a:solidFill>
                  <a:srgbClr val="000000"/>
                </a:solidFill>
                <a:latin typeface="HRHDPI+TimesNewRomanPSMT"/>
                <a:cs typeface="HRHDPI+TimesNewRomanPSMT"/>
              </a:rPr>
              <a:t>một số trường hợp xuống</a:t>
            </a:r>
          </a:p>
          <a:p>
            <a:pPr marL="1079" marR="0">
              <a:lnSpc>
                <a:spcPts val="1200"/>
              </a:lnSpc>
              <a:spcBef>
                <a:spcPts val="0"/>
              </a:spcBef>
              <a:spcAft>
                <a:spcPts val="0"/>
              </a:spcAft>
            </a:pPr>
            <a:r>
              <a:rPr sz="1200" dirty="0">
                <a:solidFill>
                  <a:srgbClr val="000000"/>
                </a:solidFill>
                <a:latin typeface="HRHDPI+TimesNewRomanPSMT"/>
                <a:cs typeface="HRHDPI+TimesNewRomanPSMT"/>
              </a:rPr>
              <a:t>còn 30 ngày ở cấp Bộ, 20</a:t>
            </a:r>
          </a:p>
          <a:p>
            <a:pPr marL="85788" marR="0">
              <a:lnSpc>
                <a:spcPts val="1200"/>
              </a:lnSpc>
              <a:spcBef>
                <a:spcPts val="0"/>
              </a:spcBef>
              <a:spcAft>
                <a:spcPts val="0"/>
              </a:spcAft>
            </a:pPr>
            <a:r>
              <a:rPr sz="1200" dirty="0">
                <a:solidFill>
                  <a:srgbClr val="000000"/>
                </a:solidFill>
                <a:latin typeface="HRHDPI+TimesNewRomanPSMT"/>
                <a:cs typeface="HRHDPI+TimesNewRomanPSMT"/>
              </a:rPr>
              <a:t>ngày ở cấp tỉnh, huyện</a:t>
            </a:r>
          </a:p>
        </p:txBody>
      </p:sp>
      <p:sp>
        <p:nvSpPr>
          <p:cNvPr id="8" name="object 8"/>
          <p:cNvSpPr txBox="1"/>
          <p:nvPr/>
        </p:nvSpPr>
        <p:spPr>
          <a:xfrm>
            <a:off x="5458334" y="4637362"/>
            <a:ext cx="3035023" cy="2035671"/>
          </a:xfrm>
          <a:prstGeom prst="rect">
            <a:avLst/>
          </a:prstGeom>
        </p:spPr>
        <p:txBody>
          <a:bodyPr vert="horz" wrap="square" lIns="0" tIns="0" rIns="0" bIns="0" rtlCol="0">
            <a:spAutoFit/>
          </a:bodyPr>
          <a:lstStyle/>
          <a:p>
            <a:pPr marL="82422" marR="0">
              <a:lnSpc>
                <a:spcPts val="1328"/>
              </a:lnSpc>
              <a:spcBef>
                <a:spcPts val="0"/>
              </a:spcBef>
              <a:spcAft>
                <a:spcPts val="0"/>
              </a:spcAft>
            </a:pPr>
            <a:r>
              <a:rPr sz="1200" dirty="0">
                <a:solidFill>
                  <a:srgbClr val="000000"/>
                </a:solidFill>
                <a:latin typeface="HRHDPI+TimesNewRomanPSMT"/>
                <a:cs typeface="HRHDPI+TimesNewRomanPSMT"/>
              </a:rPr>
              <a:t>đồng thẩm định, đoàn kiểm tra, tổ thẩm định</a:t>
            </a:r>
          </a:p>
          <a:p>
            <a:pPr marL="101346" marR="0">
              <a:lnSpc>
                <a:spcPts val="1200"/>
              </a:lnSpc>
              <a:spcBef>
                <a:spcPts val="0"/>
              </a:spcBef>
              <a:spcAft>
                <a:spcPts val="0"/>
              </a:spcAft>
            </a:pPr>
            <a:r>
              <a:rPr sz="1200" dirty="0">
                <a:solidFill>
                  <a:srgbClr val="000000"/>
                </a:solidFill>
                <a:latin typeface="HRHDPI+TimesNewRomanPSMT"/>
                <a:cs typeface="HRHDPI+TimesNewRomanPSMT"/>
              </a:rPr>
              <a:t>hoặc tổ chức kiểm tra thực tế tương ứng với</a:t>
            </a:r>
          </a:p>
          <a:p>
            <a:pPr marL="43116" marR="0">
              <a:lnSpc>
                <a:spcPts val="1200"/>
              </a:lnSpc>
              <a:spcBef>
                <a:spcPts val="0"/>
              </a:spcBef>
              <a:spcAft>
                <a:spcPts val="0"/>
              </a:spcAft>
            </a:pPr>
            <a:r>
              <a:rPr sz="1200" dirty="0">
                <a:solidFill>
                  <a:srgbClr val="000000"/>
                </a:solidFill>
                <a:latin typeface="HRHDPI+TimesNewRomanPSMT"/>
                <a:cs typeface="HRHDPI+TimesNewRomanPSMT"/>
              </a:rPr>
              <a:t>quy mô, tính chất từng loại hình dự án đầu tư.</a:t>
            </a:r>
          </a:p>
          <a:p>
            <a:pPr marL="101536" marR="0">
              <a:lnSpc>
                <a:spcPts val="1200"/>
              </a:lnSpc>
              <a:spcBef>
                <a:spcPts val="0"/>
              </a:spcBef>
              <a:spcAft>
                <a:spcPts val="0"/>
              </a:spcAft>
            </a:pPr>
            <a:r>
              <a:rPr sz="1200" dirty="0">
                <a:solidFill>
                  <a:srgbClr val="000000"/>
                </a:solidFill>
                <a:latin typeface="HRHDPI+TimesNewRomanPSMT"/>
                <a:cs typeface="HRHDPI+TimesNewRomanPSMT"/>
              </a:rPr>
              <a:t>Theo đó, không tổ chức kiểm tra thực tế đối</a:t>
            </a:r>
          </a:p>
          <a:p>
            <a:pPr marL="187896" marR="0">
              <a:lnSpc>
                <a:spcPts val="1200"/>
              </a:lnSpc>
              <a:spcBef>
                <a:spcPts val="0"/>
              </a:spcBef>
              <a:spcAft>
                <a:spcPts val="0"/>
              </a:spcAft>
            </a:pPr>
            <a:r>
              <a:rPr sz="1200" dirty="0">
                <a:solidFill>
                  <a:srgbClr val="000000"/>
                </a:solidFill>
                <a:latin typeface="HRHDPI+TimesNewRomanPSMT"/>
                <a:cs typeface="HRHDPI+TimesNewRomanPSMT"/>
              </a:rPr>
              <a:t>với trường hợp dự án đầu tư đã thực hiện</a:t>
            </a:r>
          </a:p>
          <a:p>
            <a:pPr marL="198691" marR="0">
              <a:lnSpc>
                <a:spcPts val="1200"/>
              </a:lnSpc>
              <a:spcBef>
                <a:spcPts val="0"/>
              </a:spcBef>
              <a:spcAft>
                <a:spcPts val="0"/>
              </a:spcAft>
            </a:pPr>
            <a:r>
              <a:rPr sz="1200" dirty="0">
                <a:solidFill>
                  <a:srgbClr val="000000"/>
                </a:solidFill>
                <a:latin typeface="HRHDPI+TimesNewRomanPSMT"/>
                <a:cs typeface="HRHDPI+TimesNewRomanPSMT"/>
              </a:rPr>
              <a:t>ĐTM; chỉ thành lập tổ thẩm định đối với</a:t>
            </a:r>
          </a:p>
          <a:p>
            <a:pPr marL="86359" marR="0">
              <a:lnSpc>
                <a:spcPts val="1200"/>
              </a:lnSpc>
              <a:spcBef>
                <a:spcPts val="0"/>
              </a:spcBef>
              <a:spcAft>
                <a:spcPts val="0"/>
              </a:spcAft>
            </a:pPr>
            <a:r>
              <a:rPr sz="1200" dirty="0">
                <a:solidFill>
                  <a:srgbClr val="000000"/>
                </a:solidFill>
                <a:latin typeface="HRHDPI+TimesNewRomanPSMT"/>
                <a:cs typeface="HRHDPI+TimesNewRomanPSMT"/>
              </a:rPr>
              <a:t>trường hợp dự án đầu tư có sử dụng phế liệu</a:t>
            </a:r>
          </a:p>
          <a:p>
            <a:pPr marL="52768" marR="0">
              <a:lnSpc>
                <a:spcPts val="1200"/>
              </a:lnSpc>
              <a:spcBef>
                <a:spcPts val="0"/>
              </a:spcBef>
              <a:spcAft>
                <a:spcPts val="0"/>
              </a:spcAft>
            </a:pPr>
            <a:r>
              <a:rPr sz="1200" dirty="0">
                <a:solidFill>
                  <a:srgbClr val="000000"/>
                </a:solidFill>
                <a:latin typeface="HRHDPI+TimesNewRomanPSMT"/>
                <a:cs typeface="HRHDPI+TimesNewRomanPSMT"/>
              </a:rPr>
              <a:t>nhập khẩu từ nước ngoài làm nguyên liệu sản</a:t>
            </a:r>
          </a:p>
          <a:p>
            <a:pPr marL="92964" marR="0">
              <a:lnSpc>
                <a:spcPts val="1200"/>
              </a:lnSpc>
              <a:spcBef>
                <a:spcPts val="0"/>
              </a:spcBef>
              <a:spcAft>
                <a:spcPts val="0"/>
              </a:spcAft>
            </a:pPr>
            <a:r>
              <a:rPr sz="1200" dirty="0">
                <a:solidFill>
                  <a:srgbClr val="000000"/>
                </a:solidFill>
                <a:latin typeface="HRHDPI+TimesNewRomanPSMT"/>
                <a:cs typeface="HRHDPI+TimesNewRomanPSMT"/>
              </a:rPr>
              <a:t>xuất và dự án đầu tư thực hiện dịch vụ xử lý</a:t>
            </a:r>
          </a:p>
          <a:p>
            <a:pPr marL="0" marR="0">
              <a:lnSpc>
                <a:spcPts val="1200"/>
              </a:lnSpc>
              <a:spcBef>
                <a:spcPts val="0"/>
              </a:spcBef>
              <a:spcAft>
                <a:spcPts val="0"/>
              </a:spcAft>
            </a:pPr>
            <a:r>
              <a:rPr sz="1200" dirty="0">
                <a:solidFill>
                  <a:srgbClr val="000000"/>
                </a:solidFill>
                <a:latin typeface="HRHDPI+TimesNewRomanPSMT"/>
                <a:cs typeface="HRHDPI+TimesNewRomanPSMT"/>
              </a:rPr>
              <a:t>chất thải nguy hại, không tổ chức kiểm tra thực</a:t>
            </a:r>
          </a:p>
          <a:p>
            <a:pPr marL="130365" marR="0">
              <a:lnSpc>
                <a:spcPts val="1200"/>
              </a:lnSpc>
              <a:spcBef>
                <a:spcPts val="0"/>
              </a:spcBef>
              <a:spcAft>
                <a:spcPts val="0"/>
              </a:spcAft>
            </a:pPr>
            <a:r>
              <a:rPr sz="1200" dirty="0">
                <a:solidFill>
                  <a:srgbClr val="000000"/>
                </a:solidFill>
                <a:latin typeface="HRHDPI+TimesNewRomanPSMT"/>
                <a:cs typeface="HRHDPI+TimesNewRomanPSMT"/>
              </a:rPr>
              <a:t>tế; việc thẩm định, cấp GPMT</a:t>
            </a:r>
            <a:r>
              <a:rPr sz="1200" spc="-21"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ở cấp huyện</a:t>
            </a:r>
          </a:p>
          <a:p>
            <a:pPr marL="88646" marR="0">
              <a:lnSpc>
                <a:spcPts val="1200"/>
              </a:lnSpc>
              <a:spcBef>
                <a:spcPts val="0"/>
              </a:spcBef>
              <a:spcAft>
                <a:spcPts val="0"/>
              </a:spcAft>
            </a:pPr>
            <a:r>
              <a:rPr sz="1200" dirty="0">
                <a:solidFill>
                  <a:srgbClr val="000000"/>
                </a:solidFill>
                <a:latin typeface="HRHDPI+TimesNewRomanPSMT"/>
                <a:cs typeface="HRHDPI+TimesNewRomanPSMT"/>
              </a:rPr>
              <a:t>thực hiện thông qua hình thức đơn giản là tổ</a:t>
            </a:r>
          </a:p>
          <a:p>
            <a:pPr marL="228600" marR="0">
              <a:lnSpc>
                <a:spcPts val="1200"/>
              </a:lnSpc>
              <a:spcBef>
                <a:spcPts val="0"/>
              </a:spcBef>
              <a:spcAft>
                <a:spcPts val="0"/>
              </a:spcAft>
            </a:pPr>
            <a:r>
              <a:rPr sz="1200" dirty="0">
                <a:solidFill>
                  <a:srgbClr val="000000"/>
                </a:solidFill>
                <a:latin typeface="HRHDPI+TimesNewRomanPSMT"/>
                <a:cs typeface="HRHDPI+TimesNewRomanPSMT"/>
              </a:rPr>
              <a:t>thẩm định hoặc tổ chức kiểm tra thực tế</a:t>
            </a:r>
          </a:p>
        </p:txBody>
      </p:sp>
      <p:sp>
        <p:nvSpPr>
          <p:cNvPr id="9" name="object 9"/>
          <p:cNvSpPr txBox="1"/>
          <p:nvPr/>
        </p:nvSpPr>
        <p:spPr>
          <a:xfrm>
            <a:off x="1219739" y="4713562"/>
            <a:ext cx="1273937" cy="1730871"/>
          </a:xfrm>
          <a:prstGeom prst="rect">
            <a:avLst/>
          </a:prstGeom>
        </p:spPr>
        <p:txBody>
          <a:bodyPr vert="horz" wrap="square" lIns="0" tIns="0" rIns="0" bIns="0" rtlCol="0">
            <a:spAutoFit/>
          </a:bodyPr>
          <a:lstStyle/>
          <a:p>
            <a:pPr marL="38036" marR="0">
              <a:lnSpc>
                <a:spcPts val="1328"/>
              </a:lnSpc>
              <a:spcBef>
                <a:spcPts val="0"/>
              </a:spcBef>
              <a:spcAft>
                <a:spcPts val="0"/>
              </a:spcAft>
            </a:pPr>
            <a:r>
              <a:rPr sz="1200" dirty="0">
                <a:solidFill>
                  <a:srgbClr val="000000"/>
                </a:solidFill>
                <a:latin typeface="HRHDPI+TimesNewRomanPSMT"/>
                <a:cs typeface="HRHDPI+TimesNewRomanPSMT"/>
              </a:rPr>
              <a:t>Quy định các nội</a:t>
            </a:r>
          </a:p>
          <a:p>
            <a:pPr marL="95186" marR="0">
              <a:lnSpc>
                <a:spcPts val="1200"/>
              </a:lnSpc>
              <a:spcBef>
                <a:spcPts val="0"/>
              </a:spcBef>
              <a:spcAft>
                <a:spcPts val="0"/>
              </a:spcAft>
            </a:pPr>
            <a:r>
              <a:rPr sz="1200" dirty="0">
                <a:solidFill>
                  <a:srgbClr val="000000"/>
                </a:solidFill>
                <a:latin typeface="HRHDPI+TimesNewRomanPSMT"/>
                <a:cs typeface="HRHDPI+TimesNewRomanPSMT"/>
              </a:rPr>
              <a:t>dung chính của</a:t>
            </a:r>
          </a:p>
          <a:p>
            <a:pPr marL="84709" marR="0">
              <a:lnSpc>
                <a:spcPts val="1200"/>
              </a:lnSpc>
              <a:spcBef>
                <a:spcPts val="0"/>
              </a:spcBef>
              <a:spcAft>
                <a:spcPts val="0"/>
              </a:spcAft>
            </a:pPr>
            <a:r>
              <a:rPr sz="1200" dirty="0">
                <a:solidFill>
                  <a:srgbClr val="000000"/>
                </a:solidFill>
                <a:latin typeface="HRHDPI+TimesNewRomanPSMT"/>
                <a:cs typeface="HRHDPI+TimesNewRomanPSMT"/>
              </a:rPr>
              <a:t>báo cáo đề xuất</a:t>
            </a:r>
          </a:p>
          <a:p>
            <a:pPr marL="0" marR="0">
              <a:lnSpc>
                <a:spcPts val="1200"/>
              </a:lnSpc>
              <a:spcBef>
                <a:spcPts val="0"/>
              </a:spcBef>
              <a:spcAft>
                <a:spcPts val="0"/>
              </a:spcAft>
            </a:pPr>
            <a:r>
              <a:rPr sz="1200" dirty="0">
                <a:solidFill>
                  <a:srgbClr val="000000"/>
                </a:solidFill>
                <a:latin typeface="HRHDPI+TimesNewRomanPSMT"/>
                <a:cs typeface="HRHDPI+TimesNewRomanPSMT"/>
              </a:rPr>
              <a:t>cấp giấy phép môi</a:t>
            </a:r>
          </a:p>
          <a:p>
            <a:pPr marL="121348" marR="0">
              <a:lnSpc>
                <a:spcPts val="1200"/>
              </a:lnSpc>
              <a:spcBef>
                <a:spcPts val="0"/>
              </a:spcBef>
              <a:spcAft>
                <a:spcPts val="0"/>
              </a:spcAft>
            </a:pPr>
            <a:r>
              <a:rPr sz="1200" dirty="0">
                <a:solidFill>
                  <a:srgbClr val="000000"/>
                </a:solidFill>
                <a:latin typeface="HRHDPI+TimesNewRomanPSMT"/>
                <a:cs typeface="HRHDPI+TimesNewRomanPSMT"/>
              </a:rPr>
              <a:t>trường đối với</a:t>
            </a:r>
          </a:p>
          <a:p>
            <a:pPr marL="63119" marR="0">
              <a:lnSpc>
                <a:spcPts val="1200"/>
              </a:lnSpc>
              <a:spcBef>
                <a:spcPts val="0"/>
              </a:spcBef>
              <a:spcAft>
                <a:spcPts val="0"/>
              </a:spcAft>
            </a:pPr>
            <a:r>
              <a:rPr sz="1200" dirty="0">
                <a:solidFill>
                  <a:srgbClr val="000000"/>
                </a:solidFill>
                <a:latin typeface="HRHDPI+TimesNewRomanPSMT"/>
                <a:cs typeface="HRHDPI+TimesNewRomanPSMT"/>
              </a:rPr>
              <a:t>từng trường hợp</a:t>
            </a:r>
          </a:p>
          <a:p>
            <a:pPr marL="93091" marR="0">
              <a:lnSpc>
                <a:spcPts val="1200"/>
              </a:lnSpc>
              <a:spcBef>
                <a:spcPts val="0"/>
              </a:spcBef>
              <a:spcAft>
                <a:spcPts val="0"/>
              </a:spcAft>
            </a:pPr>
            <a:r>
              <a:rPr sz="1200" dirty="0">
                <a:solidFill>
                  <a:srgbClr val="000000"/>
                </a:solidFill>
                <a:latin typeface="HRHDPI+TimesNewRomanPSMT"/>
                <a:cs typeface="HRHDPI+TimesNewRomanPSMT"/>
              </a:rPr>
              <a:t>cụ </a:t>
            </a:r>
            <a:r>
              <a:rPr sz="1200" dirty="0" err="1">
                <a:solidFill>
                  <a:srgbClr val="000000"/>
                </a:solidFill>
                <a:latin typeface="HRHDPI+TimesNewRomanPSMT"/>
                <a:cs typeface="HRHDPI+TimesNewRomanPSMT"/>
              </a:rPr>
              <a:t>thể</a:t>
            </a:r>
            <a:r>
              <a:rPr sz="1200" dirty="0">
                <a:solidFill>
                  <a:srgbClr val="000000"/>
                </a:solidFill>
                <a:latin typeface="HRHDPI+TimesNewRomanPSMT"/>
                <a:cs typeface="HRHDPI+TimesNewRomanPSMT"/>
              </a:rPr>
              <a:t>, theo đó</a:t>
            </a:r>
          </a:p>
          <a:p>
            <a:pPr marL="69723" marR="0">
              <a:lnSpc>
                <a:spcPts val="1200"/>
              </a:lnSpc>
              <a:spcBef>
                <a:spcPts val="0"/>
              </a:spcBef>
              <a:spcAft>
                <a:spcPts val="0"/>
              </a:spcAft>
            </a:pPr>
            <a:r>
              <a:rPr sz="1200" dirty="0">
                <a:solidFill>
                  <a:srgbClr val="000000"/>
                </a:solidFill>
                <a:latin typeface="HRHDPI+TimesNewRomanPSMT"/>
                <a:cs typeface="HRHDPI+TimesNewRomanPSMT"/>
              </a:rPr>
              <a:t>đơn giản hoá hồ</a:t>
            </a:r>
          </a:p>
          <a:p>
            <a:pPr marL="120523" marR="0">
              <a:lnSpc>
                <a:spcPts val="1200"/>
              </a:lnSpc>
              <a:spcBef>
                <a:spcPts val="0"/>
              </a:spcBef>
              <a:spcAft>
                <a:spcPts val="0"/>
              </a:spcAft>
            </a:pPr>
            <a:r>
              <a:rPr sz="1200" dirty="0">
                <a:solidFill>
                  <a:srgbClr val="000000"/>
                </a:solidFill>
                <a:latin typeface="HRHDPI+TimesNewRomanPSMT"/>
                <a:cs typeface="HRHDPI+TimesNewRomanPSMT"/>
              </a:rPr>
              <a:t>sơ đề nghị cấp</a:t>
            </a:r>
          </a:p>
          <a:p>
            <a:pPr marL="42481" marR="0">
              <a:lnSpc>
                <a:spcPts val="1200"/>
              </a:lnSpc>
              <a:spcBef>
                <a:spcPts val="0"/>
              </a:spcBef>
              <a:spcAft>
                <a:spcPts val="0"/>
              </a:spcAft>
            </a:pPr>
            <a:r>
              <a:rPr sz="1200" dirty="0">
                <a:solidFill>
                  <a:srgbClr val="000000"/>
                </a:solidFill>
                <a:latin typeface="HRHDPI+TimesNewRomanPSMT"/>
                <a:cs typeface="HRHDPI+TimesNewRomanPSMT"/>
              </a:rPr>
              <a:t>GPMT</a:t>
            </a:r>
            <a:r>
              <a:rPr sz="1200" spc="-21"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theo từng</a:t>
            </a:r>
          </a:p>
          <a:p>
            <a:pPr marL="72771" marR="0">
              <a:lnSpc>
                <a:spcPts val="1200"/>
              </a:lnSpc>
              <a:spcBef>
                <a:spcPts val="0"/>
              </a:spcBef>
              <a:spcAft>
                <a:spcPts val="0"/>
              </a:spcAft>
            </a:pPr>
            <a:r>
              <a:rPr sz="1200" dirty="0">
                <a:solidFill>
                  <a:srgbClr val="000000"/>
                </a:solidFill>
                <a:latin typeface="HRHDPI+TimesNewRomanPSMT"/>
                <a:cs typeface="HRHDPI+TimesNewRomanPSMT"/>
              </a:rPr>
              <a:t>nhóm đối tượng</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1258870" y="1019837"/>
            <a:ext cx="6991414" cy="503920"/>
          </a:xfrm>
          <a:prstGeom prst="rect">
            <a:avLst/>
          </a:prstGeom>
        </p:spPr>
        <p:txBody>
          <a:bodyPr vert="horz" wrap="square" lIns="0" tIns="0" rIns="0" bIns="0" rtlCol="0">
            <a:spAutoFit/>
          </a:bodyPr>
          <a:lstStyle/>
          <a:p>
            <a:pPr marL="0" marR="0">
              <a:lnSpc>
                <a:spcPts val="1771"/>
              </a:lnSpc>
              <a:spcBef>
                <a:spcPts val="0"/>
              </a:spcBef>
              <a:spcAft>
                <a:spcPts val="0"/>
              </a:spcAft>
            </a:pPr>
            <a:r>
              <a:rPr sz="1600" dirty="0">
                <a:solidFill>
                  <a:srgbClr val="FF0000"/>
                </a:solidFill>
                <a:latin typeface="TSLFQS+TimesNewRomanPS-BoldItalicMT"/>
                <a:cs typeface="TSLFQS+TimesNewRomanPS-BoldItalicMT"/>
              </a:rPr>
              <a:t>Nội dung 3: Đã định chế nội dung sức khỏe môi trường; bổ sung nhiều giải pháp</a:t>
            </a:r>
          </a:p>
          <a:p>
            <a:pPr marL="268288" marR="0">
              <a:lnSpc>
                <a:spcPts val="1771"/>
              </a:lnSpc>
              <a:spcBef>
                <a:spcPts val="124"/>
              </a:spcBef>
              <a:spcAft>
                <a:spcPts val="0"/>
              </a:spcAft>
            </a:pPr>
            <a:r>
              <a:rPr sz="1600" dirty="0">
                <a:solidFill>
                  <a:srgbClr val="FF0000"/>
                </a:solidFill>
                <a:latin typeface="TSLFQS+TimesNewRomanPS-BoldItalicMT"/>
                <a:cs typeface="TSLFQS+TimesNewRomanPS-BoldItalicMT"/>
              </a:rPr>
              <a:t>bảo vệ các thành phần môi trường, đặc biệt là môi trường không khí, nước</a:t>
            </a:r>
          </a:p>
        </p:txBody>
      </p:sp>
      <p:sp>
        <p:nvSpPr>
          <p:cNvPr id="4" name="object 4"/>
          <p:cNvSpPr txBox="1"/>
          <p:nvPr/>
        </p:nvSpPr>
        <p:spPr>
          <a:xfrm>
            <a:off x="4110261" y="2537742"/>
            <a:ext cx="4713357" cy="467343"/>
          </a:xfrm>
          <a:prstGeom prst="rect">
            <a:avLst/>
          </a:prstGeom>
        </p:spPr>
        <p:txBody>
          <a:bodyPr vert="horz" wrap="square" lIns="0" tIns="0" rIns="0" bIns="0" rtlCol="0">
            <a:spAutoFit/>
          </a:bodyPr>
          <a:lstStyle/>
          <a:p>
            <a:pPr marL="0" marR="0">
              <a:lnSpc>
                <a:spcPts val="1771"/>
              </a:lnSpc>
              <a:spcBef>
                <a:spcPts val="0"/>
              </a:spcBef>
              <a:spcAft>
                <a:spcPts val="0"/>
              </a:spcAft>
            </a:pPr>
            <a:r>
              <a:rPr sz="1600" dirty="0">
                <a:solidFill>
                  <a:srgbClr val="000000"/>
                </a:solidFill>
                <a:latin typeface="DDCBJW+TimesNewRomanPS-BoldMT"/>
                <a:cs typeface="DDCBJW+TimesNewRomanPS-BoldMT"/>
              </a:rPr>
              <a:t>Kiểm soát các yếu tố môi trường có tác động đến sức</a:t>
            </a:r>
          </a:p>
          <a:p>
            <a:pPr marL="1615566" marR="0">
              <a:lnSpc>
                <a:spcPts val="1607"/>
              </a:lnSpc>
              <a:spcBef>
                <a:spcPts val="0"/>
              </a:spcBef>
              <a:spcAft>
                <a:spcPts val="0"/>
              </a:spcAft>
            </a:pPr>
            <a:r>
              <a:rPr sz="1600" dirty="0">
                <a:solidFill>
                  <a:srgbClr val="000000"/>
                </a:solidFill>
                <a:latin typeface="DDCBJW+TimesNewRomanPS-BoldMT"/>
                <a:cs typeface="DDCBJW+TimesNewRomanPS-BoldMT"/>
              </a:rPr>
              <a:t>khỏe con người</a:t>
            </a:r>
          </a:p>
        </p:txBody>
      </p:sp>
      <p:sp>
        <p:nvSpPr>
          <p:cNvPr id="5" name="object 5"/>
          <p:cNvSpPr txBox="1"/>
          <p:nvPr/>
        </p:nvSpPr>
        <p:spPr>
          <a:xfrm>
            <a:off x="6311943" y="4197152"/>
            <a:ext cx="2443733" cy="588567"/>
          </a:xfrm>
          <a:prstGeom prst="rect">
            <a:avLst/>
          </a:prstGeom>
        </p:spPr>
        <p:txBody>
          <a:bodyPr vert="horz" wrap="square" lIns="0" tIns="0" rIns="0" bIns="0" rtlCol="0">
            <a:spAutoFit/>
          </a:bodyPr>
          <a:lstStyle/>
          <a:p>
            <a:pPr marL="0" marR="0">
              <a:lnSpc>
                <a:spcPts val="1550"/>
              </a:lnSpc>
              <a:spcBef>
                <a:spcPts val="0"/>
              </a:spcBef>
              <a:spcAft>
                <a:spcPts val="0"/>
              </a:spcAft>
            </a:pPr>
            <a:r>
              <a:rPr sz="1400" dirty="0">
                <a:solidFill>
                  <a:srgbClr val="000000"/>
                </a:solidFill>
                <a:latin typeface="HSHVTA+TimesNewRomanPSMT"/>
                <a:cs typeface="HSHVTA+TimesNewRomanPSMT"/>
              </a:rPr>
              <a:t>Quy định rõ trách nhiệm của Bộ</a:t>
            </a:r>
          </a:p>
          <a:p>
            <a:pPr marL="10604" marR="0">
              <a:lnSpc>
                <a:spcPts val="1392"/>
              </a:lnSpc>
              <a:spcBef>
                <a:spcPts val="0"/>
              </a:spcBef>
              <a:spcAft>
                <a:spcPts val="0"/>
              </a:spcAft>
            </a:pPr>
            <a:r>
              <a:rPr sz="1400" dirty="0">
                <a:solidFill>
                  <a:srgbClr val="000000"/>
                </a:solidFill>
                <a:latin typeface="HSHVTA+TimesNewRomanPSMT"/>
                <a:cs typeface="HSHVTA+TimesNewRomanPSMT"/>
              </a:rPr>
              <a:t>Y</a:t>
            </a:r>
            <a:r>
              <a:rPr sz="1400" spc="-52"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tế, các Bộ, cơ quan ngang bộ,</a:t>
            </a:r>
          </a:p>
          <a:p>
            <a:pPr marL="44323" marR="0">
              <a:lnSpc>
                <a:spcPts val="1391"/>
              </a:lnSpc>
              <a:spcBef>
                <a:spcPts val="0"/>
              </a:spcBef>
              <a:spcAft>
                <a:spcPts val="0"/>
              </a:spcAft>
            </a:pPr>
            <a:r>
              <a:rPr sz="1400" dirty="0">
                <a:solidFill>
                  <a:srgbClr val="000000"/>
                </a:solidFill>
                <a:latin typeface="HSHVTA+TimesNewRomanPSMT"/>
                <a:cs typeface="HSHVTA+TimesNewRomanPSMT"/>
              </a:rPr>
              <a:t>UBND cấp tỉnh trong theo dõi,</a:t>
            </a:r>
          </a:p>
        </p:txBody>
      </p:sp>
      <p:sp>
        <p:nvSpPr>
          <p:cNvPr id="6" name="object 6"/>
          <p:cNvSpPr txBox="1"/>
          <p:nvPr/>
        </p:nvSpPr>
        <p:spPr>
          <a:xfrm>
            <a:off x="4131345" y="4727504"/>
            <a:ext cx="1490904" cy="945183"/>
          </a:xfrm>
          <a:prstGeom prst="rect">
            <a:avLst/>
          </a:prstGeom>
        </p:spPr>
        <p:txBody>
          <a:bodyPr vert="horz" wrap="square" lIns="0" tIns="0" rIns="0" bIns="0" rtlCol="0">
            <a:spAutoFit/>
          </a:bodyPr>
          <a:lstStyle/>
          <a:p>
            <a:pPr marL="0" marR="0">
              <a:lnSpc>
                <a:spcPts val="1550"/>
              </a:lnSpc>
              <a:spcBef>
                <a:spcPts val="0"/>
              </a:spcBef>
              <a:spcAft>
                <a:spcPts val="0"/>
              </a:spcAft>
            </a:pPr>
            <a:r>
              <a:rPr sz="1400" dirty="0">
                <a:solidFill>
                  <a:srgbClr val="000000"/>
                </a:solidFill>
                <a:latin typeface="HSHVTA+TimesNewRomanPSMT"/>
                <a:cs typeface="HSHVTA+TimesNewRomanPSMT"/>
              </a:rPr>
              <a:t>Quy định nội dung</a:t>
            </a:r>
          </a:p>
          <a:p>
            <a:pPr marL="27432" marR="0">
              <a:lnSpc>
                <a:spcPts val="1392"/>
              </a:lnSpc>
              <a:spcBef>
                <a:spcPts val="0"/>
              </a:spcBef>
              <a:spcAft>
                <a:spcPts val="0"/>
              </a:spcAft>
            </a:pPr>
            <a:r>
              <a:rPr sz="1400" dirty="0">
                <a:solidFill>
                  <a:srgbClr val="000000"/>
                </a:solidFill>
                <a:latin typeface="HSHVTA+TimesNewRomanPSMT"/>
                <a:cs typeface="HSHVTA+TimesNewRomanPSMT"/>
              </a:rPr>
              <a:t>quản lý các chất ô</a:t>
            </a:r>
          </a:p>
          <a:p>
            <a:pPr marL="14985" marR="0">
              <a:lnSpc>
                <a:spcPts val="1415"/>
              </a:lnSpc>
              <a:spcBef>
                <a:spcPts val="50"/>
              </a:spcBef>
              <a:spcAft>
                <a:spcPts val="0"/>
              </a:spcAft>
            </a:pPr>
            <a:r>
              <a:rPr sz="1400" dirty="0">
                <a:solidFill>
                  <a:srgbClr val="000000"/>
                </a:solidFill>
                <a:latin typeface="HSHVTA+TimesNewRomanPSMT"/>
                <a:cs typeface="HSHVTA+TimesNewRomanPSMT"/>
              </a:rPr>
              <a:t>nhiễm có tác động</a:t>
            </a:r>
          </a:p>
          <a:p>
            <a:pPr marL="76708" marR="0">
              <a:lnSpc>
                <a:spcPts val="1392"/>
              </a:lnSpc>
              <a:spcBef>
                <a:spcPts val="0"/>
              </a:spcBef>
              <a:spcAft>
                <a:spcPts val="0"/>
              </a:spcAft>
            </a:pPr>
            <a:r>
              <a:rPr sz="1400" dirty="0">
                <a:solidFill>
                  <a:srgbClr val="000000"/>
                </a:solidFill>
                <a:latin typeface="HSHVTA+TimesNewRomanPSMT"/>
                <a:cs typeface="HSHVTA+TimesNewRomanPSMT"/>
              </a:rPr>
              <a:t>trực tiếp đến sức</a:t>
            </a:r>
          </a:p>
          <a:p>
            <a:pPr marL="114808" marR="0">
              <a:lnSpc>
                <a:spcPts val="1392"/>
              </a:lnSpc>
              <a:spcBef>
                <a:spcPts val="0"/>
              </a:spcBef>
              <a:spcAft>
                <a:spcPts val="0"/>
              </a:spcAft>
            </a:pPr>
            <a:r>
              <a:rPr sz="1400" dirty="0">
                <a:solidFill>
                  <a:srgbClr val="000000"/>
                </a:solidFill>
                <a:latin typeface="HSHVTA+TimesNewRomanPSMT"/>
                <a:cs typeface="HSHVTA+TimesNewRomanPSMT"/>
              </a:rPr>
              <a:t>khỏe con người</a:t>
            </a:r>
          </a:p>
        </p:txBody>
      </p:sp>
      <p:sp>
        <p:nvSpPr>
          <p:cNvPr id="7" name="object 7"/>
          <p:cNvSpPr txBox="1"/>
          <p:nvPr/>
        </p:nvSpPr>
        <p:spPr>
          <a:xfrm>
            <a:off x="6277081" y="4730552"/>
            <a:ext cx="2513202" cy="1466391"/>
          </a:xfrm>
          <a:prstGeom prst="rect">
            <a:avLst/>
          </a:prstGeom>
        </p:spPr>
        <p:txBody>
          <a:bodyPr vert="horz" wrap="square" lIns="0" tIns="0" rIns="0" bIns="0" rtlCol="0">
            <a:spAutoFit/>
          </a:bodyPr>
          <a:lstStyle/>
          <a:p>
            <a:pPr marL="60769" marR="0">
              <a:lnSpc>
                <a:spcPts val="1550"/>
              </a:lnSpc>
              <a:spcBef>
                <a:spcPts val="0"/>
              </a:spcBef>
              <a:spcAft>
                <a:spcPts val="0"/>
              </a:spcAft>
            </a:pPr>
            <a:r>
              <a:rPr sz="1400" dirty="0">
                <a:solidFill>
                  <a:srgbClr val="000000"/>
                </a:solidFill>
                <a:latin typeface="HSHVTA+TimesNewRomanPSMT"/>
                <a:cs typeface="HSHVTA+TimesNewRomanPSMT"/>
              </a:rPr>
              <a:t>kiểm soát, phòng ngừa các chất</a:t>
            </a:r>
          </a:p>
          <a:p>
            <a:pPr marL="0" marR="0">
              <a:lnSpc>
                <a:spcPts val="1392"/>
              </a:lnSpc>
              <a:spcBef>
                <a:spcPts val="0"/>
              </a:spcBef>
              <a:spcAft>
                <a:spcPts val="0"/>
              </a:spcAft>
            </a:pPr>
            <a:r>
              <a:rPr sz="1400" dirty="0">
                <a:solidFill>
                  <a:srgbClr val="000000"/>
                </a:solidFill>
                <a:latin typeface="HSHVTA+TimesNewRomanPSMT"/>
                <a:cs typeface="HSHVTA+TimesNewRomanPSMT"/>
              </a:rPr>
              <a:t>ô nhiễm ảnh hưởng đến sức khỏe</a:t>
            </a:r>
          </a:p>
          <a:p>
            <a:pPr marL="140779" marR="0">
              <a:lnSpc>
                <a:spcPts val="1391"/>
              </a:lnSpc>
              <a:spcBef>
                <a:spcPts val="0"/>
              </a:spcBef>
              <a:spcAft>
                <a:spcPts val="0"/>
              </a:spcAft>
            </a:pPr>
            <a:r>
              <a:rPr sz="1400" dirty="0">
                <a:solidFill>
                  <a:srgbClr val="000000"/>
                </a:solidFill>
                <a:latin typeface="HSHVTA+TimesNewRomanPSMT"/>
                <a:cs typeface="HSHVTA+TimesNewRomanPSMT"/>
              </a:rPr>
              <a:t>con người cũng như đánh giá</a:t>
            </a:r>
          </a:p>
          <a:p>
            <a:pPr marL="61848" marR="0">
              <a:lnSpc>
                <a:spcPts val="1416"/>
              </a:lnSpc>
              <a:spcBef>
                <a:spcPts val="50"/>
              </a:spcBef>
              <a:spcAft>
                <a:spcPts val="0"/>
              </a:spcAft>
            </a:pPr>
            <a:r>
              <a:rPr sz="1400" dirty="0">
                <a:solidFill>
                  <a:srgbClr val="000000"/>
                </a:solidFill>
                <a:latin typeface="HSHVTA+TimesNewRomanPSMT"/>
                <a:cs typeface="HSHVTA+TimesNewRomanPSMT"/>
              </a:rPr>
              <a:t>mối quan hệ giữa sức khỏe môi</a:t>
            </a:r>
          </a:p>
          <a:p>
            <a:pPr marL="60198" marR="0">
              <a:lnSpc>
                <a:spcPts val="1392"/>
              </a:lnSpc>
              <a:spcBef>
                <a:spcPts val="0"/>
              </a:spcBef>
              <a:spcAft>
                <a:spcPts val="0"/>
              </a:spcAft>
            </a:pPr>
            <a:r>
              <a:rPr sz="1400" dirty="0">
                <a:solidFill>
                  <a:srgbClr val="000000"/>
                </a:solidFill>
                <a:latin typeface="HSHVTA+TimesNewRomanPSMT"/>
                <a:cs typeface="HSHVTA+TimesNewRomanPSMT"/>
              </a:rPr>
              <a:t>trường với sức khỏe con người,</a:t>
            </a:r>
          </a:p>
          <a:p>
            <a:pPr marL="107697" marR="0">
              <a:lnSpc>
                <a:spcPts val="1391"/>
              </a:lnSpc>
              <a:spcBef>
                <a:spcPts val="0"/>
              </a:spcBef>
              <a:spcAft>
                <a:spcPts val="0"/>
              </a:spcAft>
            </a:pPr>
            <a:r>
              <a:rPr sz="1400" dirty="0">
                <a:solidFill>
                  <a:srgbClr val="000000"/>
                </a:solidFill>
                <a:latin typeface="HSHVTA+TimesNewRomanPSMT"/>
                <a:cs typeface="HSHVTA+TimesNewRomanPSMT"/>
              </a:rPr>
              <a:t>đặc biệt là mối quan hệ giữa ô</a:t>
            </a:r>
          </a:p>
          <a:p>
            <a:pPr marL="102489" marR="0">
              <a:lnSpc>
                <a:spcPts val="1320"/>
              </a:lnSpc>
              <a:spcBef>
                <a:spcPts val="50"/>
              </a:spcBef>
              <a:spcAft>
                <a:spcPts val="0"/>
              </a:spcAft>
            </a:pPr>
            <a:r>
              <a:rPr sz="1400" dirty="0">
                <a:solidFill>
                  <a:srgbClr val="000000"/>
                </a:solidFill>
                <a:latin typeface="HSHVTA+TimesNewRomanPSMT"/>
                <a:cs typeface="HSHVTA+TimesNewRomanPSMT"/>
              </a:rPr>
              <a:t>nhiễm môi trường với các loại</a:t>
            </a:r>
          </a:p>
          <a:p>
            <a:pPr marL="669227" marR="0">
              <a:lnSpc>
                <a:spcPts val="1392"/>
              </a:lnSpc>
              <a:spcBef>
                <a:spcPts val="0"/>
              </a:spcBef>
              <a:spcAft>
                <a:spcPts val="0"/>
              </a:spcAft>
            </a:pPr>
            <a:r>
              <a:rPr sz="1400" dirty="0">
                <a:solidFill>
                  <a:srgbClr val="000000"/>
                </a:solidFill>
                <a:latin typeface="HSHVTA+TimesNewRomanPSMT"/>
                <a:cs typeface="HSHVTA+TimesNewRomanPSMT"/>
              </a:rPr>
              <a:t>bệnh dịch mới</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1258870" y="1019837"/>
            <a:ext cx="6991414" cy="503920"/>
          </a:xfrm>
          <a:prstGeom prst="rect">
            <a:avLst/>
          </a:prstGeom>
        </p:spPr>
        <p:txBody>
          <a:bodyPr vert="horz" wrap="square" lIns="0" tIns="0" rIns="0" bIns="0" rtlCol="0">
            <a:spAutoFit/>
          </a:bodyPr>
          <a:lstStyle/>
          <a:p>
            <a:pPr marL="0" marR="0">
              <a:lnSpc>
                <a:spcPts val="1771"/>
              </a:lnSpc>
              <a:spcBef>
                <a:spcPts val="0"/>
              </a:spcBef>
              <a:spcAft>
                <a:spcPts val="0"/>
              </a:spcAft>
            </a:pPr>
            <a:r>
              <a:rPr sz="1600" dirty="0">
                <a:solidFill>
                  <a:srgbClr val="FF0000"/>
                </a:solidFill>
                <a:latin typeface="TSLFQS+TimesNewRomanPS-BoldItalicMT"/>
                <a:cs typeface="TSLFQS+TimesNewRomanPS-BoldItalicMT"/>
              </a:rPr>
              <a:t>Nội dung 3: Đã định chế nội dung sức khỏe môi trường; bổ sung nhiều giải pháp</a:t>
            </a:r>
          </a:p>
          <a:p>
            <a:pPr marL="21400" marR="0">
              <a:lnSpc>
                <a:spcPts val="1771"/>
              </a:lnSpc>
              <a:spcBef>
                <a:spcPts val="124"/>
              </a:spcBef>
              <a:spcAft>
                <a:spcPts val="0"/>
              </a:spcAft>
            </a:pPr>
            <a:r>
              <a:rPr sz="1600" dirty="0">
                <a:solidFill>
                  <a:srgbClr val="FF0000"/>
                </a:solidFill>
                <a:latin typeface="TSLFQS+TimesNewRomanPS-BoldItalicMT"/>
                <a:cs typeface="TSLFQS+TimesNewRomanPS-BoldItalicMT"/>
              </a:rPr>
              <a:t>bảo vệ các thành phần môi trường, đặc biệt là môi trường không khí, nước (tiếp)</a:t>
            </a:r>
          </a:p>
        </p:txBody>
      </p:sp>
      <p:sp>
        <p:nvSpPr>
          <p:cNvPr id="4" name="object 4"/>
          <p:cNvSpPr txBox="1"/>
          <p:nvPr/>
        </p:nvSpPr>
        <p:spPr>
          <a:xfrm>
            <a:off x="3969738" y="2188520"/>
            <a:ext cx="5075744" cy="1125015"/>
          </a:xfrm>
          <a:prstGeom prst="rect">
            <a:avLst/>
          </a:prstGeom>
        </p:spPr>
        <p:txBody>
          <a:bodyPr vert="horz" wrap="square" lIns="0" tIns="0" rIns="0" bIns="0" rtlCol="0">
            <a:spAutoFit/>
          </a:bodyPr>
          <a:lstStyle/>
          <a:p>
            <a:pPr marL="105791" marR="0">
              <a:lnSpc>
                <a:spcPts val="1550"/>
              </a:lnSpc>
              <a:spcBef>
                <a:spcPts val="0"/>
              </a:spcBef>
              <a:spcAft>
                <a:spcPts val="0"/>
              </a:spcAft>
            </a:pPr>
            <a:r>
              <a:rPr sz="1400" dirty="0">
                <a:solidFill>
                  <a:srgbClr val="000000"/>
                </a:solidFill>
                <a:latin typeface="HSHVTA+TimesNewRomanPSMT"/>
                <a:cs typeface="HSHVTA+TimesNewRomanPSMT"/>
              </a:rPr>
              <a:t>Quy định việc lập và thực hiện </a:t>
            </a:r>
            <a:r>
              <a:rPr sz="1400" dirty="0">
                <a:solidFill>
                  <a:srgbClr val="FF0000"/>
                </a:solidFill>
                <a:latin typeface="QVBUCV+TimesNewRomanPS-BoldMT"/>
                <a:cs typeface="QVBUCV+TimesNewRomanPS-BoldMT"/>
              </a:rPr>
              <a:t>kế hoạch quản lý chất lượng môi</a:t>
            </a:r>
          </a:p>
          <a:p>
            <a:pPr marL="378650" marR="0">
              <a:lnSpc>
                <a:spcPts val="1392"/>
              </a:lnSpc>
              <a:spcBef>
                <a:spcPts val="0"/>
              </a:spcBef>
              <a:spcAft>
                <a:spcPts val="0"/>
              </a:spcAft>
            </a:pPr>
            <a:r>
              <a:rPr sz="1400" dirty="0">
                <a:solidFill>
                  <a:srgbClr val="FF0000"/>
                </a:solidFill>
                <a:latin typeface="QVBUCV+TimesNewRomanPS-BoldMT"/>
                <a:cs typeface="QVBUCV+TimesNewRomanPS-BoldMT"/>
              </a:rPr>
              <a:t>trường nước mặt, môi trường không khí </a:t>
            </a:r>
            <a:r>
              <a:rPr sz="1400" dirty="0">
                <a:solidFill>
                  <a:srgbClr val="000000"/>
                </a:solidFill>
                <a:latin typeface="HSHVTA+TimesNewRomanPSMT"/>
                <a:cs typeface="HSHVTA+TimesNewRomanPSMT"/>
              </a:rPr>
              <a:t>tại Luật và NĐ</a:t>
            </a:r>
          </a:p>
          <a:p>
            <a:pPr marL="0" marR="0">
              <a:lnSpc>
                <a:spcPts val="1416"/>
              </a:lnSpc>
              <a:spcBef>
                <a:spcPts val="50"/>
              </a:spcBef>
              <a:spcAft>
                <a:spcPts val="0"/>
              </a:spcAft>
            </a:pPr>
            <a:r>
              <a:rPr sz="1400" dirty="0">
                <a:solidFill>
                  <a:srgbClr val="000000"/>
                </a:solidFill>
                <a:latin typeface="HSHVTA+TimesNewRomanPSMT"/>
                <a:cs typeface="HSHVTA+TimesNewRomanPSMT"/>
              </a:rPr>
              <a:t>08/2022/NĐ-CP</a:t>
            </a:r>
            <a:r>
              <a:rPr sz="1400" spc="-52"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a:t>
            </a:r>
            <a:r>
              <a:rPr sz="1400" dirty="0">
                <a:solidFill>
                  <a:srgbClr val="000000"/>
                </a:solidFill>
                <a:latin typeface="OIEKLN+TimesNewRomanPS-ItalicMT"/>
                <a:cs typeface="OIEKLN+TimesNewRomanPS-ItalicMT"/>
              </a:rPr>
              <a:t>Nội dung, trình tự, thủ tục ban hành; cách thức xác</a:t>
            </a:r>
          </a:p>
          <a:p>
            <a:pPr marL="64452" marR="0">
              <a:lnSpc>
                <a:spcPts val="1391"/>
              </a:lnSpc>
              <a:spcBef>
                <a:spcPts val="0"/>
              </a:spcBef>
              <a:spcAft>
                <a:spcPts val="0"/>
              </a:spcAft>
            </a:pPr>
            <a:r>
              <a:rPr sz="1400" dirty="0">
                <a:solidFill>
                  <a:srgbClr val="000000"/>
                </a:solidFill>
                <a:latin typeface="OIEKLN+TimesNewRomanPS-ItalicMT"/>
                <a:cs typeface="OIEKLN+TimesNewRomanPS-ItalicMT"/>
              </a:rPr>
              <a:t>định môi trường không khí bị ô nhiễm nghiêm trọng kèm theo trách</a:t>
            </a:r>
          </a:p>
          <a:p>
            <a:pPr marL="27051" marR="0">
              <a:lnSpc>
                <a:spcPts val="1392"/>
              </a:lnSpc>
              <a:spcBef>
                <a:spcPts val="0"/>
              </a:spcBef>
              <a:spcAft>
                <a:spcPts val="0"/>
              </a:spcAft>
            </a:pPr>
            <a:r>
              <a:rPr sz="1400" dirty="0">
                <a:solidFill>
                  <a:srgbClr val="000000"/>
                </a:solidFill>
                <a:latin typeface="OIEKLN+TimesNewRomanPS-ItalicMT"/>
                <a:cs typeface="OIEKLN+TimesNewRomanPS-ItalicMT"/>
              </a:rPr>
              <a:t>nhiệm của các cơ quan, tổ chức có liên quan </a:t>
            </a:r>
            <a:r>
              <a:rPr sz="1400" spc="-13" dirty="0">
                <a:solidFill>
                  <a:srgbClr val="000000"/>
                </a:solidFill>
                <a:latin typeface="OIEKLN+TimesNewRomanPS-ItalicMT"/>
                <a:cs typeface="OIEKLN+TimesNewRomanPS-ItalicMT"/>
              </a:rPr>
              <a:t>trong</a:t>
            </a:r>
            <a:r>
              <a:rPr sz="1400" spc="11" dirty="0">
                <a:solidFill>
                  <a:srgbClr val="000000"/>
                </a:solidFill>
                <a:latin typeface="OIEKLN+TimesNewRomanPS-ItalicMT"/>
                <a:cs typeface="OIEKLN+TimesNewRomanPS-ItalicMT"/>
              </a:rPr>
              <a:t> </a:t>
            </a:r>
            <a:r>
              <a:rPr sz="1400" dirty="0">
                <a:solidFill>
                  <a:srgbClr val="000000"/>
                </a:solidFill>
                <a:latin typeface="OIEKLN+TimesNewRomanPS-ItalicMT"/>
                <a:cs typeface="OIEKLN+TimesNewRomanPS-ItalicMT"/>
              </a:rPr>
              <a:t>việc chỉ đạo thực</a:t>
            </a:r>
          </a:p>
          <a:p>
            <a:pPr marL="1412494" marR="0">
              <a:lnSpc>
                <a:spcPts val="1416"/>
              </a:lnSpc>
              <a:spcBef>
                <a:spcPts val="50"/>
              </a:spcBef>
              <a:spcAft>
                <a:spcPts val="0"/>
              </a:spcAft>
            </a:pPr>
            <a:r>
              <a:rPr sz="1400" dirty="0">
                <a:solidFill>
                  <a:srgbClr val="000000"/>
                </a:solidFill>
                <a:latin typeface="OIEKLN+TimesNewRomanPS-ItalicMT"/>
                <a:cs typeface="OIEKLN+TimesNewRomanPS-ItalicMT"/>
              </a:rPr>
              <a:t>hiện các biện pháp khẩn cấp</a:t>
            </a:r>
            <a:r>
              <a:rPr sz="1400" dirty="0">
                <a:solidFill>
                  <a:srgbClr val="000000"/>
                </a:solidFill>
                <a:latin typeface="HSHVTA+TimesNewRomanPSMT"/>
                <a:cs typeface="HSHVTA+TimesNewRomanPSMT"/>
              </a:rPr>
              <a:t>)</a:t>
            </a:r>
          </a:p>
        </p:txBody>
      </p:sp>
      <p:sp>
        <p:nvSpPr>
          <p:cNvPr id="5" name="object 5"/>
          <p:cNvSpPr txBox="1"/>
          <p:nvPr/>
        </p:nvSpPr>
        <p:spPr>
          <a:xfrm>
            <a:off x="241647" y="3552725"/>
            <a:ext cx="2851550" cy="467343"/>
          </a:xfrm>
          <a:prstGeom prst="rect">
            <a:avLst/>
          </a:prstGeom>
        </p:spPr>
        <p:txBody>
          <a:bodyPr vert="horz" wrap="square" lIns="0" tIns="0" rIns="0" bIns="0" rtlCol="0">
            <a:spAutoFit/>
          </a:bodyPr>
          <a:lstStyle/>
          <a:p>
            <a:pPr marL="0" marR="0">
              <a:lnSpc>
                <a:spcPts val="1771"/>
              </a:lnSpc>
              <a:spcBef>
                <a:spcPts val="0"/>
              </a:spcBef>
              <a:spcAft>
                <a:spcPts val="0"/>
              </a:spcAft>
            </a:pPr>
            <a:r>
              <a:rPr sz="1600" dirty="0">
                <a:solidFill>
                  <a:srgbClr val="000000"/>
                </a:solidFill>
                <a:latin typeface="DDCBJW+TimesNewRomanPS-BoldMT"/>
                <a:cs typeface="DDCBJW+TimesNewRomanPS-BoldMT"/>
              </a:rPr>
              <a:t>Bổ sung nhiều giải pháp bảo vệ</a:t>
            </a:r>
          </a:p>
          <a:p>
            <a:pPr marL="165290" marR="0">
              <a:lnSpc>
                <a:spcPts val="1607"/>
              </a:lnSpc>
              <a:spcBef>
                <a:spcPts val="0"/>
              </a:spcBef>
              <a:spcAft>
                <a:spcPts val="0"/>
              </a:spcAft>
            </a:pPr>
            <a:r>
              <a:rPr sz="1600" dirty="0">
                <a:solidFill>
                  <a:srgbClr val="000000"/>
                </a:solidFill>
                <a:latin typeface="DDCBJW+TimesNewRomanPS-BoldMT"/>
                <a:cs typeface="DDCBJW+TimesNewRomanPS-BoldMT"/>
              </a:rPr>
              <a:t>các thành phần môi trường</a:t>
            </a:r>
          </a:p>
        </p:txBody>
      </p:sp>
      <p:sp>
        <p:nvSpPr>
          <p:cNvPr id="6" name="object 6"/>
          <p:cNvSpPr txBox="1"/>
          <p:nvPr/>
        </p:nvSpPr>
        <p:spPr>
          <a:xfrm>
            <a:off x="3954015" y="4480616"/>
            <a:ext cx="5102531" cy="768399"/>
          </a:xfrm>
          <a:prstGeom prst="rect">
            <a:avLst/>
          </a:prstGeom>
        </p:spPr>
        <p:txBody>
          <a:bodyPr vert="horz" wrap="square" lIns="0" tIns="0" rIns="0" bIns="0" rtlCol="0">
            <a:spAutoFit/>
          </a:bodyPr>
          <a:lstStyle/>
          <a:p>
            <a:pPr marL="51307" marR="0">
              <a:lnSpc>
                <a:spcPts val="1550"/>
              </a:lnSpc>
              <a:spcBef>
                <a:spcPts val="0"/>
              </a:spcBef>
              <a:spcAft>
                <a:spcPts val="0"/>
              </a:spcAft>
            </a:pPr>
            <a:r>
              <a:rPr sz="1400" dirty="0">
                <a:solidFill>
                  <a:srgbClr val="000000"/>
                </a:solidFill>
                <a:latin typeface="HSHVTA+TimesNewRomanPSMT"/>
                <a:cs typeface="HSHVTA+TimesNewRomanPSMT"/>
              </a:rPr>
              <a:t>Quy định các nội dung về quản lý nước thải, quản lý bụi, khí thải và</a:t>
            </a:r>
          </a:p>
          <a:p>
            <a:pPr marL="0" marR="0">
              <a:lnSpc>
                <a:spcPts val="1392"/>
              </a:lnSpc>
              <a:spcBef>
                <a:spcPts val="0"/>
              </a:spcBef>
              <a:spcAft>
                <a:spcPts val="0"/>
              </a:spcAft>
            </a:pPr>
            <a:r>
              <a:rPr sz="1400" dirty="0">
                <a:solidFill>
                  <a:srgbClr val="000000"/>
                </a:solidFill>
                <a:latin typeface="HSHVTA+TimesNewRomanPSMT"/>
                <a:cs typeface="HSHVTA+TimesNewRomanPSMT"/>
              </a:rPr>
              <a:t>các chất ô nhiễm khác cũng như các nội dung về quản lý chất thải rắn</a:t>
            </a:r>
          </a:p>
          <a:p>
            <a:pPr marL="30224" marR="0">
              <a:lnSpc>
                <a:spcPts val="1391"/>
              </a:lnSpc>
              <a:spcBef>
                <a:spcPts val="0"/>
              </a:spcBef>
              <a:spcAft>
                <a:spcPts val="0"/>
              </a:spcAft>
            </a:pPr>
            <a:r>
              <a:rPr sz="1400" dirty="0">
                <a:solidFill>
                  <a:srgbClr val="000000"/>
                </a:solidFill>
                <a:latin typeface="HSHVTA+TimesNewRomanPSMT"/>
                <a:cs typeface="HSHVTA+TimesNewRomanPSMT"/>
              </a:rPr>
              <a:t>(sẽ góp phần giảm tác động đến môi trường đất, nước và không khí),</a:t>
            </a:r>
          </a:p>
          <a:p>
            <a:pPr marL="1003679" marR="0">
              <a:lnSpc>
                <a:spcPts val="1416"/>
              </a:lnSpc>
              <a:spcBef>
                <a:spcPts val="50"/>
              </a:spcBef>
              <a:spcAft>
                <a:spcPts val="0"/>
              </a:spcAft>
            </a:pPr>
            <a:r>
              <a:rPr sz="1400" dirty="0">
                <a:solidFill>
                  <a:srgbClr val="000000"/>
                </a:solidFill>
                <a:latin typeface="HSHVTA+TimesNewRomanPSMT"/>
                <a:cs typeface="HSHVTA+TimesNewRomanPSMT"/>
              </a:rPr>
              <a:t>quan trắc các thành phần môi trường, </a:t>
            </a:r>
            <a:r>
              <a:rPr sz="1400" spc="-62" dirty="0">
                <a:solidFill>
                  <a:srgbClr val="000000"/>
                </a:solidFill>
                <a:latin typeface="HSHVTA+TimesNewRomanPSMT"/>
                <a:cs typeface="HSHVTA+TimesNewRomanPSMT"/>
              </a:rPr>
              <a:t>v.v.</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1193783" y="1019837"/>
            <a:ext cx="7121525" cy="744711"/>
          </a:xfrm>
          <a:prstGeom prst="rect">
            <a:avLst/>
          </a:prstGeom>
        </p:spPr>
        <p:txBody>
          <a:bodyPr vert="horz" wrap="square" lIns="0" tIns="0" rIns="0" bIns="0" rtlCol="0">
            <a:spAutoFit/>
          </a:bodyPr>
          <a:lstStyle/>
          <a:p>
            <a:pPr marL="0" marR="0">
              <a:lnSpc>
                <a:spcPts val="1771"/>
              </a:lnSpc>
              <a:spcBef>
                <a:spcPts val="0"/>
              </a:spcBef>
              <a:spcAft>
                <a:spcPts val="0"/>
              </a:spcAft>
            </a:pPr>
            <a:r>
              <a:rPr sz="1600" dirty="0">
                <a:solidFill>
                  <a:srgbClr val="FF0000"/>
                </a:solidFill>
                <a:latin typeface="TSLFQS+TimesNewRomanPS-BoldItalicMT"/>
                <a:cs typeface="TSLFQS+TimesNewRomanPS-BoldItalicMT"/>
              </a:rPr>
              <a:t>Nội dung 4: Thúc đẩy phân loại rác thải tại nguồn; định hướng cách thức quản lý,</a:t>
            </a:r>
          </a:p>
          <a:p>
            <a:pPr marL="529463" marR="0">
              <a:lnSpc>
                <a:spcPts val="1771"/>
              </a:lnSpc>
              <a:spcBef>
                <a:spcPts val="124"/>
              </a:spcBef>
              <a:spcAft>
                <a:spcPts val="0"/>
              </a:spcAft>
            </a:pPr>
            <a:r>
              <a:rPr sz="1600" dirty="0">
                <a:solidFill>
                  <a:srgbClr val="FF0000"/>
                </a:solidFill>
                <a:latin typeface="TSLFQS+TimesNewRomanPS-BoldItalicMT"/>
                <a:cs typeface="TSLFQS+TimesNewRomanPS-BoldItalicMT"/>
              </a:rPr>
              <a:t>ứng xử với chất thải, góp phần thúc đẩy kinh tế tuần hoàn ở </a:t>
            </a:r>
            <a:r>
              <a:rPr sz="1600" spc="-28" dirty="0">
                <a:solidFill>
                  <a:srgbClr val="FF0000"/>
                </a:solidFill>
                <a:latin typeface="TSLFQS+TimesNewRomanPS-BoldItalicMT"/>
                <a:cs typeface="TSLFQS+TimesNewRomanPS-BoldItalicMT"/>
              </a:rPr>
              <a:t>Việt</a:t>
            </a:r>
            <a:r>
              <a:rPr sz="1600" spc="32" dirty="0">
                <a:solidFill>
                  <a:srgbClr val="FF0000"/>
                </a:solidFill>
                <a:latin typeface="TSLFQS+TimesNewRomanPS-BoldItalicMT"/>
                <a:cs typeface="TSLFQS+TimesNewRomanPS-BoldItalicMT"/>
              </a:rPr>
              <a:t> </a:t>
            </a:r>
            <a:r>
              <a:rPr sz="1600" dirty="0">
                <a:solidFill>
                  <a:srgbClr val="FF0000"/>
                </a:solidFill>
                <a:latin typeface="TSLFQS+TimesNewRomanPS-BoldItalicMT"/>
                <a:cs typeface="TSLFQS+TimesNewRomanPS-BoldItalicMT"/>
              </a:rPr>
              <a:t>Nam</a:t>
            </a:r>
          </a:p>
          <a:p>
            <a:pPr marL="1935924" marR="0">
              <a:lnSpc>
                <a:spcPts val="1771"/>
              </a:lnSpc>
              <a:spcBef>
                <a:spcPts val="124"/>
              </a:spcBef>
              <a:spcAft>
                <a:spcPts val="0"/>
              </a:spcAft>
            </a:pPr>
            <a:r>
              <a:rPr sz="1600" dirty="0">
                <a:solidFill>
                  <a:srgbClr val="23735D"/>
                </a:solidFill>
                <a:latin typeface="TSLFQS+TimesNewRomanPS-BoldItalicMT"/>
                <a:cs typeface="TSLFQS+TimesNewRomanPS-BoldItalicMT"/>
              </a:rPr>
              <a:t>a) Về quản lý chất thải rắn sinh hoạt</a:t>
            </a:r>
          </a:p>
        </p:txBody>
      </p:sp>
      <p:sp>
        <p:nvSpPr>
          <p:cNvPr id="4" name="object 4"/>
          <p:cNvSpPr txBox="1"/>
          <p:nvPr/>
        </p:nvSpPr>
        <p:spPr>
          <a:xfrm>
            <a:off x="272031" y="2157165"/>
            <a:ext cx="1341666" cy="220935"/>
          </a:xfrm>
          <a:prstGeom prst="rect">
            <a:avLst/>
          </a:prstGeom>
        </p:spPr>
        <p:txBody>
          <a:bodyPr vert="horz" wrap="square" lIns="0" tIns="0" rIns="0" bIns="0" rtlCol="0">
            <a:spAutoFit/>
          </a:bodyPr>
          <a:lstStyle/>
          <a:p>
            <a:pPr marL="0" marR="0">
              <a:lnSpc>
                <a:spcPts val="1439"/>
              </a:lnSpc>
              <a:spcBef>
                <a:spcPts val="0"/>
              </a:spcBef>
              <a:spcAft>
                <a:spcPts val="0"/>
              </a:spcAft>
            </a:pPr>
            <a:r>
              <a:rPr sz="1300" dirty="0">
                <a:solidFill>
                  <a:srgbClr val="000000"/>
                </a:solidFill>
                <a:latin typeface="PQETRE+TimesNewRomanPSMT"/>
                <a:cs typeface="PQETRE+TimesNewRomanPSMT"/>
              </a:rPr>
              <a:t>Luật BVMT</a:t>
            </a:r>
            <a:r>
              <a:rPr sz="1300" spc="-23"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2020</a:t>
            </a:r>
          </a:p>
        </p:txBody>
      </p:sp>
      <p:sp>
        <p:nvSpPr>
          <p:cNvPr id="5" name="object 5"/>
          <p:cNvSpPr txBox="1"/>
          <p:nvPr/>
        </p:nvSpPr>
        <p:spPr>
          <a:xfrm>
            <a:off x="3775932" y="2148472"/>
            <a:ext cx="1669619" cy="493600"/>
          </a:xfrm>
          <a:prstGeom prst="rect">
            <a:avLst/>
          </a:prstGeom>
        </p:spPr>
        <p:txBody>
          <a:bodyPr vert="horz" wrap="square" lIns="0" tIns="0" rIns="0" bIns="0" rtlCol="0">
            <a:spAutoFit/>
          </a:bodyPr>
          <a:lstStyle/>
          <a:p>
            <a:pPr marL="0" marR="0">
              <a:lnSpc>
                <a:spcPts val="1882"/>
              </a:lnSpc>
              <a:spcBef>
                <a:spcPts val="0"/>
              </a:spcBef>
              <a:spcAft>
                <a:spcPts val="0"/>
              </a:spcAft>
            </a:pPr>
            <a:r>
              <a:rPr sz="1700" dirty="0">
                <a:solidFill>
                  <a:srgbClr val="000000"/>
                </a:solidFill>
                <a:latin typeface="AOJIDR+TimesNewRomanPSMT"/>
                <a:cs typeface="AOJIDR+TimesNewRomanPSMT"/>
              </a:rPr>
              <a:t>NĐ 08/2022/NĐ-</a:t>
            </a:r>
          </a:p>
          <a:p>
            <a:pPr marL="0" marR="0">
              <a:lnSpc>
                <a:spcPts val="1703"/>
              </a:lnSpc>
              <a:spcBef>
                <a:spcPts val="0"/>
              </a:spcBef>
              <a:spcAft>
                <a:spcPts val="0"/>
              </a:spcAft>
            </a:pPr>
            <a:r>
              <a:rPr sz="1700" dirty="0">
                <a:solidFill>
                  <a:srgbClr val="000000"/>
                </a:solidFill>
                <a:latin typeface="AOJIDR+TimesNewRomanPSMT"/>
                <a:cs typeface="AOJIDR+TimesNewRomanPSMT"/>
              </a:rPr>
              <a:t>CP</a:t>
            </a:r>
          </a:p>
        </p:txBody>
      </p:sp>
      <p:sp>
        <p:nvSpPr>
          <p:cNvPr id="6" name="object 6"/>
          <p:cNvSpPr txBox="1"/>
          <p:nvPr/>
        </p:nvSpPr>
        <p:spPr>
          <a:xfrm>
            <a:off x="6609765" y="2166760"/>
            <a:ext cx="2305544" cy="277192"/>
          </a:xfrm>
          <a:prstGeom prst="rect">
            <a:avLst/>
          </a:prstGeom>
        </p:spPr>
        <p:txBody>
          <a:bodyPr vert="horz" wrap="square" lIns="0" tIns="0" rIns="0" bIns="0" rtlCol="0">
            <a:spAutoFit/>
          </a:bodyPr>
          <a:lstStyle/>
          <a:p>
            <a:pPr marL="0" marR="0">
              <a:lnSpc>
                <a:spcPts val="1882"/>
              </a:lnSpc>
              <a:spcBef>
                <a:spcPts val="0"/>
              </a:spcBef>
              <a:spcAft>
                <a:spcPts val="0"/>
              </a:spcAft>
            </a:pPr>
            <a:r>
              <a:rPr sz="1700" dirty="0">
                <a:solidFill>
                  <a:srgbClr val="000000"/>
                </a:solidFill>
                <a:latin typeface="AOJIDR+TimesNewRomanPSMT"/>
                <a:cs typeface="AOJIDR+TimesNewRomanPSMT"/>
              </a:rPr>
              <a:t>TT</a:t>
            </a:r>
            <a:r>
              <a:rPr sz="1700" spc="-31" dirty="0">
                <a:solidFill>
                  <a:srgbClr val="000000"/>
                </a:solidFill>
                <a:latin typeface="AOJIDR+TimesNewRomanPSMT"/>
                <a:cs typeface="AOJIDR+TimesNewRomanPSMT"/>
              </a:rPr>
              <a:t> </a:t>
            </a:r>
            <a:r>
              <a:rPr sz="1700" spc="-10" dirty="0">
                <a:solidFill>
                  <a:srgbClr val="000000"/>
                </a:solidFill>
                <a:latin typeface="AOJIDR+TimesNewRomanPSMT"/>
                <a:cs typeface="AOJIDR+TimesNewRomanPSMT"/>
              </a:rPr>
              <a:t>02/2022/TT-BTNMT</a:t>
            </a:r>
          </a:p>
        </p:txBody>
      </p:sp>
      <p:sp>
        <p:nvSpPr>
          <p:cNvPr id="7" name="object 7"/>
          <p:cNvSpPr txBox="1"/>
          <p:nvPr/>
        </p:nvSpPr>
        <p:spPr>
          <a:xfrm>
            <a:off x="272031" y="2384890"/>
            <a:ext cx="2417705" cy="3748647"/>
          </a:xfrm>
          <a:prstGeom prst="rect">
            <a:avLst/>
          </a:prstGeom>
        </p:spPr>
        <p:txBody>
          <a:bodyPr vert="horz" wrap="square" lIns="0" tIns="0" rIns="0" bIns="0" rtlCol="0">
            <a:spAutoFit/>
          </a:bodyPr>
          <a:lstStyle/>
          <a:p>
            <a:pPr marL="0" marR="0">
              <a:lnSpc>
                <a:spcPts val="1328"/>
              </a:lnSpc>
              <a:spcBef>
                <a:spcPts val="0"/>
              </a:spcBef>
              <a:spcAft>
                <a:spcPts val="0"/>
              </a:spcAft>
            </a:pPr>
            <a:r>
              <a:rPr sz="1200" dirty="0">
                <a:solidFill>
                  <a:srgbClr val="000000"/>
                </a:solidFill>
                <a:latin typeface="HRHDPI+TimesNewRomanPSMT"/>
                <a:cs typeface="HRHDPI+TimesNewRomanPSMT"/>
              </a:rPr>
              <a:t>•</a:t>
            </a:r>
            <a:r>
              <a:rPr sz="1200" spc="180"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Quy</a:t>
            </a:r>
            <a:r>
              <a:rPr sz="1200" spc="75"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định</a:t>
            </a:r>
            <a:r>
              <a:rPr sz="1200" spc="74"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việc</a:t>
            </a:r>
            <a:r>
              <a:rPr sz="1200" spc="74"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thu</a:t>
            </a:r>
            <a:r>
              <a:rPr sz="1200" spc="75"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phí</a:t>
            </a:r>
            <a:r>
              <a:rPr sz="1200" spc="75"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rác</a:t>
            </a:r>
            <a:r>
              <a:rPr sz="1200" spc="75"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thải</a:t>
            </a:r>
            <a:r>
              <a:rPr sz="1200" spc="75"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dựa</a:t>
            </a:r>
          </a:p>
          <a:p>
            <a:pPr marL="114300" marR="0">
              <a:lnSpc>
                <a:spcPts val="1200"/>
              </a:lnSpc>
              <a:spcBef>
                <a:spcPts val="0"/>
              </a:spcBef>
              <a:spcAft>
                <a:spcPts val="0"/>
              </a:spcAft>
            </a:pPr>
            <a:r>
              <a:rPr sz="1200" dirty="0">
                <a:solidFill>
                  <a:srgbClr val="000000"/>
                </a:solidFill>
                <a:latin typeface="HRHDPI+TimesNewRomanPSMT"/>
                <a:cs typeface="HRHDPI+TimesNewRomanPSMT"/>
              </a:rPr>
              <a:t>trên</a:t>
            </a:r>
            <a:r>
              <a:rPr sz="1200" spc="120"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khối</a:t>
            </a:r>
            <a:r>
              <a:rPr sz="1200" spc="121"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lượng</a:t>
            </a:r>
            <a:r>
              <a:rPr sz="1200" spc="120"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hoặc</a:t>
            </a:r>
            <a:r>
              <a:rPr sz="1200" spc="120"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thể</a:t>
            </a:r>
            <a:r>
              <a:rPr sz="1200" spc="120"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tích</a:t>
            </a:r>
            <a:r>
              <a:rPr sz="1200" spc="120"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thay</a:t>
            </a:r>
          </a:p>
          <a:p>
            <a:pPr marL="114300" marR="0">
              <a:lnSpc>
                <a:spcPts val="1200"/>
              </a:lnSpc>
              <a:spcBef>
                <a:spcPts val="0"/>
              </a:spcBef>
              <a:spcAft>
                <a:spcPts val="0"/>
              </a:spcAft>
            </a:pPr>
            <a:r>
              <a:rPr sz="1200" dirty="0">
                <a:solidFill>
                  <a:srgbClr val="000000"/>
                </a:solidFill>
                <a:latin typeface="HRHDPI+TimesNewRomanPSMT"/>
                <a:cs typeface="HRHDPI+TimesNewRomanPSMT"/>
              </a:rPr>
              <a:t>cho việc tính bình quân theo hộ gia</a:t>
            </a:r>
          </a:p>
          <a:p>
            <a:pPr marL="114300" marR="0">
              <a:lnSpc>
                <a:spcPts val="1200"/>
              </a:lnSpc>
              <a:spcBef>
                <a:spcPts val="0"/>
              </a:spcBef>
              <a:spcAft>
                <a:spcPts val="0"/>
              </a:spcAft>
            </a:pPr>
            <a:r>
              <a:rPr sz="1200" dirty="0">
                <a:solidFill>
                  <a:srgbClr val="000000"/>
                </a:solidFill>
                <a:latin typeface="HRHDPI+TimesNewRomanPSMT"/>
                <a:cs typeface="HRHDPI+TimesNewRomanPSMT"/>
              </a:rPr>
              <a:t>đình hoặc đầu người như hiện </a:t>
            </a:r>
            <a:r>
              <a:rPr sz="1200" spc="-26" dirty="0">
                <a:solidFill>
                  <a:srgbClr val="000000"/>
                </a:solidFill>
                <a:latin typeface="HRHDPI+TimesNewRomanPSMT"/>
                <a:cs typeface="HRHDPI+TimesNewRomanPSMT"/>
              </a:rPr>
              <a:t>nay.</a:t>
            </a:r>
          </a:p>
          <a:p>
            <a:pPr marL="0" marR="0">
              <a:lnSpc>
                <a:spcPts val="1328"/>
              </a:lnSpc>
              <a:spcBef>
                <a:spcPts val="63"/>
              </a:spcBef>
              <a:spcAft>
                <a:spcPts val="0"/>
              </a:spcAft>
            </a:pPr>
            <a:r>
              <a:rPr sz="1200" dirty="0">
                <a:solidFill>
                  <a:srgbClr val="000000"/>
                </a:solidFill>
                <a:latin typeface="HRHDPI+TimesNewRomanPSMT"/>
                <a:cs typeface="HRHDPI+TimesNewRomanPSMT"/>
              </a:rPr>
              <a:t>•</a:t>
            </a:r>
            <a:r>
              <a:rPr sz="1200" spc="180"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Quy</a:t>
            </a:r>
            <a:r>
              <a:rPr sz="1200" spc="257"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định</a:t>
            </a:r>
            <a:r>
              <a:rPr sz="1200" spc="256"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rác</a:t>
            </a:r>
            <a:r>
              <a:rPr sz="1200" spc="256"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thải</a:t>
            </a:r>
            <a:r>
              <a:rPr sz="1200" spc="256"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sinh</a:t>
            </a:r>
            <a:r>
              <a:rPr sz="1200" spc="257"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hoạt</a:t>
            </a:r>
            <a:r>
              <a:rPr sz="1200" spc="257"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phải</a:t>
            </a:r>
          </a:p>
          <a:p>
            <a:pPr marL="114300" marR="0">
              <a:lnSpc>
                <a:spcPts val="1200"/>
              </a:lnSpc>
              <a:spcBef>
                <a:spcPts val="0"/>
              </a:spcBef>
              <a:spcAft>
                <a:spcPts val="0"/>
              </a:spcAft>
            </a:pPr>
            <a:r>
              <a:rPr sz="1200" dirty="0">
                <a:solidFill>
                  <a:srgbClr val="000000"/>
                </a:solidFill>
                <a:latin typeface="HRHDPI+TimesNewRomanPSMT"/>
                <a:cs typeface="HRHDPI+TimesNewRomanPSMT"/>
              </a:rPr>
              <a:t>được phân làm 03 loại: (i) chất thải</a:t>
            </a:r>
          </a:p>
          <a:p>
            <a:pPr marL="114300" marR="0">
              <a:lnSpc>
                <a:spcPts val="1200"/>
              </a:lnSpc>
              <a:spcBef>
                <a:spcPts val="0"/>
              </a:spcBef>
              <a:spcAft>
                <a:spcPts val="0"/>
              </a:spcAft>
            </a:pPr>
            <a:r>
              <a:rPr sz="1200" dirty="0">
                <a:solidFill>
                  <a:srgbClr val="000000"/>
                </a:solidFill>
                <a:latin typeface="HRHDPI+TimesNewRomanPSMT"/>
                <a:cs typeface="HRHDPI+TimesNewRomanPSMT"/>
              </a:rPr>
              <a:t>rắn</a:t>
            </a:r>
            <a:r>
              <a:rPr sz="1200" spc="270"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có</a:t>
            </a:r>
            <a:r>
              <a:rPr sz="1200" spc="270"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khả</a:t>
            </a:r>
            <a:r>
              <a:rPr sz="1200" spc="270"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năng</a:t>
            </a:r>
            <a:r>
              <a:rPr sz="1200" spc="270"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tái</a:t>
            </a:r>
            <a:r>
              <a:rPr sz="1200" spc="270"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sử</a:t>
            </a:r>
            <a:r>
              <a:rPr sz="1200" spc="270"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dụng,</a:t>
            </a:r>
            <a:r>
              <a:rPr sz="1200" spc="271"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tái</a:t>
            </a:r>
          </a:p>
          <a:p>
            <a:pPr marL="114300" marR="0">
              <a:lnSpc>
                <a:spcPts val="1200"/>
              </a:lnSpc>
              <a:spcBef>
                <a:spcPts val="0"/>
              </a:spcBef>
              <a:spcAft>
                <a:spcPts val="0"/>
              </a:spcAft>
            </a:pPr>
            <a:r>
              <a:rPr sz="1200" dirty="0">
                <a:solidFill>
                  <a:srgbClr val="000000"/>
                </a:solidFill>
                <a:latin typeface="HRHDPI+TimesNewRomanPSMT"/>
                <a:cs typeface="HRHDPI+TimesNewRomanPSMT"/>
              </a:rPr>
              <a:t>chế;</a:t>
            </a:r>
            <a:r>
              <a:rPr sz="1200" spc="160"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(ii)</a:t>
            </a:r>
            <a:r>
              <a:rPr sz="1200" spc="159"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chất</a:t>
            </a:r>
            <a:r>
              <a:rPr sz="1200" spc="159"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thải</a:t>
            </a:r>
            <a:r>
              <a:rPr sz="1200" spc="160"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thực</a:t>
            </a:r>
            <a:r>
              <a:rPr sz="1200" spc="160"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phẩm;</a:t>
            </a:r>
            <a:r>
              <a:rPr sz="1200" spc="160"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(iii)</a:t>
            </a:r>
          </a:p>
          <a:p>
            <a:pPr marL="114300" marR="0">
              <a:lnSpc>
                <a:spcPts val="1200"/>
              </a:lnSpc>
              <a:spcBef>
                <a:spcPts val="0"/>
              </a:spcBef>
              <a:spcAft>
                <a:spcPts val="0"/>
              </a:spcAft>
            </a:pPr>
            <a:r>
              <a:rPr sz="1200" dirty="0">
                <a:solidFill>
                  <a:srgbClr val="000000"/>
                </a:solidFill>
                <a:latin typeface="HRHDPI+TimesNewRomanPSMT"/>
                <a:cs typeface="HRHDPI+TimesNewRomanPSMT"/>
              </a:rPr>
              <a:t>chất thải rắn sinh hoạt khác.</a:t>
            </a:r>
          </a:p>
          <a:p>
            <a:pPr marL="0" marR="0">
              <a:lnSpc>
                <a:spcPts val="1328"/>
              </a:lnSpc>
              <a:spcBef>
                <a:spcPts val="63"/>
              </a:spcBef>
              <a:spcAft>
                <a:spcPts val="0"/>
              </a:spcAft>
            </a:pPr>
            <a:r>
              <a:rPr sz="1200" dirty="0">
                <a:solidFill>
                  <a:srgbClr val="000000"/>
                </a:solidFill>
                <a:latin typeface="HRHDPI+TimesNewRomanPSMT"/>
                <a:cs typeface="HRHDPI+TimesNewRomanPSMT"/>
              </a:rPr>
              <a:t>•</a:t>
            </a:r>
            <a:r>
              <a:rPr sz="1200" spc="180"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Quy</a:t>
            </a:r>
            <a:r>
              <a:rPr sz="1200" spc="568"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định:</a:t>
            </a:r>
            <a:r>
              <a:rPr sz="1200" spc="568"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(i)</a:t>
            </a:r>
            <a:r>
              <a:rPr sz="1200" spc="567"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UBND</a:t>
            </a:r>
            <a:r>
              <a:rPr sz="1200" spc="567"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cấp</a:t>
            </a:r>
            <a:r>
              <a:rPr sz="1200" spc="568"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tỉnh</a:t>
            </a:r>
          </a:p>
          <a:p>
            <a:pPr marL="114300" marR="0">
              <a:lnSpc>
                <a:spcPts val="1200"/>
              </a:lnSpc>
              <a:spcBef>
                <a:spcPts val="0"/>
              </a:spcBef>
              <a:spcAft>
                <a:spcPts val="0"/>
              </a:spcAft>
            </a:pPr>
            <a:r>
              <a:rPr sz="1200" dirty="0">
                <a:solidFill>
                  <a:srgbClr val="000000"/>
                </a:solidFill>
                <a:latin typeface="HRHDPI+TimesNewRomanPSMT"/>
                <a:cs typeface="HRHDPI+TimesNewRomanPSMT"/>
              </a:rPr>
              <a:t>quyết</a:t>
            </a:r>
            <a:r>
              <a:rPr sz="1200" spc="268"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định</a:t>
            </a:r>
            <a:r>
              <a:rPr sz="1200" spc="268"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việc</a:t>
            </a:r>
            <a:r>
              <a:rPr sz="1200" spc="267"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phân</a:t>
            </a:r>
            <a:r>
              <a:rPr sz="1200" spc="268"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loại</a:t>
            </a:r>
            <a:r>
              <a:rPr sz="1200" spc="268"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cụ</a:t>
            </a:r>
            <a:r>
              <a:rPr sz="1200" spc="268"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thể</a:t>
            </a:r>
          </a:p>
          <a:p>
            <a:pPr marL="114300" marR="0">
              <a:lnSpc>
                <a:spcPts val="1200"/>
              </a:lnSpc>
              <a:spcBef>
                <a:spcPts val="0"/>
              </a:spcBef>
              <a:spcAft>
                <a:spcPts val="0"/>
              </a:spcAft>
            </a:pPr>
            <a:r>
              <a:rPr sz="1200" dirty="0">
                <a:solidFill>
                  <a:srgbClr val="000000"/>
                </a:solidFill>
                <a:latin typeface="HRHDPI+TimesNewRomanPSMT"/>
                <a:cs typeface="HRHDPI+TimesNewRomanPSMT"/>
              </a:rPr>
              <a:t>chất</a:t>
            </a:r>
            <a:r>
              <a:rPr sz="1200" spc="31"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thải</a:t>
            </a:r>
            <a:r>
              <a:rPr sz="1200" spc="32"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rắn</a:t>
            </a:r>
            <a:r>
              <a:rPr sz="1200" spc="32"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sinh</a:t>
            </a:r>
            <a:r>
              <a:rPr sz="1200" spc="33"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hoạt</a:t>
            </a:r>
            <a:r>
              <a:rPr sz="1200" spc="32" dirty="0">
                <a:solidFill>
                  <a:srgbClr val="000000"/>
                </a:solidFill>
                <a:latin typeface="HRHDPI+TimesNewRomanPSMT"/>
                <a:cs typeface="HRHDPI+TimesNewRomanPSMT"/>
              </a:rPr>
              <a:t> </a:t>
            </a:r>
            <a:r>
              <a:rPr sz="1200" dirty="0">
                <a:solidFill>
                  <a:srgbClr val="000000"/>
                </a:solidFill>
                <a:latin typeface="UJHFWI+TimesNewRomanPS-ItalicMT"/>
                <a:cs typeface="UJHFWI+TimesNewRomanPS-ItalicMT"/>
              </a:rPr>
              <a:t>với</a:t>
            </a:r>
            <a:r>
              <a:rPr sz="1200" spc="33" dirty="0">
                <a:solidFill>
                  <a:srgbClr val="000000"/>
                </a:solidFill>
                <a:latin typeface="Times New Roman"/>
                <a:cs typeface="Times New Roman"/>
              </a:rPr>
              <a:t> </a:t>
            </a:r>
            <a:r>
              <a:rPr sz="1200" dirty="0">
                <a:solidFill>
                  <a:srgbClr val="000000"/>
                </a:solidFill>
                <a:latin typeface="UJHFWI+TimesNewRomanPS-ItalicMT"/>
                <a:cs typeface="UJHFWI+TimesNewRomanPS-ItalicMT"/>
              </a:rPr>
              <a:t>thời</a:t>
            </a:r>
            <a:r>
              <a:rPr sz="1200" spc="32" dirty="0">
                <a:solidFill>
                  <a:srgbClr val="000000"/>
                </a:solidFill>
                <a:latin typeface="Times New Roman"/>
                <a:cs typeface="Times New Roman"/>
              </a:rPr>
              <a:t> </a:t>
            </a:r>
            <a:r>
              <a:rPr sz="1200" dirty="0">
                <a:solidFill>
                  <a:srgbClr val="000000"/>
                </a:solidFill>
                <a:latin typeface="UJHFWI+TimesNewRomanPS-ItalicMT"/>
                <a:cs typeface="UJHFWI+TimesNewRomanPS-ItalicMT"/>
              </a:rPr>
              <a:t>hạn</a:t>
            </a:r>
          </a:p>
          <a:p>
            <a:pPr marL="114300" marR="0">
              <a:lnSpc>
                <a:spcPts val="1200"/>
              </a:lnSpc>
              <a:spcBef>
                <a:spcPts val="0"/>
              </a:spcBef>
              <a:spcAft>
                <a:spcPts val="0"/>
              </a:spcAft>
            </a:pPr>
            <a:r>
              <a:rPr sz="1200" dirty="0">
                <a:solidFill>
                  <a:srgbClr val="000000"/>
                </a:solidFill>
                <a:latin typeface="UJHFWI+TimesNewRomanPS-ItalicMT"/>
                <a:cs typeface="UJHFWI+TimesNewRomanPS-ItalicMT"/>
              </a:rPr>
              <a:t>áp</a:t>
            </a:r>
            <a:r>
              <a:rPr sz="1200" spc="768" dirty="0">
                <a:solidFill>
                  <a:srgbClr val="000000"/>
                </a:solidFill>
                <a:latin typeface="Times New Roman"/>
                <a:cs typeface="Times New Roman"/>
              </a:rPr>
              <a:t> </a:t>
            </a:r>
            <a:r>
              <a:rPr sz="1200" dirty="0">
                <a:solidFill>
                  <a:srgbClr val="000000"/>
                </a:solidFill>
                <a:latin typeface="UJHFWI+TimesNewRomanPS-ItalicMT"/>
                <a:cs typeface="UJHFWI+TimesNewRomanPS-ItalicMT"/>
              </a:rPr>
              <a:t>dụng</a:t>
            </a:r>
            <a:r>
              <a:rPr sz="1200" spc="768" dirty="0">
                <a:solidFill>
                  <a:srgbClr val="000000"/>
                </a:solidFill>
                <a:latin typeface="Times New Roman"/>
                <a:cs typeface="Times New Roman"/>
              </a:rPr>
              <a:t> </a:t>
            </a:r>
            <a:r>
              <a:rPr sz="1200" dirty="0">
                <a:solidFill>
                  <a:srgbClr val="000000"/>
                </a:solidFill>
                <a:latin typeface="UJHFWI+TimesNewRomanPS-ItalicMT"/>
                <a:cs typeface="UJHFWI+TimesNewRomanPS-ItalicMT"/>
              </a:rPr>
              <a:t>chậm</a:t>
            </a:r>
            <a:r>
              <a:rPr sz="1200" spc="767" dirty="0">
                <a:solidFill>
                  <a:srgbClr val="000000"/>
                </a:solidFill>
                <a:latin typeface="Times New Roman"/>
                <a:cs typeface="Times New Roman"/>
              </a:rPr>
              <a:t> </a:t>
            </a:r>
            <a:r>
              <a:rPr sz="1200" dirty="0">
                <a:solidFill>
                  <a:srgbClr val="000000"/>
                </a:solidFill>
                <a:latin typeface="UJHFWI+TimesNewRomanPS-ItalicMT"/>
                <a:cs typeface="UJHFWI+TimesNewRomanPS-ItalicMT"/>
              </a:rPr>
              <a:t>nhất</a:t>
            </a:r>
            <a:r>
              <a:rPr sz="1200" spc="768" dirty="0">
                <a:solidFill>
                  <a:srgbClr val="000000"/>
                </a:solidFill>
                <a:latin typeface="Times New Roman"/>
                <a:cs typeface="Times New Roman"/>
              </a:rPr>
              <a:t> </a:t>
            </a:r>
            <a:r>
              <a:rPr sz="1200" dirty="0">
                <a:solidFill>
                  <a:srgbClr val="000000"/>
                </a:solidFill>
                <a:latin typeface="UJHFWI+TimesNewRomanPS-ItalicMT"/>
                <a:cs typeface="UJHFWI+TimesNewRomanPS-ItalicMT"/>
              </a:rPr>
              <a:t>là</a:t>
            </a:r>
            <a:r>
              <a:rPr sz="1200" spc="767" dirty="0">
                <a:solidFill>
                  <a:srgbClr val="000000"/>
                </a:solidFill>
                <a:latin typeface="Times New Roman"/>
                <a:cs typeface="Times New Roman"/>
              </a:rPr>
              <a:t> </a:t>
            </a:r>
            <a:r>
              <a:rPr sz="1200" dirty="0">
                <a:solidFill>
                  <a:srgbClr val="000000"/>
                </a:solidFill>
                <a:latin typeface="UJHFWI+TimesNewRomanPS-ItalicMT"/>
                <a:cs typeface="UJHFWI+TimesNewRomanPS-ItalicMT"/>
              </a:rPr>
              <a:t>ngày</a:t>
            </a:r>
          </a:p>
          <a:p>
            <a:pPr marL="114300" marR="0">
              <a:lnSpc>
                <a:spcPts val="1200"/>
              </a:lnSpc>
              <a:spcBef>
                <a:spcPts val="0"/>
              </a:spcBef>
              <a:spcAft>
                <a:spcPts val="0"/>
              </a:spcAft>
            </a:pPr>
            <a:r>
              <a:rPr sz="1200" dirty="0">
                <a:solidFill>
                  <a:srgbClr val="000000"/>
                </a:solidFill>
                <a:latin typeface="UJHFWI+TimesNewRomanPS-ItalicMT"/>
                <a:cs typeface="UJHFWI+TimesNewRomanPS-ItalicMT"/>
              </a:rPr>
              <a:t>31/12/2024</a:t>
            </a:r>
            <a:r>
              <a:rPr sz="1200" dirty="0">
                <a:solidFill>
                  <a:srgbClr val="000000"/>
                </a:solidFill>
                <a:latin typeface="HRHDPI+TimesNewRomanPSMT"/>
                <a:cs typeface="HRHDPI+TimesNewRomanPSMT"/>
              </a:rPr>
              <a:t>;</a:t>
            </a:r>
            <a:r>
              <a:rPr sz="1200" spc="233"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(ii)</a:t>
            </a:r>
            <a:r>
              <a:rPr sz="1200" spc="233"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Đơn</a:t>
            </a:r>
            <a:r>
              <a:rPr sz="1200" spc="233"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vị</a:t>
            </a:r>
            <a:r>
              <a:rPr sz="1200" spc="233"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thu</a:t>
            </a:r>
            <a:r>
              <a:rPr sz="1200" spc="233"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gom,</a:t>
            </a:r>
          </a:p>
          <a:p>
            <a:pPr marL="114300" marR="0">
              <a:lnSpc>
                <a:spcPts val="1200"/>
              </a:lnSpc>
              <a:spcBef>
                <a:spcPts val="0"/>
              </a:spcBef>
              <a:spcAft>
                <a:spcPts val="0"/>
              </a:spcAft>
            </a:pPr>
            <a:r>
              <a:rPr sz="1200" dirty="0">
                <a:solidFill>
                  <a:srgbClr val="000000"/>
                </a:solidFill>
                <a:latin typeface="HRHDPI+TimesNewRomanPSMT"/>
                <a:cs typeface="HRHDPI+TimesNewRomanPSMT"/>
              </a:rPr>
              <a:t>vận</a:t>
            </a:r>
            <a:r>
              <a:rPr sz="1200" spc="215"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chuyển</a:t>
            </a:r>
            <a:r>
              <a:rPr sz="1200" spc="214"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có</a:t>
            </a:r>
            <a:r>
              <a:rPr sz="1200" spc="215"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quyền</a:t>
            </a:r>
            <a:r>
              <a:rPr sz="1200" spc="215"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từ</a:t>
            </a:r>
            <a:r>
              <a:rPr sz="1200" spc="215"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chối</a:t>
            </a:r>
            <a:r>
              <a:rPr sz="1200" spc="215"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thu</a:t>
            </a:r>
          </a:p>
          <a:p>
            <a:pPr marL="114300" marR="0">
              <a:lnSpc>
                <a:spcPts val="1200"/>
              </a:lnSpc>
              <a:spcBef>
                <a:spcPts val="0"/>
              </a:spcBef>
              <a:spcAft>
                <a:spcPts val="0"/>
              </a:spcAft>
            </a:pPr>
            <a:r>
              <a:rPr sz="1200" dirty="0">
                <a:solidFill>
                  <a:srgbClr val="000000"/>
                </a:solidFill>
                <a:latin typeface="HRHDPI+TimesNewRomanPSMT"/>
                <a:cs typeface="HRHDPI+TimesNewRomanPSMT"/>
              </a:rPr>
              <a:t>gom,</a:t>
            </a:r>
            <a:r>
              <a:rPr sz="1200" spc="51"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vận</a:t>
            </a:r>
            <a:r>
              <a:rPr sz="1200" spc="51"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chuyển</a:t>
            </a:r>
            <a:r>
              <a:rPr sz="1200" spc="51"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nếu</a:t>
            </a:r>
            <a:r>
              <a:rPr sz="1200" spc="51"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phân</a:t>
            </a:r>
            <a:r>
              <a:rPr sz="1200" spc="51"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loại</a:t>
            </a:r>
            <a:r>
              <a:rPr sz="1200" spc="51"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sai</a:t>
            </a:r>
          </a:p>
          <a:p>
            <a:pPr marL="114300" marR="0">
              <a:lnSpc>
                <a:spcPts val="1200"/>
              </a:lnSpc>
              <a:spcBef>
                <a:spcPts val="0"/>
              </a:spcBef>
              <a:spcAft>
                <a:spcPts val="0"/>
              </a:spcAft>
            </a:pPr>
            <a:r>
              <a:rPr sz="1200" dirty="0">
                <a:solidFill>
                  <a:srgbClr val="000000"/>
                </a:solidFill>
                <a:latin typeface="HRHDPI+TimesNewRomanPSMT"/>
                <a:cs typeface="HRHDPI+TimesNewRomanPSMT"/>
              </a:rPr>
              <a:t>và</a:t>
            </a:r>
            <a:r>
              <a:rPr sz="1200" spc="437"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thông</a:t>
            </a:r>
            <a:r>
              <a:rPr sz="1200" spc="437"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báo</a:t>
            </a:r>
            <a:r>
              <a:rPr sz="1200" spc="437"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để</a:t>
            </a:r>
            <a:r>
              <a:rPr sz="1200" spc="437"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xử</a:t>
            </a:r>
            <a:r>
              <a:rPr sz="1200" spc="437"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lý</a:t>
            </a:r>
            <a:r>
              <a:rPr sz="1200" spc="437"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nghiêm</a:t>
            </a:r>
          </a:p>
          <a:p>
            <a:pPr marL="114300" marR="0">
              <a:lnSpc>
                <a:spcPts val="1200"/>
              </a:lnSpc>
              <a:spcBef>
                <a:spcPts val="0"/>
              </a:spcBef>
              <a:spcAft>
                <a:spcPts val="0"/>
              </a:spcAft>
            </a:pPr>
            <a:r>
              <a:rPr sz="1200" dirty="0">
                <a:solidFill>
                  <a:srgbClr val="000000"/>
                </a:solidFill>
                <a:latin typeface="HRHDPI+TimesNewRomanPSMT"/>
                <a:cs typeface="HRHDPI+TimesNewRomanPSMT"/>
              </a:rPr>
              <a:t>(thông</a:t>
            </a:r>
            <a:r>
              <a:rPr sz="1200" spc="168"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qua</a:t>
            </a:r>
            <a:r>
              <a:rPr sz="1200" spc="168"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hệ</a:t>
            </a:r>
            <a:r>
              <a:rPr sz="1200" spc="168"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thống</a:t>
            </a:r>
            <a:r>
              <a:rPr sz="1200" spc="168"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camera</a:t>
            </a:r>
            <a:r>
              <a:rPr sz="1200" spc="169"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giám</a:t>
            </a:r>
          </a:p>
          <a:p>
            <a:pPr marL="114300" marR="0">
              <a:lnSpc>
                <a:spcPts val="1200"/>
              </a:lnSpc>
              <a:spcBef>
                <a:spcPts val="0"/>
              </a:spcBef>
              <a:spcAft>
                <a:spcPts val="0"/>
              </a:spcAft>
            </a:pPr>
            <a:r>
              <a:rPr sz="1200" dirty="0">
                <a:solidFill>
                  <a:srgbClr val="000000"/>
                </a:solidFill>
                <a:latin typeface="HRHDPI+TimesNewRomanPSMT"/>
                <a:cs typeface="HRHDPI+TimesNewRomanPSMT"/>
              </a:rPr>
              <a:t>sát);</a:t>
            </a:r>
            <a:r>
              <a:rPr sz="1200" spc="303"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(iii)</a:t>
            </a:r>
            <a:r>
              <a:rPr sz="1200" spc="302"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Mặt</a:t>
            </a:r>
            <a:r>
              <a:rPr sz="1200" spc="303"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trận</a:t>
            </a:r>
            <a:r>
              <a:rPr sz="1200" spc="302"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Tổ</a:t>
            </a:r>
            <a:r>
              <a:rPr sz="1200" spc="302"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quốc</a:t>
            </a:r>
            <a:r>
              <a:rPr sz="1200" spc="302" dirty="0">
                <a:solidFill>
                  <a:srgbClr val="000000"/>
                </a:solidFill>
                <a:latin typeface="HRHDPI+TimesNewRomanPSMT"/>
                <a:cs typeface="HRHDPI+TimesNewRomanPSMT"/>
              </a:rPr>
              <a:t> </a:t>
            </a:r>
            <a:r>
              <a:rPr sz="1200" spc="-24" dirty="0">
                <a:solidFill>
                  <a:srgbClr val="000000"/>
                </a:solidFill>
                <a:latin typeface="HRHDPI+TimesNewRomanPSMT"/>
                <a:cs typeface="HRHDPI+TimesNewRomanPSMT"/>
              </a:rPr>
              <a:t>Việt</a:t>
            </a:r>
          </a:p>
          <a:p>
            <a:pPr marL="114300" marR="0">
              <a:lnSpc>
                <a:spcPts val="1103"/>
              </a:lnSpc>
              <a:spcBef>
                <a:spcPts val="0"/>
              </a:spcBef>
              <a:spcAft>
                <a:spcPts val="0"/>
              </a:spcAft>
            </a:pPr>
            <a:r>
              <a:rPr sz="1200" dirty="0">
                <a:solidFill>
                  <a:srgbClr val="000000"/>
                </a:solidFill>
                <a:latin typeface="HRHDPI+TimesNewRomanPSMT"/>
                <a:cs typeface="HRHDPI+TimesNewRomanPSMT"/>
              </a:rPr>
              <a:t>Nam,</a:t>
            </a:r>
            <a:r>
              <a:rPr sz="1200" spc="31"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tổ</a:t>
            </a:r>
            <a:r>
              <a:rPr sz="1200" spc="32"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chức</a:t>
            </a:r>
            <a:r>
              <a:rPr sz="1200" spc="32"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chính</a:t>
            </a:r>
            <a:r>
              <a:rPr sz="1200" spc="32"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trị</a:t>
            </a:r>
            <a:r>
              <a:rPr sz="1200" spc="33"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a:t>
            </a:r>
            <a:r>
              <a:rPr sz="1200" spc="32"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xã</a:t>
            </a:r>
            <a:r>
              <a:rPr sz="1200" spc="32"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hội</a:t>
            </a:r>
            <a:r>
              <a:rPr sz="1200" spc="33"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các</a:t>
            </a:r>
          </a:p>
          <a:p>
            <a:pPr marL="114300" marR="0">
              <a:lnSpc>
                <a:spcPts val="1200"/>
              </a:lnSpc>
              <a:spcBef>
                <a:spcPts val="0"/>
              </a:spcBef>
              <a:spcAft>
                <a:spcPts val="0"/>
              </a:spcAft>
            </a:pPr>
            <a:r>
              <a:rPr sz="1200" dirty="0">
                <a:solidFill>
                  <a:srgbClr val="000000"/>
                </a:solidFill>
                <a:latin typeface="HRHDPI+TimesNewRomanPSMT"/>
                <a:cs typeface="HRHDPI+TimesNewRomanPSMT"/>
              </a:rPr>
              <a:t>cấp</a:t>
            </a:r>
            <a:r>
              <a:rPr sz="1200" spc="234"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triển</a:t>
            </a:r>
            <a:r>
              <a:rPr sz="1200" spc="234"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khai</a:t>
            </a:r>
            <a:r>
              <a:rPr sz="1200" spc="234"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các</a:t>
            </a:r>
            <a:r>
              <a:rPr sz="1200" spc="234"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hoạt</a:t>
            </a:r>
            <a:r>
              <a:rPr sz="1200" spc="234"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động</a:t>
            </a:r>
            <a:r>
              <a:rPr sz="1200" spc="234"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vận</a:t>
            </a:r>
          </a:p>
          <a:p>
            <a:pPr marL="114300" marR="0">
              <a:lnSpc>
                <a:spcPts val="1200"/>
              </a:lnSpc>
              <a:spcBef>
                <a:spcPts val="0"/>
              </a:spcBef>
              <a:spcAft>
                <a:spcPts val="0"/>
              </a:spcAft>
            </a:pPr>
            <a:r>
              <a:rPr sz="1200" dirty="0">
                <a:solidFill>
                  <a:srgbClr val="000000"/>
                </a:solidFill>
                <a:latin typeface="HRHDPI+TimesNewRomanPSMT"/>
                <a:cs typeface="HRHDPI+TimesNewRomanPSMT"/>
              </a:rPr>
              <a:t>động,</a:t>
            </a:r>
            <a:r>
              <a:rPr sz="1200" spc="184"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giám</a:t>
            </a:r>
            <a:r>
              <a:rPr sz="1200" spc="184"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sát;</a:t>
            </a:r>
            <a:r>
              <a:rPr sz="1200" spc="185"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(iv)</a:t>
            </a:r>
            <a:r>
              <a:rPr sz="1200" spc="184"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Ủy</a:t>
            </a:r>
            <a:r>
              <a:rPr sz="1200" spc="185"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ban</a:t>
            </a:r>
            <a:r>
              <a:rPr sz="1200" spc="184"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nhân</a:t>
            </a:r>
          </a:p>
          <a:p>
            <a:pPr marL="114300" marR="0">
              <a:lnSpc>
                <a:spcPts val="1200"/>
              </a:lnSpc>
              <a:spcBef>
                <a:spcPts val="0"/>
              </a:spcBef>
              <a:spcAft>
                <a:spcPts val="0"/>
              </a:spcAft>
            </a:pPr>
            <a:r>
              <a:rPr sz="1200" dirty="0">
                <a:solidFill>
                  <a:srgbClr val="000000"/>
                </a:solidFill>
                <a:latin typeface="HRHDPI+TimesNewRomanPSMT"/>
                <a:cs typeface="HRHDPI+TimesNewRomanPSMT"/>
              </a:rPr>
              <a:t>dân</a:t>
            </a:r>
            <a:r>
              <a:rPr sz="1200" spc="15"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cấp</a:t>
            </a:r>
            <a:r>
              <a:rPr sz="1200" spc="16"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xã</a:t>
            </a:r>
            <a:r>
              <a:rPr sz="1200" spc="16"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có</a:t>
            </a:r>
            <a:r>
              <a:rPr sz="1200" spc="16"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trách</a:t>
            </a:r>
            <a:r>
              <a:rPr sz="1200" spc="16"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nhiệm</a:t>
            </a:r>
            <a:r>
              <a:rPr sz="1200" spc="16"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kiểm</a:t>
            </a:r>
            <a:r>
              <a:rPr sz="1200" spc="16"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tra</a:t>
            </a:r>
          </a:p>
          <a:p>
            <a:pPr marL="114300" marR="0">
              <a:lnSpc>
                <a:spcPts val="1200"/>
              </a:lnSpc>
              <a:spcBef>
                <a:spcPts val="0"/>
              </a:spcBef>
              <a:spcAft>
                <a:spcPts val="0"/>
              </a:spcAft>
            </a:pPr>
            <a:r>
              <a:rPr sz="1200" dirty="0">
                <a:solidFill>
                  <a:srgbClr val="000000"/>
                </a:solidFill>
                <a:latin typeface="HRHDPI+TimesNewRomanPSMT"/>
                <a:cs typeface="HRHDPI+TimesNewRomanPSMT"/>
              </a:rPr>
              <a:t>việc triển khai và xử lý vi phạm.</a:t>
            </a:r>
          </a:p>
        </p:txBody>
      </p:sp>
      <p:sp>
        <p:nvSpPr>
          <p:cNvPr id="8" name="object 8"/>
          <p:cNvSpPr txBox="1"/>
          <p:nvPr/>
        </p:nvSpPr>
        <p:spPr>
          <a:xfrm>
            <a:off x="6609765" y="2480253"/>
            <a:ext cx="2379608" cy="2354535"/>
          </a:xfrm>
          <a:prstGeom prst="rect">
            <a:avLst/>
          </a:prstGeom>
        </p:spPr>
        <p:txBody>
          <a:bodyPr vert="horz" wrap="square" lIns="0" tIns="0" rIns="0" bIns="0" rtlCol="0">
            <a:spAutoFit/>
          </a:bodyPr>
          <a:lstStyle/>
          <a:p>
            <a:pPr marL="0" marR="0">
              <a:lnSpc>
                <a:spcPts val="1439"/>
              </a:lnSpc>
              <a:spcBef>
                <a:spcPts val="0"/>
              </a:spcBef>
              <a:spcAft>
                <a:spcPts val="0"/>
              </a:spcAft>
            </a:pPr>
            <a:r>
              <a:rPr sz="1300" dirty="0">
                <a:solidFill>
                  <a:srgbClr val="000000"/>
                </a:solidFill>
                <a:latin typeface="PQETRE+TimesNewRomanPSMT"/>
                <a:cs typeface="PQETRE+TimesNewRomanPSMT"/>
              </a:rPr>
              <a:t>•</a:t>
            </a:r>
            <a:r>
              <a:rPr sz="1300" spc="120"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Hướng</a:t>
            </a:r>
            <a:r>
              <a:rPr sz="1300" spc="230"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dẫn</a:t>
            </a:r>
            <a:r>
              <a:rPr sz="1300" spc="230"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cụ</a:t>
            </a:r>
            <a:r>
              <a:rPr sz="1300" spc="231"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thể</a:t>
            </a:r>
            <a:r>
              <a:rPr sz="1300" spc="230"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yêu</a:t>
            </a:r>
            <a:r>
              <a:rPr sz="1300" spc="230"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cầu</a:t>
            </a:r>
            <a:r>
              <a:rPr sz="1300" spc="231"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kỹ</a:t>
            </a:r>
          </a:p>
          <a:p>
            <a:pPr marL="114300" marR="0">
              <a:lnSpc>
                <a:spcPts val="1295"/>
              </a:lnSpc>
              <a:spcBef>
                <a:spcPts val="0"/>
              </a:spcBef>
              <a:spcAft>
                <a:spcPts val="0"/>
              </a:spcAft>
            </a:pPr>
            <a:r>
              <a:rPr sz="1300" dirty="0">
                <a:solidFill>
                  <a:srgbClr val="000000"/>
                </a:solidFill>
                <a:latin typeface="PQETRE+TimesNewRomanPSMT"/>
                <a:cs typeface="PQETRE+TimesNewRomanPSMT"/>
              </a:rPr>
              <a:t>thuật</a:t>
            </a:r>
            <a:r>
              <a:rPr sz="1300" spc="425"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của</a:t>
            </a:r>
            <a:r>
              <a:rPr sz="1300" spc="425"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điểm</a:t>
            </a:r>
            <a:r>
              <a:rPr sz="1300" spc="425"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tập</a:t>
            </a:r>
            <a:r>
              <a:rPr sz="1300" spc="425"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kết,</a:t>
            </a:r>
            <a:r>
              <a:rPr sz="1300" spc="425"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trạm</a:t>
            </a:r>
          </a:p>
          <a:p>
            <a:pPr marL="114300" marR="0">
              <a:lnSpc>
                <a:spcPts val="1295"/>
              </a:lnSpc>
              <a:spcBef>
                <a:spcPts val="0"/>
              </a:spcBef>
              <a:spcAft>
                <a:spcPts val="0"/>
              </a:spcAft>
            </a:pPr>
            <a:r>
              <a:rPr sz="1300" dirty="0">
                <a:solidFill>
                  <a:srgbClr val="000000"/>
                </a:solidFill>
                <a:latin typeface="PQETRE+TimesNewRomanPSMT"/>
                <a:cs typeface="PQETRE+TimesNewRomanPSMT"/>
              </a:rPr>
              <a:t>trung</a:t>
            </a:r>
            <a:r>
              <a:rPr sz="1300" spc="173"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chuyển,</a:t>
            </a:r>
            <a:r>
              <a:rPr sz="1300" spc="174"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phương</a:t>
            </a:r>
            <a:r>
              <a:rPr sz="1300" spc="174"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tiện</a:t>
            </a:r>
            <a:r>
              <a:rPr sz="1300" spc="174"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vận</a:t>
            </a:r>
          </a:p>
          <a:p>
            <a:pPr marL="114300" marR="0">
              <a:lnSpc>
                <a:spcPts val="1296"/>
              </a:lnSpc>
              <a:spcBef>
                <a:spcPts val="0"/>
              </a:spcBef>
              <a:spcAft>
                <a:spcPts val="0"/>
              </a:spcAft>
            </a:pPr>
            <a:r>
              <a:rPr sz="1300" dirty="0">
                <a:solidFill>
                  <a:srgbClr val="000000"/>
                </a:solidFill>
                <a:latin typeface="PQETRE+TimesNewRomanPSMT"/>
                <a:cs typeface="PQETRE+TimesNewRomanPSMT"/>
              </a:rPr>
              <a:t>chuyển</a:t>
            </a:r>
            <a:r>
              <a:rPr sz="1300" spc="143"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chất</a:t>
            </a:r>
            <a:r>
              <a:rPr sz="1300" spc="143"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thải</a:t>
            </a:r>
            <a:r>
              <a:rPr sz="1300" spc="143"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rắn</a:t>
            </a:r>
            <a:r>
              <a:rPr sz="1300" spc="143"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sinh</a:t>
            </a:r>
            <a:r>
              <a:rPr sz="1300" spc="143"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hoạt;</a:t>
            </a:r>
          </a:p>
          <a:p>
            <a:pPr marL="114300" marR="0">
              <a:lnSpc>
                <a:spcPts val="1200"/>
              </a:lnSpc>
              <a:spcBef>
                <a:spcPts val="0"/>
              </a:spcBef>
              <a:spcAft>
                <a:spcPts val="0"/>
              </a:spcAft>
            </a:pPr>
            <a:r>
              <a:rPr sz="1300" dirty="0">
                <a:solidFill>
                  <a:srgbClr val="000000"/>
                </a:solidFill>
                <a:latin typeface="PQETRE+TimesNewRomanPSMT"/>
                <a:cs typeface="PQETRE+TimesNewRomanPSMT"/>
              </a:rPr>
              <a:t>tiêu chí về công nghệ xử lý chất</a:t>
            </a:r>
          </a:p>
          <a:p>
            <a:pPr marL="114300" marR="0">
              <a:lnSpc>
                <a:spcPts val="1319"/>
              </a:lnSpc>
              <a:spcBef>
                <a:spcPts val="0"/>
              </a:spcBef>
              <a:spcAft>
                <a:spcPts val="0"/>
              </a:spcAft>
            </a:pPr>
            <a:r>
              <a:rPr sz="1300" dirty="0">
                <a:solidFill>
                  <a:srgbClr val="000000"/>
                </a:solidFill>
                <a:latin typeface="PQETRE+TimesNewRomanPSMT"/>
                <a:cs typeface="PQETRE+TimesNewRomanPSMT"/>
              </a:rPr>
              <a:t>thải</a:t>
            </a:r>
            <a:r>
              <a:rPr sz="1300" spc="283"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rắn</a:t>
            </a:r>
            <a:r>
              <a:rPr sz="1300" spc="283"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sinh</a:t>
            </a:r>
            <a:r>
              <a:rPr sz="1300" spc="283"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hoạt;</a:t>
            </a:r>
            <a:r>
              <a:rPr sz="1300" spc="283"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hướng</a:t>
            </a:r>
            <a:r>
              <a:rPr sz="1300" spc="283"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dẫn</a:t>
            </a:r>
          </a:p>
          <a:p>
            <a:pPr marL="114300" marR="0">
              <a:lnSpc>
                <a:spcPts val="1296"/>
              </a:lnSpc>
              <a:spcBef>
                <a:spcPts val="0"/>
              </a:spcBef>
              <a:spcAft>
                <a:spcPts val="0"/>
              </a:spcAft>
            </a:pPr>
            <a:r>
              <a:rPr sz="1300" dirty="0">
                <a:solidFill>
                  <a:srgbClr val="000000"/>
                </a:solidFill>
                <a:latin typeface="PQETRE+TimesNewRomanPSMT"/>
                <a:cs typeface="PQETRE+TimesNewRomanPSMT"/>
              </a:rPr>
              <a:t>việc</a:t>
            </a:r>
            <a:r>
              <a:rPr sz="1300" spc="64"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đóng</a:t>
            </a:r>
            <a:r>
              <a:rPr sz="1300" spc="65"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bãi</a:t>
            </a:r>
            <a:r>
              <a:rPr sz="1300" spc="65"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chất</a:t>
            </a:r>
            <a:r>
              <a:rPr sz="1300" spc="65"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thải</a:t>
            </a:r>
            <a:r>
              <a:rPr sz="1300" spc="65"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rắn</a:t>
            </a:r>
            <a:r>
              <a:rPr sz="1300" spc="65"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sinh</a:t>
            </a:r>
          </a:p>
          <a:p>
            <a:pPr marL="114300" marR="0">
              <a:lnSpc>
                <a:spcPts val="1295"/>
              </a:lnSpc>
              <a:spcBef>
                <a:spcPts val="0"/>
              </a:spcBef>
              <a:spcAft>
                <a:spcPts val="0"/>
              </a:spcAft>
            </a:pPr>
            <a:r>
              <a:rPr sz="1300" dirty="0">
                <a:solidFill>
                  <a:srgbClr val="000000"/>
                </a:solidFill>
                <a:latin typeface="PQETRE+TimesNewRomanPSMT"/>
                <a:cs typeface="PQETRE+TimesNewRomanPSMT"/>
              </a:rPr>
              <a:t>hoạt</a:t>
            </a:r>
            <a:r>
              <a:rPr sz="1300" spc="296"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và</a:t>
            </a:r>
            <a:r>
              <a:rPr sz="1300" spc="296"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một</a:t>
            </a:r>
            <a:r>
              <a:rPr sz="1300" spc="296"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số</a:t>
            </a:r>
            <a:r>
              <a:rPr sz="1300" spc="296"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hình</a:t>
            </a:r>
            <a:r>
              <a:rPr sz="1300" spc="296"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thức</a:t>
            </a:r>
            <a:r>
              <a:rPr sz="1300" spc="296"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thu</a:t>
            </a:r>
          </a:p>
          <a:p>
            <a:pPr marL="114300" marR="0">
              <a:lnSpc>
                <a:spcPts val="1295"/>
              </a:lnSpc>
              <a:spcBef>
                <a:spcPts val="0"/>
              </a:spcBef>
              <a:spcAft>
                <a:spcPts val="0"/>
              </a:spcAft>
            </a:pPr>
            <a:r>
              <a:rPr sz="1300" dirty="0">
                <a:solidFill>
                  <a:srgbClr val="000000"/>
                </a:solidFill>
                <a:latin typeface="PQETRE+TimesNewRomanPSMT"/>
                <a:cs typeface="PQETRE+TimesNewRomanPSMT"/>
              </a:rPr>
              <a:t>giá</a:t>
            </a:r>
            <a:r>
              <a:rPr sz="1300" spc="742"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dịch</a:t>
            </a:r>
            <a:r>
              <a:rPr sz="1300" spc="742"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vụ</a:t>
            </a:r>
            <a:r>
              <a:rPr sz="1300" spc="743"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thu</a:t>
            </a:r>
            <a:r>
              <a:rPr sz="1300" spc="741"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gom,</a:t>
            </a:r>
            <a:r>
              <a:rPr sz="1300" spc="742"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vận</a:t>
            </a:r>
          </a:p>
          <a:p>
            <a:pPr marL="114300" marR="0">
              <a:lnSpc>
                <a:spcPts val="1295"/>
              </a:lnSpc>
              <a:spcBef>
                <a:spcPts val="0"/>
              </a:spcBef>
              <a:spcAft>
                <a:spcPts val="0"/>
              </a:spcAft>
            </a:pPr>
            <a:r>
              <a:rPr sz="1300" dirty="0">
                <a:solidFill>
                  <a:srgbClr val="000000"/>
                </a:solidFill>
                <a:latin typeface="PQETRE+TimesNewRomanPSMT"/>
                <a:cs typeface="PQETRE+TimesNewRomanPSMT"/>
              </a:rPr>
              <a:t>chuyển</a:t>
            </a:r>
            <a:r>
              <a:rPr sz="1300" spc="261"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và</a:t>
            </a:r>
            <a:r>
              <a:rPr sz="1300" spc="261"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xử</a:t>
            </a:r>
            <a:r>
              <a:rPr sz="1300" spc="261"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lý</a:t>
            </a:r>
            <a:r>
              <a:rPr sz="1300" spc="261"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chất</a:t>
            </a:r>
            <a:r>
              <a:rPr sz="1300" spc="260"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thải</a:t>
            </a:r>
            <a:r>
              <a:rPr sz="1300" spc="260"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rắn</a:t>
            </a:r>
          </a:p>
          <a:p>
            <a:pPr marL="114300" marR="0">
              <a:lnSpc>
                <a:spcPts val="1296"/>
              </a:lnSpc>
              <a:spcBef>
                <a:spcPts val="0"/>
              </a:spcBef>
              <a:spcAft>
                <a:spcPts val="0"/>
              </a:spcAft>
            </a:pPr>
            <a:r>
              <a:rPr sz="1300" dirty="0">
                <a:solidFill>
                  <a:srgbClr val="000000"/>
                </a:solidFill>
                <a:latin typeface="PQETRE+TimesNewRomanPSMT"/>
                <a:cs typeface="PQETRE+TimesNewRomanPSMT"/>
              </a:rPr>
              <a:t>sinh</a:t>
            </a:r>
            <a:r>
              <a:rPr sz="1300" spc="110"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hoạt</a:t>
            </a:r>
            <a:r>
              <a:rPr sz="1300" spc="110"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theo</a:t>
            </a:r>
            <a:r>
              <a:rPr sz="1300" spc="109"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khối</a:t>
            </a:r>
            <a:r>
              <a:rPr sz="1300" spc="110"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lượng</a:t>
            </a:r>
            <a:r>
              <a:rPr sz="1300" spc="110"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hoặc</a:t>
            </a:r>
          </a:p>
          <a:p>
            <a:pPr marL="114300" marR="0">
              <a:lnSpc>
                <a:spcPts val="1319"/>
              </a:lnSpc>
              <a:spcBef>
                <a:spcPts val="0"/>
              </a:spcBef>
              <a:spcAft>
                <a:spcPts val="0"/>
              </a:spcAft>
            </a:pPr>
            <a:r>
              <a:rPr sz="1300" dirty="0">
                <a:solidFill>
                  <a:srgbClr val="000000"/>
                </a:solidFill>
                <a:latin typeface="PQETRE+TimesNewRomanPSMT"/>
                <a:cs typeface="PQETRE+TimesNewRomanPSMT"/>
              </a:rPr>
              <a:t>thể</a:t>
            </a:r>
            <a:r>
              <a:rPr sz="1300" spc="414"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tích</a:t>
            </a:r>
            <a:r>
              <a:rPr sz="1300" spc="415"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chất</a:t>
            </a:r>
            <a:r>
              <a:rPr sz="1300" spc="414"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thải</a:t>
            </a:r>
            <a:r>
              <a:rPr sz="1300" spc="414"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để</a:t>
            </a:r>
            <a:r>
              <a:rPr sz="1300" spc="415"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các</a:t>
            </a:r>
            <a:r>
              <a:rPr sz="1300" spc="415"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địa</a:t>
            </a:r>
          </a:p>
          <a:p>
            <a:pPr marL="114300" marR="0">
              <a:lnSpc>
                <a:spcPts val="1296"/>
              </a:lnSpc>
              <a:spcBef>
                <a:spcPts val="0"/>
              </a:spcBef>
              <a:spcAft>
                <a:spcPts val="0"/>
              </a:spcAft>
            </a:pPr>
            <a:r>
              <a:rPr sz="1300" dirty="0">
                <a:solidFill>
                  <a:srgbClr val="000000"/>
                </a:solidFill>
                <a:latin typeface="PQETRE+TimesNewRomanPSMT"/>
                <a:cs typeface="PQETRE+TimesNewRomanPSMT"/>
              </a:rPr>
              <a:t>phương</a:t>
            </a:r>
            <a:r>
              <a:rPr sz="1300" spc="149"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lựa</a:t>
            </a:r>
            <a:r>
              <a:rPr sz="1300" spc="150"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chọn,</a:t>
            </a:r>
            <a:r>
              <a:rPr sz="1300" spc="150"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áp</a:t>
            </a:r>
            <a:r>
              <a:rPr sz="1300" spc="150"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dụng</a:t>
            </a:r>
            <a:r>
              <a:rPr sz="1300" spc="150"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phù</a:t>
            </a:r>
          </a:p>
          <a:p>
            <a:pPr marL="114300" marR="0">
              <a:lnSpc>
                <a:spcPts val="1295"/>
              </a:lnSpc>
              <a:spcBef>
                <a:spcPts val="0"/>
              </a:spcBef>
              <a:spcAft>
                <a:spcPts val="0"/>
              </a:spcAft>
            </a:pPr>
            <a:r>
              <a:rPr sz="1300" dirty="0">
                <a:solidFill>
                  <a:srgbClr val="000000"/>
                </a:solidFill>
                <a:latin typeface="PQETRE+TimesNewRomanPSMT"/>
                <a:cs typeface="PQETRE+TimesNewRomanPSMT"/>
              </a:rPr>
              <a:t>hợp theo điều kiện thực tiễn.</a:t>
            </a:r>
          </a:p>
        </p:txBody>
      </p:sp>
      <p:sp>
        <p:nvSpPr>
          <p:cNvPr id="9" name="object 9"/>
          <p:cNvSpPr txBox="1"/>
          <p:nvPr/>
        </p:nvSpPr>
        <p:spPr>
          <a:xfrm>
            <a:off x="3775932" y="2675325"/>
            <a:ext cx="1744571" cy="3015951"/>
          </a:xfrm>
          <a:prstGeom prst="rect">
            <a:avLst/>
          </a:prstGeom>
        </p:spPr>
        <p:txBody>
          <a:bodyPr vert="horz" wrap="square" lIns="0" tIns="0" rIns="0" bIns="0" rtlCol="0">
            <a:spAutoFit/>
          </a:bodyPr>
          <a:lstStyle/>
          <a:p>
            <a:pPr marL="0" marR="0">
              <a:lnSpc>
                <a:spcPts val="1439"/>
              </a:lnSpc>
              <a:spcBef>
                <a:spcPts val="0"/>
              </a:spcBef>
              <a:spcAft>
                <a:spcPts val="0"/>
              </a:spcAft>
            </a:pPr>
            <a:r>
              <a:rPr sz="1300" dirty="0">
                <a:solidFill>
                  <a:srgbClr val="000000"/>
                </a:solidFill>
                <a:latin typeface="PQETRE+TimesNewRomanPSMT"/>
                <a:cs typeface="PQETRE+TimesNewRomanPSMT"/>
              </a:rPr>
              <a:t>•</a:t>
            </a:r>
            <a:r>
              <a:rPr sz="1300" spc="120"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Quy</a:t>
            </a:r>
            <a:r>
              <a:rPr sz="1300" spc="112"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định</a:t>
            </a:r>
            <a:r>
              <a:rPr sz="1300" spc="111"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cụ</a:t>
            </a:r>
            <a:r>
              <a:rPr sz="1300" spc="111"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thể</a:t>
            </a:r>
            <a:r>
              <a:rPr sz="1300" spc="111"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quản</a:t>
            </a:r>
          </a:p>
          <a:p>
            <a:pPr marL="114300" marR="0">
              <a:lnSpc>
                <a:spcPts val="1296"/>
              </a:lnSpc>
              <a:spcBef>
                <a:spcPts val="0"/>
              </a:spcBef>
              <a:spcAft>
                <a:spcPts val="0"/>
              </a:spcAft>
            </a:pPr>
            <a:r>
              <a:rPr sz="1300" dirty="0">
                <a:solidFill>
                  <a:srgbClr val="000000"/>
                </a:solidFill>
                <a:latin typeface="PQETRE+TimesNewRomanPSMT"/>
                <a:cs typeface="PQETRE+TimesNewRomanPSMT"/>
              </a:rPr>
              <a:t>lý</a:t>
            </a:r>
            <a:r>
              <a:rPr sz="1300" spc="346"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chất</a:t>
            </a:r>
            <a:r>
              <a:rPr sz="1300" spc="346"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thải</a:t>
            </a:r>
            <a:r>
              <a:rPr sz="1300" spc="345"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rắn</a:t>
            </a:r>
            <a:r>
              <a:rPr sz="1300" spc="345"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sinh</a:t>
            </a:r>
          </a:p>
          <a:p>
            <a:pPr marL="114300" marR="0">
              <a:lnSpc>
                <a:spcPts val="1319"/>
              </a:lnSpc>
              <a:spcBef>
                <a:spcPts val="50"/>
              </a:spcBef>
              <a:spcAft>
                <a:spcPts val="0"/>
              </a:spcAft>
            </a:pPr>
            <a:r>
              <a:rPr sz="1300" dirty="0">
                <a:solidFill>
                  <a:srgbClr val="000000"/>
                </a:solidFill>
                <a:latin typeface="PQETRE+TimesNewRomanPSMT"/>
                <a:cs typeface="PQETRE+TimesNewRomanPSMT"/>
              </a:rPr>
              <a:t>hoạt</a:t>
            </a:r>
            <a:r>
              <a:rPr sz="1300" spc="476"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từ</a:t>
            </a:r>
            <a:r>
              <a:rPr sz="1300" spc="476"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cơ</a:t>
            </a:r>
            <a:r>
              <a:rPr sz="1300" spc="476"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quan,</a:t>
            </a:r>
            <a:r>
              <a:rPr sz="1300" spc="476"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tổ</a:t>
            </a:r>
          </a:p>
          <a:p>
            <a:pPr marL="114300" marR="0">
              <a:lnSpc>
                <a:spcPts val="1200"/>
              </a:lnSpc>
              <a:spcBef>
                <a:spcPts val="0"/>
              </a:spcBef>
              <a:spcAft>
                <a:spcPts val="0"/>
              </a:spcAft>
            </a:pPr>
            <a:r>
              <a:rPr sz="1300" dirty="0">
                <a:solidFill>
                  <a:srgbClr val="000000"/>
                </a:solidFill>
                <a:latin typeface="PQETRE+TimesNewRomanPSMT"/>
                <a:cs typeface="PQETRE+TimesNewRomanPSMT"/>
              </a:rPr>
              <a:t>chức,</a:t>
            </a:r>
            <a:r>
              <a:rPr sz="1300" spc="528"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khu</a:t>
            </a:r>
            <a:r>
              <a:rPr sz="1300" spc="528"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sản</a:t>
            </a:r>
            <a:r>
              <a:rPr sz="1300" spc="526"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xuất,</a:t>
            </a:r>
          </a:p>
          <a:p>
            <a:pPr marL="114300" marR="0">
              <a:lnSpc>
                <a:spcPts val="1295"/>
              </a:lnSpc>
              <a:spcBef>
                <a:spcPts val="0"/>
              </a:spcBef>
              <a:spcAft>
                <a:spcPts val="0"/>
              </a:spcAft>
            </a:pPr>
            <a:r>
              <a:rPr sz="1300" dirty="0">
                <a:solidFill>
                  <a:srgbClr val="000000"/>
                </a:solidFill>
                <a:latin typeface="PQETRE+TimesNewRomanPSMT"/>
                <a:cs typeface="PQETRE+TimesNewRomanPSMT"/>
              </a:rPr>
              <a:t>kinh</a:t>
            </a:r>
            <a:r>
              <a:rPr sz="1300" spc="437"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doanh,</a:t>
            </a:r>
            <a:r>
              <a:rPr sz="1300" spc="436"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dịch</a:t>
            </a:r>
            <a:r>
              <a:rPr sz="1300" spc="436"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vụ</a:t>
            </a:r>
          </a:p>
          <a:p>
            <a:pPr marL="114300" marR="0">
              <a:lnSpc>
                <a:spcPts val="1296"/>
              </a:lnSpc>
              <a:spcBef>
                <a:spcPts val="0"/>
              </a:spcBef>
              <a:spcAft>
                <a:spcPts val="0"/>
              </a:spcAft>
            </a:pPr>
            <a:r>
              <a:rPr sz="1300" dirty="0">
                <a:solidFill>
                  <a:srgbClr val="000000"/>
                </a:solidFill>
                <a:latin typeface="PQETRE+TimesNewRomanPSMT"/>
                <a:cs typeface="PQETRE+TimesNewRomanPSMT"/>
              </a:rPr>
              <a:t>tập</a:t>
            </a:r>
            <a:r>
              <a:rPr sz="1300" spc="413"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trung,</a:t>
            </a:r>
            <a:r>
              <a:rPr sz="1300" spc="413"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cụm</a:t>
            </a:r>
            <a:r>
              <a:rPr sz="1300" spc="413"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công</a:t>
            </a:r>
          </a:p>
          <a:p>
            <a:pPr marL="114300" marR="0">
              <a:lnSpc>
                <a:spcPts val="1295"/>
              </a:lnSpc>
              <a:spcBef>
                <a:spcPts val="0"/>
              </a:spcBef>
              <a:spcAft>
                <a:spcPts val="0"/>
              </a:spcAft>
            </a:pPr>
            <a:r>
              <a:rPr sz="1300" dirty="0">
                <a:solidFill>
                  <a:srgbClr val="000000"/>
                </a:solidFill>
                <a:latin typeface="PQETRE+TimesNewRomanPSMT"/>
                <a:cs typeface="PQETRE+TimesNewRomanPSMT"/>
              </a:rPr>
              <a:t>nghiệp;</a:t>
            </a:r>
            <a:r>
              <a:rPr sz="1300" spc="22"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lựa</a:t>
            </a:r>
            <a:r>
              <a:rPr sz="1300" spc="23"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chọn</a:t>
            </a:r>
            <a:r>
              <a:rPr sz="1300" spc="22"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công</a:t>
            </a:r>
          </a:p>
          <a:p>
            <a:pPr marL="114300" marR="0">
              <a:lnSpc>
                <a:spcPts val="1295"/>
              </a:lnSpc>
              <a:spcBef>
                <a:spcPts val="0"/>
              </a:spcBef>
              <a:spcAft>
                <a:spcPts val="0"/>
              </a:spcAft>
            </a:pPr>
            <a:r>
              <a:rPr sz="1300" dirty="0">
                <a:solidFill>
                  <a:srgbClr val="000000"/>
                </a:solidFill>
                <a:latin typeface="PQETRE+TimesNewRomanPSMT"/>
                <a:cs typeface="PQETRE+TimesNewRomanPSMT"/>
              </a:rPr>
              <a:t>nghệ</a:t>
            </a:r>
            <a:r>
              <a:rPr sz="1300" spc="332"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xử</a:t>
            </a:r>
            <a:r>
              <a:rPr sz="1300" spc="332"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lý</a:t>
            </a:r>
            <a:r>
              <a:rPr sz="1300" spc="332"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chất</a:t>
            </a:r>
            <a:r>
              <a:rPr sz="1300" spc="331"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thải</a:t>
            </a:r>
          </a:p>
          <a:p>
            <a:pPr marL="114300" marR="0">
              <a:lnSpc>
                <a:spcPts val="1296"/>
              </a:lnSpc>
              <a:spcBef>
                <a:spcPts val="0"/>
              </a:spcBef>
              <a:spcAft>
                <a:spcPts val="0"/>
              </a:spcAft>
            </a:pPr>
            <a:r>
              <a:rPr sz="1300" dirty="0">
                <a:solidFill>
                  <a:srgbClr val="000000"/>
                </a:solidFill>
                <a:latin typeface="PQETRE+TimesNewRomanPSMT"/>
                <a:cs typeface="PQETRE+TimesNewRomanPSMT"/>
              </a:rPr>
              <a:t>rắn</a:t>
            </a:r>
            <a:r>
              <a:rPr sz="1300" spc="864"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sinh</a:t>
            </a:r>
            <a:r>
              <a:rPr sz="1300" spc="864"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hoạt;</a:t>
            </a:r>
            <a:r>
              <a:rPr sz="1300" spc="864"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lựa</a:t>
            </a:r>
          </a:p>
          <a:p>
            <a:pPr marL="114300" marR="0">
              <a:lnSpc>
                <a:spcPts val="1319"/>
              </a:lnSpc>
              <a:spcBef>
                <a:spcPts val="50"/>
              </a:spcBef>
              <a:spcAft>
                <a:spcPts val="0"/>
              </a:spcAft>
            </a:pPr>
            <a:r>
              <a:rPr sz="1300" dirty="0">
                <a:solidFill>
                  <a:srgbClr val="000000"/>
                </a:solidFill>
                <a:latin typeface="PQETRE+TimesNewRomanPSMT"/>
                <a:cs typeface="PQETRE+TimesNewRomanPSMT"/>
              </a:rPr>
              <a:t>chọn</a:t>
            </a:r>
            <a:r>
              <a:rPr sz="1300" spc="196"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chủ</a:t>
            </a:r>
            <a:r>
              <a:rPr sz="1300" spc="197"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đầu</a:t>
            </a:r>
            <a:r>
              <a:rPr sz="1300" spc="197"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tư,</a:t>
            </a:r>
            <a:r>
              <a:rPr sz="1300" spc="197"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chủ</a:t>
            </a:r>
          </a:p>
          <a:p>
            <a:pPr marL="114300" marR="0">
              <a:lnSpc>
                <a:spcPts val="1295"/>
              </a:lnSpc>
              <a:spcBef>
                <a:spcPts val="0"/>
              </a:spcBef>
              <a:spcAft>
                <a:spcPts val="0"/>
              </a:spcAft>
            </a:pPr>
            <a:r>
              <a:rPr sz="1300" dirty="0">
                <a:solidFill>
                  <a:srgbClr val="000000"/>
                </a:solidFill>
                <a:latin typeface="PQETRE+TimesNewRomanPSMT"/>
                <a:cs typeface="PQETRE+TimesNewRomanPSMT"/>
              </a:rPr>
              <a:t>xử</a:t>
            </a:r>
            <a:r>
              <a:rPr sz="1300" spc="549"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lý</a:t>
            </a:r>
            <a:r>
              <a:rPr sz="1300" spc="549"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chất</a:t>
            </a:r>
            <a:r>
              <a:rPr sz="1300" spc="548"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thải</a:t>
            </a:r>
            <a:r>
              <a:rPr sz="1300" spc="549"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rắn</a:t>
            </a:r>
          </a:p>
          <a:p>
            <a:pPr marL="114300" marR="0">
              <a:lnSpc>
                <a:spcPts val="1296"/>
              </a:lnSpc>
              <a:spcBef>
                <a:spcPts val="0"/>
              </a:spcBef>
              <a:spcAft>
                <a:spcPts val="0"/>
              </a:spcAft>
            </a:pPr>
            <a:r>
              <a:rPr sz="1300" dirty="0">
                <a:solidFill>
                  <a:srgbClr val="000000"/>
                </a:solidFill>
                <a:latin typeface="PQETRE+TimesNewRomanPSMT"/>
                <a:cs typeface="PQETRE+TimesNewRomanPSMT"/>
              </a:rPr>
              <a:t>sinh</a:t>
            </a:r>
            <a:r>
              <a:rPr sz="1300" spc="187"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hoạt;</a:t>
            </a:r>
            <a:r>
              <a:rPr sz="1300" spc="187"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lộ</a:t>
            </a:r>
            <a:r>
              <a:rPr sz="1300" spc="188"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trình</a:t>
            </a:r>
            <a:r>
              <a:rPr sz="1300" spc="187"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xử</a:t>
            </a:r>
          </a:p>
          <a:p>
            <a:pPr marL="114300" marR="0">
              <a:lnSpc>
                <a:spcPts val="1295"/>
              </a:lnSpc>
              <a:spcBef>
                <a:spcPts val="0"/>
              </a:spcBef>
              <a:spcAft>
                <a:spcPts val="0"/>
              </a:spcAft>
            </a:pPr>
            <a:r>
              <a:rPr sz="1300" dirty="0">
                <a:solidFill>
                  <a:srgbClr val="000000"/>
                </a:solidFill>
                <a:latin typeface="PQETRE+TimesNewRomanPSMT"/>
                <a:cs typeface="PQETRE+TimesNewRomanPSMT"/>
              </a:rPr>
              <a:t>lý</a:t>
            </a:r>
            <a:r>
              <a:rPr sz="1300" spc="346"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chất</a:t>
            </a:r>
            <a:r>
              <a:rPr sz="1300" spc="346"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thải</a:t>
            </a:r>
            <a:r>
              <a:rPr sz="1300" spc="345"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rắn</a:t>
            </a:r>
            <a:r>
              <a:rPr sz="1300" spc="345"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sinh</a:t>
            </a:r>
          </a:p>
          <a:p>
            <a:pPr marL="114300" marR="0">
              <a:lnSpc>
                <a:spcPts val="1295"/>
              </a:lnSpc>
              <a:spcBef>
                <a:spcPts val="0"/>
              </a:spcBef>
              <a:spcAft>
                <a:spcPts val="0"/>
              </a:spcAft>
            </a:pPr>
            <a:r>
              <a:rPr sz="1300" dirty="0">
                <a:solidFill>
                  <a:srgbClr val="000000"/>
                </a:solidFill>
                <a:latin typeface="PQETRE+TimesNewRomanPSMT"/>
                <a:cs typeface="PQETRE+TimesNewRomanPSMT"/>
              </a:rPr>
              <a:t>hoạt</a:t>
            </a:r>
            <a:r>
              <a:rPr sz="1300" spc="280"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bằng</a:t>
            </a:r>
            <a:r>
              <a:rPr sz="1300" spc="281"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công</a:t>
            </a:r>
            <a:r>
              <a:rPr sz="1300" spc="281"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nghệ</a:t>
            </a:r>
          </a:p>
          <a:p>
            <a:pPr marL="114300" marR="0">
              <a:lnSpc>
                <a:spcPts val="1296"/>
              </a:lnSpc>
              <a:spcBef>
                <a:spcPts val="0"/>
              </a:spcBef>
              <a:spcAft>
                <a:spcPts val="0"/>
              </a:spcAft>
            </a:pPr>
            <a:r>
              <a:rPr sz="1300" dirty="0">
                <a:solidFill>
                  <a:srgbClr val="000000"/>
                </a:solidFill>
                <a:latin typeface="PQETRE+TimesNewRomanPSMT"/>
                <a:cs typeface="PQETRE+TimesNewRomanPSMT"/>
              </a:rPr>
              <a:t>chôn</a:t>
            </a:r>
            <a:r>
              <a:rPr sz="1300" spc="720"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lấp</a:t>
            </a:r>
            <a:r>
              <a:rPr sz="1300" spc="720"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trực</a:t>
            </a:r>
            <a:r>
              <a:rPr sz="1300" spc="720"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tiếp;</a:t>
            </a:r>
          </a:p>
          <a:p>
            <a:pPr marL="114300" marR="0">
              <a:lnSpc>
                <a:spcPts val="1319"/>
              </a:lnSpc>
              <a:spcBef>
                <a:spcPts val="50"/>
              </a:spcBef>
              <a:spcAft>
                <a:spcPts val="0"/>
              </a:spcAft>
            </a:pPr>
            <a:r>
              <a:rPr sz="1300" dirty="0">
                <a:solidFill>
                  <a:srgbClr val="000000"/>
                </a:solidFill>
                <a:latin typeface="PQETRE+TimesNewRomanPSMT"/>
                <a:cs typeface="PQETRE+TimesNewRomanPSMT"/>
              </a:rPr>
              <a:t>quyền</a:t>
            </a:r>
            <a:r>
              <a:rPr sz="1300" spc="136"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và</a:t>
            </a:r>
            <a:r>
              <a:rPr sz="1300" spc="136"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trách</a:t>
            </a:r>
            <a:r>
              <a:rPr sz="1300" spc="138"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nhiệm</a:t>
            </a:r>
          </a:p>
          <a:p>
            <a:pPr marL="114300" marR="0">
              <a:lnSpc>
                <a:spcPts val="1295"/>
              </a:lnSpc>
              <a:spcBef>
                <a:spcPts val="0"/>
              </a:spcBef>
              <a:spcAft>
                <a:spcPts val="0"/>
              </a:spcAft>
            </a:pPr>
            <a:r>
              <a:rPr sz="1300" dirty="0">
                <a:solidFill>
                  <a:srgbClr val="000000"/>
                </a:solidFill>
                <a:latin typeface="PQETRE+TimesNewRomanPSMT"/>
                <a:cs typeface="PQETRE+TimesNewRomanPSMT"/>
              </a:rPr>
              <a:t>của</a:t>
            </a:r>
            <a:r>
              <a:rPr sz="1300" spc="243"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cơ</a:t>
            </a:r>
            <a:r>
              <a:rPr sz="1300" spc="244"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sở</a:t>
            </a:r>
            <a:r>
              <a:rPr sz="1300" spc="244"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xử</a:t>
            </a:r>
            <a:r>
              <a:rPr sz="1300" spc="244"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lý</a:t>
            </a:r>
            <a:r>
              <a:rPr sz="1300" spc="244"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chất</a:t>
            </a:r>
          </a:p>
          <a:p>
            <a:pPr marL="114300" marR="0">
              <a:lnSpc>
                <a:spcPts val="1296"/>
              </a:lnSpc>
              <a:spcBef>
                <a:spcPts val="0"/>
              </a:spcBef>
              <a:spcAft>
                <a:spcPts val="0"/>
              </a:spcAft>
            </a:pPr>
            <a:r>
              <a:rPr sz="1300" dirty="0">
                <a:solidFill>
                  <a:srgbClr val="000000"/>
                </a:solidFill>
                <a:latin typeface="PQETRE+TimesNewRomanPSMT"/>
                <a:cs typeface="PQETRE+TimesNewRomanPSMT"/>
              </a:rPr>
              <a:t>thải</a:t>
            </a:r>
            <a:r>
              <a:rPr sz="1300" spc="762"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rắn</a:t>
            </a:r>
            <a:r>
              <a:rPr sz="1300" spc="761"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sinh</a:t>
            </a:r>
            <a:r>
              <a:rPr sz="1300" spc="762"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hoạt;</a:t>
            </a:r>
          </a:p>
        </p:txBody>
      </p:sp>
      <p:sp>
        <p:nvSpPr>
          <p:cNvPr id="10" name="object 10"/>
          <p:cNvSpPr txBox="1"/>
          <p:nvPr/>
        </p:nvSpPr>
        <p:spPr>
          <a:xfrm>
            <a:off x="3890232" y="5634933"/>
            <a:ext cx="482358" cy="220935"/>
          </a:xfrm>
          <a:prstGeom prst="rect">
            <a:avLst/>
          </a:prstGeom>
        </p:spPr>
        <p:txBody>
          <a:bodyPr vert="horz" wrap="square" lIns="0" tIns="0" rIns="0" bIns="0" rtlCol="0">
            <a:spAutoFit/>
          </a:bodyPr>
          <a:lstStyle/>
          <a:p>
            <a:pPr marL="0" marR="0">
              <a:lnSpc>
                <a:spcPts val="1439"/>
              </a:lnSpc>
              <a:spcBef>
                <a:spcPts val="0"/>
              </a:spcBef>
              <a:spcAft>
                <a:spcPts val="0"/>
              </a:spcAft>
            </a:pPr>
            <a:r>
              <a:rPr sz="1300" dirty="0">
                <a:solidFill>
                  <a:srgbClr val="000000"/>
                </a:solidFill>
                <a:latin typeface="PQETRE+TimesNewRomanPSMT"/>
                <a:cs typeface="PQETRE+TimesNewRomanPSMT"/>
              </a:rPr>
              <a:t>trách</a:t>
            </a:r>
          </a:p>
        </p:txBody>
      </p:sp>
      <p:sp>
        <p:nvSpPr>
          <p:cNvPr id="11" name="object 11"/>
          <p:cNvSpPr txBox="1"/>
          <p:nvPr/>
        </p:nvSpPr>
        <p:spPr>
          <a:xfrm>
            <a:off x="4473226" y="5634933"/>
            <a:ext cx="565122" cy="220935"/>
          </a:xfrm>
          <a:prstGeom prst="rect">
            <a:avLst/>
          </a:prstGeom>
        </p:spPr>
        <p:txBody>
          <a:bodyPr vert="horz" wrap="square" lIns="0" tIns="0" rIns="0" bIns="0" rtlCol="0">
            <a:spAutoFit/>
          </a:bodyPr>
          <a:lstStyle/>
          <a:p>
            <a:pPr marL="0" marR="0">
              <a:lnSpc>
                <a:spcPts val="1439"/>
              </a:lnSpc>
              <a:spcBef>
                <a:spcPts val="0"/>
              </a:spcBef>
              <a:spcAft>
                <a:spcPts val="0"/>
              </a:spcAft>
            </a:pPr>
            <a:r>
              <a:rPr sz="1300" dirty="0">
                <a:solidFill>
                  <a:srgbClr val="000000"/>
                </a:solidFill>
                <a:latin typeface="PQETRE+TimesNewRomanPSMT"/>
                <a:cs typeface="PQETRE+TimesNewRomanPSMT"/>
              </a:rPr>
              <a:t>nhiệm</a:t>
            </a:r>
          </a:p>
        </p:txBody>
      </p:sp>
      <p:sp>
        <p:nvSpPr>
          <p:cNvPr id="12" name="object 12"/>
          <p:cNvSpPr txBox="1"/>
          <p:nvPr/>
        </p:nvSpPr>
        <p:spPr>
          <a:xfrm>
            <a:off x="5138959" y="5634933"/>
            <a:ext cx="381533" cy="220935"/>
          </a:xfrm>
          <a:prstGeom prst="rect">
            <a:avLst/>
          </a:prstGeom>
        </p:spPr>
        <p:txBody>
          <a:bodyPr vert="horz" wrap="square" lIns="0" tIns="0" rIns="0" bIns="0" rtlCol="0">
            <a:spAutoFit/>
          </a:bodyPr>
          <a:lstStyle/>
          <a:p>
            <a:pPr marL="0" marR="0">
              <a:lnSpc>
                <a:spcPts val="1439"/>
              </a:lnSpc>
              <a:spcBef>
                <a:spcPts val="0"/>
              </a:spcBef>
              <a:spcAft>
                <a:spcPts val="0"/>
              </a:spcAft>
            </a:pPr>
            <a:r>
              <a:rPr sz="1300" dirty="0">
                <a:solidFill>
                  <a:srgbClr val="000000"/>
                </a:solidFill>
                <a:latin typeface="PQETRE+TimesNewRomanPSMT"/>
                <a:cs typeface="PQETRE+TimesNewRomanPSMT"/>
              </a:rPr>
              <a:t>của</a:t>
            </a:r>
          </a:p>
        </p:txBody>
      </p:sp>
      <p:sp>
        <p:nvSpPr>
          <p:cNvPr id="13" name="object 13"/>
          <p:cNvSpPr txBox="1"/>
          <p:nvPr/>
        </p:nvSpPr>
        <p:spPr>
          <a:xfrm>
            <a:off x="3890232" y="5799525"/>
            <a:ext cx="1630281" cy="553167"/>
          </a:xfrm>
          <a:prstGeom prst="rect">
            <a:avLst/>
          </a:prstGeom>
        </p:spPr>
        <p:txBody>
          <a:bodyPr vert="horz" wrap="square" lIns="0" tIns="0" rIns="0" bIns="0" rtlCol="0">
            <a:spAutoFit/>
          </a:bodyPr>
          <a:lstStyle/>
          <a:p>
            <a:pPr marL="0" marR="0">
              <a:lnSpc>
                <a:spcPts val="1439"/>
              </a:lnSpc>
              <a:spcBef>
                <a:spcPts val="0"/>
              </a:spcBef>
              <a:spcAft>
                <a:spcPts val="0"/>
              </a:spcAft>
            </a:pPr>
            <a:r>
              <a:rPr sz="1300" dirty="0">
                <a:solidFill>
                  <a:srgbClr val="000000"/>
                </a:solidFill>
                <a:latin typeface="PQETRE+TimesNewRomanPSMT"/>
                <a:cs typeface="PQETRE+TimesNewRomanPSMT"/>
              </a:rPr>
              <a:t>UBND</a:t>
            </a:r>
            <a:r>
              <a:rPr sz="1300" spc="232"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các</a:t>
            </a:r>
            <a:r>
              <a:rPr sz="1300" spc="233"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cấp</a:t>
            </a:r>
            <a:r>
              <a:rPr sz="1300" spc="233"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trong</a:t>
            </a:r>
          </a:p>
          <a:p>
            <a:pPr marL="0" marR="0">
              <a:lnSpc>
                <a:spcPts val="1296"/>
              </a:lnSpc>
              <a:spcBef>
                <a:spcPts val="0"/>
              </a:spcBef>
              <a:spcAft>
                <a:spcPts val="0"/>
              </a:spcAft>
            </a:pPr>
            <a:r>
              <a:rPr sz="1300" dirty="0">
                <a:solidFill>
                  <a:srgbClr val="000000"/>
                </a:solidFill>
                <a:latin typeface="PQETRE+TimesNewRomanPSMT"/>
                <a:cs typeface="PQETRE+TimesNewRomanPSMT"/>
              </a:rPr>
              <a:t>quản</a:t>
            </a:r>
            <a:r>
              <a:rPr sz="1300" spc="256"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lý</a:t>
            </a:r>
            <a:r>
              <a:rPr sz="1300" spc="256"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chất</a:t>
            </a:r>
            <a:r>
              <a:rPr sz="1300" spc="256"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thải</a:t>
            </a:r>
            <a:r>
              <a:rPr sz="1300" spc="255"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rắn</a:t>
            </a:r>
          </a:p>
          <a:p>
            <a:pPr marL="0" marR="0">
              <a:lnSpc>
                <a:spcPts val="1319"/>
              </a:lnSpc>
              <a:spcBef>
                <a:spcPts val="50"/>
              </a:spcBef>
              <a:spcAft>
                <a:spcPts val="0"/>
              </a:spcAft>
            </a:pPr>
            <a:r>
              <a:rPr sz="1300" dirty="0">
                <a:solidFill>
                  <a:srgbClr val="000000"/>
                </a:solidFill>
                <a:latin typeface="PQETRE+TimesNewRomanPSMT"/>
                <a:cs typeface="PQETRE+TimesNewRomanPSMT"/>
              </a:rPr>
              <a:t>sinh hoạt.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1950567" y="2224728"/>
            <a:ext cx="4038997" cy="436017"/>
          </a:xfrm>
          <a:prstGeom prst="rect">
            <a:avLst/>
          </a:prstGeom>
        </p:spPr>
        <p:txBody>
          <a:bodyPr vert="horz" wrap="square" lIns="0" tIns="0" rIns="0" bIns="0" rtlCol="0">
            <a:spAutoFit/>
          </a:bodyPr>
          <a:lstStyle/>
          <a:p>
            <a:pPr>
              <a:lnSpc>
                <a:spcPts val="3433"/>
              </a:lnSpc>
            </a:pPr>
            <a:r>
              <a:rPr sz="3100" dirty="0">
                <a:solidFill>
                  <a:srgbClr val="000000"/>
                </a:solidFill>
                <a:latin typeface="TBLUSJ+TimesNewRomanPSMT"/>
                <a:cs typeface="TBLUSJ+TimesNewRomanPSMT"/>
              </a:rPr>
              <a:t>•</a:t>
            </a:r>
            <a:r>
              <a:rPr sz="3100" spc="390" dirty="0">
                <a:solidFill>
                  <a:srgbClr val="000000"/>
                </a:solidFill>
                <a:latin typeface="TBLUSJ+TimesNewRomanPSMT"/>
                <a:cs typeface="TBLUSJ+TimesNewRomanPSMT"/>
              </a:rPr>
              <a:t> </a:t>
            </a:r>
            <a:r>
              <a:rPr sz="2000" b="1" dirty="0">
                <a:solidFill>
                  <a:srgbClr val="0070C0"/>
                </a:solidFill>
                <a:latin typeface="Times New Roman" panose="02020603050405020304" pitchFamily="18" charset="0"/>
                <a:cs typeface="Times New Roman" panose="02020603050405020304" pitchFamily="18" charset="0"/>
              </a:rPr>
              <a:t>GIỚI THIỆU CHUNG</a:t>
            </a:r>
          </a:p>
        </p:txBody>
      </p:sp>
      <p:sp>
        <p:nvSpPr>
          <p:cNvPr id="4" name="object 4"/>
          <p:cNvSpPr txBox="1"/>
          <p:nvPr/>
        </p:nvSpPr>
        <p:spPr>
          <a:xfrm>
            <a:off x="1106348" y="2481635"/>
            <a:ext cx="355599" cy="3078956"/>
          </a:xfrm>
          <a:prstGeom prst="rect">
            <a:avLst/>
          </a:prstGeom>
        </p:spPr>
        <p:txBody>
          <a:bodyPr vert="horz" wrap="square" lIns="0" tIns="0" rIns="0" bIns="0" rtlCol="0">
            <a:spAutoFit/>
          </a:bodyPr>
          <a:lstStyle/>
          <a:p>
            <a:pPr marL="0" marR="0">
              <a:lnSpc>
                <a:spcPts val="3543"/>
              </a:lnSpc>
              <a:spcBef>
                <a:spcPts val="0"/>
              </a:spcBef>
              <a:spcAft>
                <a:spcPts val="0"/>
              </a:spcAft>
            </a:pPr>
            <a:r>
              <a:rPr sz="3200" dirty="0">
                <a:solidFill>
                  <a:srgbClr val="FFFEFE"/>
                </a:solidFill>
                <a:latin typeface="IBLPGQ+TimesNewRomanPSMT"/>
                <a:cs typeface="IBLPGQ+TimesNewRomanPSMT"/>
              </a:rPr>
              <a:t>1</a:t>
            </a:r>
          </a:p>
          <a:p>
            <a:pPr marL="0" marR="0">
              <a:lnSpc>
                <a:spcPts val="3543"/>
              </a:lnSpc>
              <a:spcBef>
                <a:spcPts val="6656"/>
              </a:spcBef>
              <a:spcAft>
                <a:spcPts val="0"/>
              </a:spcAft>
            </a:pPr>
            <a:r>
              <a:rPr sz="3200" dirty="0">
                <a:solidFill>
                  <a:srgbClr val="FFFEFE"/>
                </a:solidFill>
                <a:latin typeface="IBLPGQ+TimesNewRomanPSMT"/>
                <a:cs typeface="IBLPGQ+TimesNewRomanPSMT"/>
              </a:rPr>
              <a:t>2</a:t>
            </a:r>
          </a:p>
          <a:p>
            <a:pPr marL="0" marR="0">
              <a:lnSpc>
                <a:spcPts val="3543"/>
              </a:lnSpc>
              <a:spcBef>
                <a:spcPts val="6656"/>
              </a:spcBef>
              <a:spcAft>
                <a:spcPts val="0"/>
              </a:spcAft>
            </a:pPr>
            <a:r>
              <a:rPr sz="3200" dirty="0">
                <a:solidFill>
                  <a:srgbClr val="FFFEFE"/>
                </a:solidFill>
                <a:latin typeface="IBLPGQ+TimesNewRomanPSMT"/>
                <a:cs typeface="IBLPGQ+TimesNewRomanPSMT"/>
              </a:rPr>
              <a:t>3</a:t>
            </a:r>
          </a:p>
        </p:txBody>
      </p:sp>
      <p:sp>
        <p:nvSpPr>
          <p:cNvPr id="5" name="object 5"/>
          <p:cNvSpPr txBox="1"/>
          <p:nvPr/>
        </p:nvSpPr>
        <p:spPr>
          <a:xfrm>
            <a:off x="1950566" y="3325056"/>
            <a:ext cx="6221834" cy="872034"/>
          </a:xfrm>
          <a:prstGeom prst="rect">
            <a:avLst/>
          </a:prstGeom>
        </p:spPr>
        <p:txBody>
          <a:bodyPr vert="horz" wrap="square" lIns="0" tIns="0" rIns="0" bIns="0" rtlCol="0">
            <a:spAutoFit/>
          </a:bodyPr>
          <a:lstStyle/>
          <a:p>
            <a:pPr marR="0">
              <a:lnSpc>
                <a:spcPts val="3433"/>
              </a:lnSpc>
              <a:spcBef>
                <a:spcPts val="0"/>
              </a:spcBef>
              <a:spcAft>
                <a:spcPts val="0"/>
              </a:spcAft>
            </a:pPr>
            <a:r>
              <a:rPr sz="3100" dirty="0">
                <a:solidFill>
                  <a:srgbClr val="000000"/>
                </a:solidFill>
                <a:latin typeface="TBLUSJ+TimesNewRomanPSMT"/>
                <a:cs typeface="TBLUSJ+TimesNewRomanPSMT"/>
              </a:rPr>
              <a:t>•</a:t>
            </a:r>
            <a:r>
              <a:rPr lang="en-US" sz="3100" spc="1165" dirty="0">
                <a:solidFill>
                  <a:srgbClr val="000000"/>
                </a:solidFill>
                <a:latin typeface="TBLUSJ+TimesNewRomanPSMT"/>
                <a:cs typeface="TBLUSJ+TimesNewRomanPSMT"/>
              </a:rPr>
              <a:t> </a:t>
            </a:r>
            <a:r>
              <a:rPr sz="2000" b="1" dirty="0">
                <a:solidFill>
                  <a:srgbClr val="0070C0"/>
                </a:solidFill>
                <a:latin typeface="Times New Roman" panose="02020603050405020304" pitchFamily="18" charset="0"/>
                <a:cs typeface="Times New Roman" panose="02020603050405020304" pitchFamily="18" charset="0"/>
              </a:rPr>
              <a:t>CÁC QUY ĐỊNH CỦA LUẬT</a:t>
            </a:r>
            <a:r>
              <a:rPr lang="en-US" sz="2000" b="1" dirty="0">
                <a:solidFill>
                  <a:srgbClr val="0070C0"/>
                </a:solidFill>
                <a:latin typeface="Times New Roman" panose="02020603050405020304" pitchFamily="18" charset="0"/>
                <a:cs typeface="Times New Roman" panose="02020603050405020304" pitchFamily="18" charset="0"/>
              </a:rPr>
              <a:t> BVMT, NGHỊ ĐỊNH VÀ THÔNG TƯ – ĐIỂM MỚI CỦA LUẬT</a:t>
            </a:r>
            <a:endParaRPr sz="2000" b="1" dirty="0">
              <a:solidFill>
                <a:srgbClr val="0070C0"/>
              </a:solidFill>
              <a:latin typeface="Times New Roman" panose="02020603050405020304" pitchFamily="18" charset="0"/>
              <a:cs typeface="Times New Roman" panose="02020603050405020304" pitchFamily="18" charset="0"/>
            </a:endParaRPr>
          </a:p>
        </p:txBody>
      </p:sp>
      <p:sp>
        <p:nvSpPr>
          <p:cNvPr id="7" name="object 7"/>
          <p:cNvSpPr txBox="1"/>
          <p:nvPr/>
        </p:nvSpPr>
        <p:spPr>
          <a:xfrm>
            <a:off x="1907704" y="4585532"/>
            <a:ext cx="6618356" cy="823110"/>
          </a:xfrm>
          <a:prstGeom prst="rect">
            <a:avLst/>
          </a:prstGeom>
        </p:spPr>
        <p:txBody>
          <a:bodyPr vert="horz" wrap="square" lIns="0" tIns="0" rIns="0" bIns="0" rtlCol="0">
            <a:spAutoFit/>
          </a:bodyPr>
          <a:lstStyle/>
          <a:p>
            <a:pPr>
              <a:lnSpc>
                <a:spcPts val="3433"/>
              </a:lnSpc>
            </a:pPr>
            <a:r>
              <a:rPr sz="3100" dirty="0">
                <a:solidFill>
                  <a:srgbClr val="000000"/>
                </a:solidFill>
                <a:latin typeface="TBLUSJ+TimesNewRomanPSMT"/>
                <a:cs typeface="TBLUSJ+TimesNewRomanPSMT"/>
              </a:rPr>
              <a:t>•</a:t>
            </a:r>
            <a:r>
              <a:rPr sz="3100" spc="390" dirty="0">
                <a:solidFill>
                  <a:srgbClr val="000000"/>
                </a:solidFill>
                <a:latin typeface="TBLUSJ+TimesNewRomanPSMT"/>
                <a:cs typeface="TBLUSJ+TimesNewRomanPSMT"/>
              </a:rPr>
              <a:t> </a:t>
            </a:r>
            <a:r>
              <a:rPr lang="en-US" sz="2000" b="1" dirty="0">
                <a:solidFill>
                  <a:srgbClr val="0070C0"/>
                </a:solidFill>
                <a:latin typeface="Times New Roman" panose="02020603050405020304" pitchFamily="18" charset="0"/>
                <a:cs typeface="Times New Roman" panose="02020603050405020304" pitchFamily="18" charset="0"/>
              </a:rPr>
              <a:t>T</a:t>
            </a:r>
            <a:r>
              <a:rPr lang="nl-NL" sz="2000" b="1" dirty="0">
                <a:solidFill>
                  <a:srgbClr val="0070C0"/>
                </a:solidFill>
                <a:latin typeface="Times New Roman" panose="02020603050405020304" pitchFamily="18" charset="0"/>
                <a:cs typeface="Times New Roman" panose="02020603050405020304" pitchFamily="18" charset="0"/>
              </a:rPr>
              <a:t>RÁCH NHIỆM BVMT CỦA CÁC CẤP, CÁC NGÀNH VÀ CÁC TỔ CHỨC CHÍNH TRỊ XÃ HỘI </a:t>
            </a:r>
            <a:endParaRPr sz="2000" b="1" dirty="0">
              <a:solidFill>
                <a:srgbClr val="0070C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1193783" y="1019837"/>
            <a:ext cx="7121525" cy="744711"/>
          </a:xfrm>
          <a:prstGeom prst="rect">
            <a:avLst/>
          </a:prstGeom>
        </p:spPr>
        <p:txBody>
          <a:bodyPr vert="horz" wrap="square" lIns="0" tIns="0" rIns="0" bIns="0" rtlCol="0">
            <a:spAutoFit/>
          </a:bodyPr>
          <a:lstStyle/>
          <a:p>
            <a:pPr marL="0" marR="0">
              <a:lnSpc>
                <a:spcPts val="1771"/>
              </a:lnSpc>
              <a:spcBef>
                <a:spcPts val="0"/>
              </a:spcBef>
              <a:spcAft>
                <a:spcPts val="0"/>
              </a:spcAft>
            </a:pPr>
            <a:r>
              <a:rPr sz="1600" dirty="0">
                <a:solidFill>
                  <a:srgbClr val="FF0000"/>
                </a:solidFill>
                <a:latin typeface="TSLFQS+TimesNewRomanPS-BoldItalicMT"/>
                <a:cs typeface="TSLFQS+TimesNewRomanPS-BoldItalicMT"/>
              </a:rPr>
              <a:t>Nội dung 4: Thúc đẩy phân loại rác thải tại nguồn; định hướng cách thức quản lý,</a:t>
            </a:r>
          </a:p>
          <a:p>
            <a:pPr marL="529399" marR="0">
              <a:lnSpc>
                <a:spcPts val="1771"/>
              </a:lnSpc>
              <a:spcBef>
                <a:spcPts val="124"/>
              </a:spcBef>
              <a:spcAft>
                <a:spcPts val="0"/>
              </a:spcAft>
            </a:pPr>
            <a:r>
              <a:rPr sz="1600" dirty="0">
                <a:solidFill>
                  <a:srgbClr val="FF0000"/>
                </a:solidFill>
                <a:latin typeface="TSLFQS+TimesNewRomanPS-BoldItalicMT"/>
                <a:cs typeface="TSLFQS+TimesNewRomanPS-BoldItalicMT"/>
              </a:rPr>
              <a:t>ứng xử với chất thải, góp phần thúc đẩy kinh tế tuần hoàn ở </a:t>
            </a:r>
            <a:r>
              <a:rPr sz="1600" spc="-28" dirty="0">
                <a:solidFill>
                  <a:srgbClr val="FF0000"/>
                </a:solidFill>
                <a:latin typeface="TSLFQS+TimesNewRomanPS-BoldItalicMT"/>
                <a:cs typeface="TSLFQS+TimesNewRomanPS-BoldItalicMT"/>
              </a:rPr>
              <a:t>Việt</a:t>
            </a:r>
            <a:r>
              <a:rPr sz="1600" spc="33" dirty="0">
                <a:solidFill>
                  <a:srgbClr val="FF0000"/>
                </a:solidFill>
                <a:latin typeface="TSLFQS+TimesNewRomanPS-BoldItalicMT"/>
                <a:cs typeface="TSLFQS+TimesNewRomanPS-BoldItalicMT"/>
              </a:rPr>
              <a:t> </a:t>
            </a:r>
            <a:r>
              <a:rPr sz="1600" dirty="0">
                <a:solidFill>
                  <a:srgbClr val="FF0000"/>
                </a:solidFill>
                <a:latin typeface="TSLFQS+TimesNewRomanPS-BoldItalicMT"/>
                <a:cs typeface="TSLFQS+TimesNewRomanPS-BoldItalicMT"/>
              </a:rPr>
              <a:t>Nam</a:t>
            </a:r>
          </a:p>
          <a:p>
            <a:pPr marL="995362" marR="0">
              <a:lnSpc>
                <a:spcPts val="1771"/>
              </a:lnSpc>
              <a:spcBef>
                <a:spcPts val="124"/>
              </a:spcBef>
              <a:spcAft>
                <a:spcPts val="0"/>
              </a:spcAft>
            </a:pPr>
            <a:r>
              <a:rPr sz="1600" dirty="0">
                <a:solidFill>
                  <a:srgbClr val="23735D"/>
                </a:solidFill>
                <a:latin typeface="TSLFQS+TimesNewRomanPS-BoldItalicMT"/>
                <a:cs typeface="TSLFQS+TimesNewRomanPS-BoldItalicMT"/>
              </a:rPr>
              <a:t>b) Về quản lý chất thải rắn công nghiệp, chất thải nguy hại</a:t>
            </a:r>
          </a:p>
        </p:txBody>
      </p:sp>
      <p:sp>
        <p:nvSpPr>
          <p:cNvPr id="4" name="object 4"/>
          <p:cNvSpPr txBox="1"/>
          <p:nvPr/>
        </p:nvSpPr>
        <p:spPr>
          <a:xfrm>
            <a:off x="2656586" y="2241634"/>
            <a:ext cx="1240205" cy="1121271"/>
          </a:xfrm>
          <a:prstGeom prst="rect">
            <a:avLst/>
          </a:prstGeom>
        </p:spPr>
        <p:txBody>
          <a:bodyPr vert="horz" wrap="square" lIns="0" tIns="0" rIns="0" bIns="0" rtlCol="0">
            <a:spAutoFit/>
          </a:bodyPr>
          <a:lstStyle/>
          <a:p>
            <a:pPr marL="0" marR="0">
              <a:lnSpc>
                <a:spcPts val="1328"/>
              </a:lnSpc>
              <a:spcBef>
                <a:spcPts val="0"/>
              </a:spcBef>
              <a:spcAft>
                <a:spcPts val="0"/>
              </a:spcAft>
            </a:pPr>
            <a:r>
              <a:rPr sz="1200" dirty="0">
                <a:solidFill>
                  <a:srgbClr val="000000"/>
                </a:solidFill>
                <a:latin typeface="HRHDPI+TimesNewRomanPSMT"/>
                <a:cs typeface="HRHDPI+TimesNewRomanPSMT"/>
              </a:rPr>
              <a:t>(i) nhóm chất thải</a:t>
            </a:r>
          </a:p>
          <a:p>
            <a:pPr marL="52895" marR="0">
              <a:lnSpc>
                <a:spcPts val="1200"/>
              </a:lnSpc>
              <a:spcBef>
                <a:spcPts val="0"/>
              </a:spcBef>
              <a:spcAft>
                <a:spcPts val="0"/>
              </a:spcAft>
            </a:pPr>
            <a:r>
              <a:rPr sz="1200" dirty="0">
                <a:solidFill>
                  <a:srgbClr val="000000"/>
                </a:solidFill>
                <a:latin typeface="HRHDPI+TimesNewRomanPSMT"/>
                <a:cs typeface="HRHDPI+TimesNewRomanPSMT"/>
              </a:rPr>
              <a:t>rắn công nghiệp</a:t>
            </a:r>
          </a:p>
          <a:p>
            <a:pPr marL="134112" marR="0">
              <a:lnSpc>
                <a:spcPts val="1200"/>
              </a:lnSpc>
              <a:spcBef>
                <a:spcPts val="0"/>
              </a:spcBef>
              <a:spcAft>
                <a:spcPts val="0"/>
              </a:spcAft>
            </a:pPr>
            <a:r>
              <a:rPr sz="1200" dirty="0">
                <a:solidFill>
                  <a:srgbClr val="000000"/>
                </a:solidFill>
                <a:latin typeface="HRHDPI+TimesNewRomanPSMT"/>
                <a:cs typeface="HRHDPI+TimesNewRomanPSMT"/>
              </a:rPr>
              <a:t>thông thường</a:t>
            </a:r>
          </a:p>
          <a:p>
            <a:pPr marL="14541" marR="0">
              <a:lnSpc>
                <a:spcPts val="1200"/>
              </a:lnSpc>
              <a:spcBef>
                <a:spcPts val="0"/>
              </a:spcBef>
              <a:spcAft>
                <a:spcPts val="0"/>
              </a:spcAft>
            </a:pPr>
            <a:r>
              <a:rPr sz="1200" dirty="0">
                <a:solidFill>
                  <a:srgbClr val="000000"/>
                </a:solidFill>
                <a:latin typeface="HRHDPI+TimesNewRomanPSMT"/>
                <a:cs typeface="HRHDPI+TimesNewRomanPSMT"/>
              </a:rPr>
              <a:t>được tái sử dụng,</a:t>
            </a:r>
          </a:p>
          <a:p>
            <a:pPr marL="209550" marR="0">
              <a:lnSpc>
                <a:spcPts val="1200"/>
              </a:lnSpc>
              <a:spcBef>
                <a:spcPts val="0"/>
              </a:spcBef>
              <a:spcAft>
                <a:spcPts val="0"/>
              </a:spcAft>
            </a:pPr>
            <a:r>
              <a:rPr sz="1200" dirty="0">
                <a:solidFill>
                  <a:srgbClr val="000000"/>
                </a:solidFill>
                <a:latin typeface="HRHDPI+TimesNewRomanPSMT"/>
                <a:cs typeface="HRHDPI+TimesNewRomanPSMT"/>
              </a:rPr>
              <a:t>tái chế làm</a:t>
            </a:r>
          </a:p>
          <a:p>
            <a:pPr marL="65532" marR="0">
              <a:lnSpc>
                <a:spcPts val="1200"/>
              </a:lnSpc>
              <a:spcBef>
                <a:spcPts val="0"/>
              </a:spcBef>
              <a:spcAft>
                <a:spcPts val="0"/>
              </a:spcAft>
            </a:pPr>
            <a:r>
              <a:rPr sz="1200" dirty="0">
                <a:solidFill>
                  <a:srgbClr val="000000"/>
                </a:solidFill>
                <a:latin typeface="HRHDPI+TimesNewRomanPSMT"/>
                <a:cs typeface="HRHDPI+TimesNewRomanPSMT"/>
              </a:rPr>
              <a:t>nguyên liệu sản</a:t>
            </a:r>
          </a:p>
          <a:p>
            <a:pPr marL="412623" marR="0">
              <a:lnSpc>
                <a:spcPts val="1200"/>
              </a:lnSpc>
              <a:spcBef>
                <a:spcPts val="0"/>
              </a:spcBef>
              <a:spcAft>
                <a:spcPts val="0"/>
              </a:spcAft>
            </a:pPr>
            <a:r>
              <a:rPr sz="1200" dirty="0">
                <a:solidFill>
                  <a:srgbClr val="000000"/>
                </a:solidFill>
                <a:latin typeface="HRHDPI+TimesNewRomanPSMT"/>
                <a:cs typeface="HRHDPI+TimesNewRomanPSMT"/>
              </a:rPr>
              <a:t>xuất</a:t>
            </a:r>
          </a:p>
        </p:txBody>
      </p:sp>
      <p:sp>
        <p:nvSpPr>
          <p:cNvPr id="5" name="object 5"/>
          <p:cNvSpPr txBox="1"/>
          <p:nvPr/>
        </p:nvSpPr>
        <p:spPr>
          <a:xfrm>
            <a:off x="396081" y="2426715"/>
            <a:ext cx="1798853" cy="291256"/>
          </a:xfrm>
          <a:prstGeom prst="rect">
            <a:avLst/>
          </a:prstGeom>
        </p:spPr>
        <p:txBody>
          <a:bodyPr vert="horz" wrap="square" lIns="0" tIns="0" rIns="0" bIns="0" rtlCol="0">
            <a:spAutoFit/>
          </a:bodyPr>
          <a:lstStyle/>
          <a:p>
            <a:pPr marL="0" marR="0">
              <a:lnSpc>
                <a:spcPts val="1993"/>
              </a:lnSpc>
              <a:spcBef>
                <a:spcPts val="0"/>
              </a:spcBef>
              <a:spcAft>
                <a:spcPts val="0"/>
              </a:spcAft>
            </a:pPr>
            <a:r>
              <a:rPr sz="1800" dirty="0">
                <a:solidFill>
                  <a:srgbClr val="000000"/>
                </a:solidFill>
                <a:latin typeface="LBFTBL+TimesNewRomanPSMT"/>
                <a:cs typeface="LBFTBL+TimesNewRomanPSMT"/>
              </a:rPr>
              <a:t>Luật BVMT</a:t>
            </a:r>
            <a:r>
              <a:rPr sz="1800" spc="-36"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2020</a:t>
            </a:r>
          </a:p>
        </p:txBody>
      </p:sp>
      <p:sp>
        <p:nvSpPr>
          <p:cNvPr id="6" name="object 6"/>
          <p:cNvSpPr txBox="1"/>
          <p:nvPr/>
        </p:nvSpPr>
        <p:spPr>
          <a:xfrm>
            <a:off x="6267353" y="2446753"/>
            <a:ext cx="2248066" cy="319385"/>
          </a:xfrm>
          <a:prstGeom prst="rect">
            <a:avLst/>
          </a:prstGeom>
        </p:spPr>
        <p:txBody>
          <a:bodyPr vert="horz" wrap="square" lIns="0" tIns="0" rIns="0" bIns="0" rtlCol="0">
            <a:spAutoFit/>
          </a:bodyPr>
          <a:lstStyle/>
          <a:p>
            <a:pPr marL="0" marR="0">
              <a:lnSpc>
                <a:spcPts val="2214"/>
              </a:lnSpc>
              <a:spcBef>
                <a:spcPts val="0"/>
              </a:spcBef>
              <a:spcAft>
                <a:spcPts val="0"/>
              </a:spcAft>
            </a:pPr>
            <a:r>
              <a:rPr sz="2000" dirty="0">
                <a:solidFill>
                  <a:srgbClr val="000000"/>
                </a:solidFill>
                <a:latin typeface="STQEVF+TimesNewRomanPSMT"/>
                <a:cs typeface="STQEVF+TimesNewRomanPSMT"/>
              </a:rPr>
              <a:t>NĐ 08/2022/NĐ-CP</a:t>
            </a:r>
          </a:p>
        </p:txBody>
      </p:sp>
      <p:sp>
        <p:nvSpPr>
          <p:cNvPr id="7" name="object 7"/>
          <p:cNvSpPr txBox="1"/>
          <p:nvPr/>
        </p:nvSpPr>
        <p:spPr>
          <a:xfrm>
            <a:off x="6665967" y="3466507"/>
            <a:ext cx="1933067" cy="998871"/>
          </a:xfrm>
          <a:prstGeom prst="rect">
            <a:avLst/>
          </a:prstGeom>
        </p:spPr>
        <p:txBody>
          <a:bodyPr vert="horz" wrap="square" lIns="0" tIns="0" rIns="0" bIns="0" rtlCol="0">
            <a:spAutoFit/>
          </a:bodyPr>
          <a:lstStyle/>
          <a:p>
            <a:pPr marL="181483" marR="0">
              <a:lnSpc>
                <a:spcPts val="1661"/>
              </a:lnSpc>
              <a:spcBef>
                <a:spcPts val="0"/>
              </a:spcBef>
              <a:spcAft>
                <a:spcPts val="0"/>
              </a:spcAft>
            </a:pPr>
            <a:r>
              <a:rPr sz="1500" dirty="0">
                <a:solidFill>
                  <a:srgbClr val="000000"/>
                </a:solidFill>
                <a:latin typeface="LCWNTP+TimesNewRomanPSMT"/>
                <a:cs typeface="LCWNTP+TimesNewRomanPSMT"/>
              </a:rPr>
              <a:t>Các bộ, ngành ban</a:t>
            </a:r>
          </a:p>
          <a:p>
            <a:pPr marL="28067" marR="0">
              <a:lnSpc>
                <a:spcPts val="1488"/>
              </a:lnSpc>
              <a:spcBef>
                <a:spcPts val="0"/>
              </a:spcBef>
              <a:spcAft>
                <a:spcPts val="0"/>
              </a:spcAft>
            </a:pPr>
            <a:r>
              <a:rPr sz="1500" dirty="0">
                <a:solidFill>
                  <a:srgbClr val="000000"/>
                </a:solidFill>
                <a:latin typeface="LCWNTP+TimesNewRomanPSMT"/>
                <a:cs typeface="LCWNTP+TimesNewRomanPSMT"/>
              </a:rPr>
              <a:t>hành các quy định liên</a:t>
            </a:r>
          </a:p>
          <a:p>
            <a:pPr marL="74231" marR="0">
              <a:lnSpc>
                <a:spcPts val="1511"/>
              </a:lnSpc>
              <a:spcBef>
                <a:spcPts val="50"/>
              </a:spcBef>
              <a:spcAft>
                <a:spcPts val="0"/>
              </a:spcAft>
            </a:pPr>
            <a:r>
              <a:rPr sz="1500" dirty="0">
                <a:solidFill>
                  <a:srgbClr val="000000"/>
                </a:solidFill>
                <a:latin typeface="LCWNTP+TimesNewRomanPSMT"/>
                <a:cs typeface="LCWNTP+TimesNewRomanPSMT"/>
              </a:rPr>
              <a:t>quan đến tái sử dụng,</a:t>
            </a:r>
          </a:p>
          <a:p>
            <a:pPr marL="0" marR="0">
              <a:lnSpc>
                <a:spcPts val="1488"/>
              </a:lnSpc>
              <a:spcBef>
                <a:spcPts val="0"/>
              </a:spcBef>
              <a:spcAft>
                <a:spcPts val="0"/>
              </a:spcAft>
            </a:pPr>
            <a:r>
              <a:rPr sz="1500" dirty="0">
                <a:solidFill>
                  <a:srgbClr val="000000"/>
                </a:solidFill>
                <a:latin typeface="LCWNTP+TimesNewRomanPSMT"/>
                <a:cs typeface="LCWNTP+TimesNewRomanPSMT"/>
              </a:rPr>
              <a:t>sử dụng trực tiếp, xử lý</a:t>
            </a:r>
          </a:p>
          <a:p>
            <a:pPr marL="456438" marR="0">
              <a:lnSpc>
                <a:spcPts val="1415"/>
              </a:lnSpc>
              <a:spcBef>
                <a:spcPts val="50"/>
              </a:spcBef>
              <a:spcAft>
                <a:spcPts val="0"/>
              </a:spcAft>
            </a:pPr>
            <a:r>
              <a:rPr sz="1500" dirty="0">
                <a:solidFill>
                  <a:srgbClr val="000000"/>
                </a:solidFill>
                <a:latin typeface="LCWNTP+TimesNewRomanPSMT"/>
                <a:cs typeface="LCWNTP+TimesNewRomanPSMT"/>
              </a:rPr>
              <a:t>CTRCNTT</a:t>
            </a:r>
          </a:p>
        </p:txBody>
      </p:sp>
      <p:sp>
        <p:nvSpPr>
          <p:cNvPr id="8" name="object 8"/>
          <p:cNvSpPr txBox="1"/>
          <p:nvPr/>
        </p:nvSpPr>
        <p:spPr>
          <a:xfrm>
            <a:off x="4061894" y="4527634"/>
            <a:ext cx="1242517" cy="1426071"/>
          </a:xfrm>
          <a:prstGeom prst="rect">
            <a:avLst/>
          </a:prstGeom>
        </p:spPr>
        <p:txBody>
          <a:bodyPr vert="horz" wrap="square" lIns="0" tIns="0" rIns="0" bIns="0" rtlCol="0">
            <a:spAutoFit/>
          </a:bodyPr>
          <a:lstStyle/>
          <a:p>
            <a:pPr marL="132397" marR="0">
              <a:lnSpc>
                <a:spcPts val="1328"/>
              </a:lnSpc>
              <a:spcBef>
                <a:spcPts val="0"/>
              </a:spcBef>
              <a:spcAft>
                <a:spcPts val="0"/>
              </a:spcAft>
            </a:pPr>
            <a:r>
              <a:rPr sz="1200" dirty="0">
                <a:solidFill>
                  <a:srgbClr val="000000"/>
                </a:solidFill>
                <a:latin typeface="HRHDPI+TimesNewRomanPSMT"/>
                <a:cs typeface="HRHDPI+TimesNewRomanPSMT"/>
              </a:rPr>
              <a:t>(ii) nhóm chất</a:t>
            </a:r>
          </a:p>
          <a:p>
            <a:pPr marL="48767" marR="0">
              <a:lnSpc>
                <a:spcPts val="1200"/>
              </a:lnSpc>
              <a:spcBef>
                <a:spcPts val="0"/>
              </a:spcBef>
              <a:spcAft>
                <a:spcPts val="0"/>
              </a:spcAft>
            </a:pPr>
            <a:r>
              <a:rPr sz="1200" dirty="0">
                <a:solidFill>
                  <a:srgbClr val="000000"/>
                </a:solidFill>
                <a:latin typeface="HRHDPI+TimesNewRomanPSMT"/>
                <a:cs typeface="HRHDPI+TimesNewRomanPSMT"/>
              </a:rPr>
              <a:t>thải rắn đáp ứng</a:t>
            </a:r>
          </a:p>
          <a:p>
            <a:pPr marL="77342" marR="0">
              <a:lnSpc>
                <a:spcPts val="1200"/>
              </a:lnSpc>
              <a:spcBef>
                <a:spcPts val="0"/>
              </a:spcBef>
              <a:spcAft>
                <a:spcPts val="0"/>
              </a:spcAft>
            </a:pPr>
            <a:r>
              <a:rPr sz="1200" dirty="0">
                <a:solidFill>
                  <a:srgbClr val="000000"/>
                </a:solidFill>
                <a:latin typeface="HRHDPI+TimesNewRomanPSMT"/>
                <a:cs typeface="HRHDPI+TimesNewRomanPSMT"/>
              </a:rPr>
              <a:t>tiêu chuẩn, quy</a:t>
            </a:r>
          </a:p>
          <a:p>
            <a:pPr marL="0" marR="0">
              <a:lnSpc>
                <a:spcPts val="1200"/>
              </a:lnSpc>
              <a:spcBef>
                <a:spcPts val="0"/>
              </a:spcBef>
              <a:spcAft>
                <a:spcPts val="0"/>
              </a:spcAft>
            </a:pPr>
            <a:r>
              <a:rPr sz="1200" dirty="0">
                <a:solidFill>
                  <a:srgbClr val="000000"/>
                </a:solidFill>
                <a:latin typeface="HRHDPI+TimesNewRomanPSMT"/>
                <a:cs typeface="HRHDPI+TimesNewRomanPSMT"/>
              </a:rPr>
              <a:t>chuẩn, hướng dẫn</a:t>
            </a:r>
          </a:p>
          <a:p>
            <a:pPr marL="34797" marR="0">
              <a:lnSpc>
                <a:spcPts val="1200"/>
              </a:lnSpc>
              <a:spcBef>
                <a:spcPts val="0"/>
              </a:spcBef>
              <a:spcAft>
                <a:spcPts val="0"/>
              </a:spcAft>
            </a:pPr>
            <a:r>
              <a:rPr sz="1200" dirty="0">
                <a:solidFill>
                  <a:srgbClr val="000000"/>
                </a:solidFill>
                <a:latin typeface="HRHDPI+TimesNewRomanPSMT"/>
                <a:cs typeface="HRHDPI+TimesNewRomanPSMT"/>
              </a:rPr>
              <a:t>kỹ thuật được sử</a:t>
            </a:r>
          </a:p>
          <a:p>
            <a:pPr marL="92075" marR="0">
              <a:lnSpc>
                <a:spcPts val="1200"/>
              </a:lnSpc>
              <a:spcBef>
                <a:spcPts val="0"/>
              </a:spcBef>
              <a:spcAft>
                <a:spcPts val="0"/>
              </a:spcAft>
            </a:pPr>
            <a:r>
              <a:rPr sz="1200" dirty="0">
                <a:solidFill>
                  <a:srgbClr val="000000"/>
                </a:solidFill>
                <a:latin typeface="HRHDPI+TimesNewRomanPSMT"/>
                <a:cs typeface="HRHDPI+TimesNewRomanPSMT"/>
              </a:rPr>
              <a:t>dụng trong sản</a:t>
            </a:r>
          </a:p>
          <a:p>
            <a:pPr marL="39306" marR="0">
              <a:lnSpc>
                <a:spcPts val="1200"/>
              </a:lnSpc>
              <a:spcBef>
                <a:spcPts val="0"/>
              </a:spcBef>
              <a:spcAft>
                <a:spcPts val="0"/>
              </a:spcAft>
            </a:pPr>
            <a:r>
              <a:rPr sz="1200" dirty="0">
                <a:solidFill>
                  <a:srgbClr val="000000"/>
                </a:solidFill>
                <a:latin typeface="HRHDPI+TimesNewRomanPSMT"/>
                <a:cs typeface="HRHDPI+TimesNewRomanPSMT"/>
              </a:rPr>
              <a:t>xuất vật liệu xây</a:t>
            </a:r>
          </a:p>
          <a:p>
            <a:pPr marL="65659" marR="0">
              <a:lnSpc>
                <a:spcPts val="1200"/>
              </a:lnSpc>
              <a:spcBef>
                <a:spcPts val="0"/>
              </a:spcBef>
              <a:spcAft>
                <a:spcPts val="0"/>
              </a:spcAft>
            </a:pPr>
            <a:r>
              <a:rPr sz="1200" dirty="0">
                <a:solidFill>
                  <a:srgbClr val="000000"/>
                </a:solidFill>
                <a:latin typeface="HRHDPI+TimesNewRomanPSMT"/>
                <a:cs typeface="HRHDPI+TimesNewRomanPSMT"/>
              </a:rPr>
              <a:t>dựng và san lấp</a:t>
            </a:r>
          </a:p>
          <a:p>
            <a:pPr marL="263588" marR="0">
              <a:lnSpc>
                <a:spcPts val="1200"/>
              </a:lnSpc>
              <a:spcBef>
                <a:spcPts val="0"/>
              </a:spcBef>
              <a:spcAft>
                <a:spcPts val="0"/>
              </a:spcAft>
            </a:pPr>
            <a:r>
              <a:rPr sz="1200" dirty="0">
                <a:solidFill>
                  <a:srgbClr val="000000"/>
                </a:solidFill>
                <a:latin typeface="HRHDPI+TimesNewRomanPSMT"/>
                <a:cs typeface="HRHDPI+TimesNewRomanPSMT"/>
              </a:rPr>
              <a:t>mặt bằng</a:t>
            </a:r>
          </a:p>
        </p:txBody>
      </p:sp>
      <p:sp>
        <p:nvSpPr>
          <p:cNvPr id="9" name="object 9"/>
          <p:cNvSpPr txBox="1"/>
          <p:nvPr/>
        </p:nvSpPr>
        <p:spPr>
          <a:xfrm>
            <a:off x="1360082" y="4905586"/>
            <a:ext cx="1058240" cy="359271"/>
          </a:xfrm>
          <a:prstGeom prst="rect">
            <a:avLst/>
          </a:prstGeom>
        </p:spPr>
        <p:txBody>
          <a:bodyPr vert="horz" wrap="square" lIns="0" tIns="0" rIns="0" bIns="0" rtlCol="0">
            <a:spAutoFit/>
          </a:bodyPr>
          <a:lstStyle/>
          <a:p>
            <a:pPr marL="0" marR="0">
              <a:lnSpc>
                <a:spcPts val="1328"/>
              </a:lnSpc>
              <a:spcBef>
                <a:spcPts val="0"/>
              </a:spcBef>
              <a:spcAft>
                <a:spcPts val="0"/>
              </a:spcAft>
            </a:pPr>
            <a:r>
              <a:rPr sz="1200" dirty="0">
                <a:solidFill>
                  <a:srgbClr val="000000"/>
                </a:solidFill>
                <a:latin typeface="HRHDPI+TimesNewRomanPSMT"/>
                <a:cs typeface="HRHDPI+TimesNewRomanPSMT"/>
              </a:rPr>
              <a:t>(iii) nhóm chất</a:t>
            </a:r>
          </a:p>
          <a:p>
            <a:pPr marL="36067" marR="0">
              <a:lnSpc>
                <a:spcPts val="1200"/>
              </a:lnSpc>
              <a:spcBef>
                <a:spcPts val="0"/>
              </a:spcBef>
              <a:spcAft>
                <a:spcPts val="0"/>
              </a:spcAft>
            </a:pPr>
            <a:r>
              <a:rPr sz="1200" dirty="0">
                <a:solidFill>
                  <a:srgbClr val="000000"/>
                </a:solidFill>
                <a:latin typeface="HRHDPI+TimesNewRomanPSMT"/>
                <a:cs typeface="HRHDPI+TimesNewRomanPSMT"/>
              </a:rPr>
              <a:t>thải rắn công</a:t>
            </a:r>
          </a:p>
        </p:txBody>
      </p:sp>
      <p:sp>
        <p:nvSpPr>
          <p:cNvPr id="10" name="object 10"/>
          <p:cNvSpPr txBox="1"/>
          <p:nvPr/>
        </p:nvSpPr>
        <p:spPr>
          <a:xfrm>
            <a:off x="6666634" y="5161195"/>
            <a:ext cx="1935131" cy="630063"/>
          </a:xfrm>
          <a:prstGeom prst="rect">
            <a:avLst/>
          </a:prstGeom>
        </p:spPr>
        <p:txBody>
          <a:bodyPr vert="horz" wrap="square" lIns="0" tIns="0" rIns="0" bIns="0" rtlCol="0">
            <a:spAutoFit/>
          </a:bodyPr>
          <a:lstStyle/>
          <a:p>
            <a:pPr marL="0" marR="0">
              <a:lnSpc>
                <a:spcPts val="1661"/>
              </a:lnSpc>
              <a:spcBef>
                <a:spcPts val="0"/>
              </a:spcBef>
              <a:spcAft>
                <a:spcPts val="0"/>
              </a:spcAft>
            </a:pPr>
            <a:r>
              <a:rPr sz="1500" dirty="0">
                <a:solidFill>
                  <a:srgbClr val="000000"/>
                </a:solidFill>
                <a:latin typeface="LCWNTP+TimesNewRomanPSMT"/>
                <a:cs typeface="LCWNTP+TimesNewRomanPSMT"/>
              </a:rPr>
              <a:t>Bộ trưởng Bộ</a:t>
            </a:r>
            <a:r>
              <a:rPr sz="1500" spc="-27" dirty="0">
                <a:solidFill>
                  <a:srgbClr val="000000"/>
                </a:solidFill>
                <a:latin typeface="LCWNTP+TimesNewRomanPSMT"/>
                <a:cs typeface="LCWNTP+TimesNewRomanPSMT"/>
              </a:rPr>
              <a:t> </a:t>
            </a:r>
            <a:r>
              <a:rPr sz="1500" dirty="0">
                <a:solidFill>
                  <a:srgbClr val="000000"/>
                </a:solidFill>
                <a:latin typeface="LCWNTP+TimesNewRomanPSMT"/>
                <a:cs typeface="LCWNTP+TimesNewRomanPSMT"/>
              </a:rPr>
              <a:t>TN&amp;MT</a:t>
            </a:r>
          </a:p>
          <a:p>
            <a:pPr marL="146367" marR="0">
              <a:lnSpc>
                <a:spcPts val="1511"/>
              </a:lnSpc>
              <a:spcBef>
                <a:spcPts val="0"/>
              </a:spcBef>
              <a:spcAft>
                <a:spcPts val="0"/>
              </a:spcAft>
            </a:pPr>
            <a:r>
              <a:rPr sz="1500" dirty="0">
                <a:solidFill>
                  <a:srgbClr val="000000"/>
                </a:solidFill>
                <a:latin typeface="LCWNTP+TimesNewRomanPSMT"/>
                <a:cs typeface="LCWNTP+TimesNewRomanPSMT"/>
              </a:rPr>
              <a:t>ban hành danh mục</a:t>
            </a:r>
          </a:p>
          <a:p>
            <a:pPr marL="310450" marR="0">
              <a:lnSpc>
                <a:spcPts val="1488"/>
              </a:lnSpc>
              <a:spcBef>
                <a:spcPts val="0"/>
              </a:spcBef>
              <a:spcAft>
                <a:spcPts val="0"/>
              </a:spcAft>
            </a:pPr>
            <a:r>
              <a:rPr sz="1500" dirty="0">
                <a:solidFill>
                  <a:srgbClr val="000000"/>
                </a:solidFill>
                <a:latin typeface="LCWNTP+TimesNewRomanPSMT"/>
                <a:cs typeface="LCWNTP+TimesNewRomanPSMT"/>
              </a:rPr>
              <a:t>chất thải cụ thể</a:t>
            </a:r>
          </a:p>
        </p:txBody>
      </p:sp>
      <p:sp>
        <p:nvSpPr>
          <p:cNvPr id="11" name="object 11"/>
          <p:cNvSpPr txBox="1"/>
          <p:nvPr/>
        </p:nvSpPr>
        <p:spPr>
          <a:xfrm>
            <a:off x="1393864" y="5210386"/>
            <a:ext cx="952500" cy="206871"/>
          </a:xfrm>
          <a:prstGeom prst="rect">
            <a:avLst/>
          </a:prstGeom>
        </p:spPr>
        <p:txBody>
          <a:bodyPr vert="horz" wrap="square" lIns="0" tIns="0" rIns="0" bIns="0" rtlCol="0">
            <a:spAutoFit/>
          </a:bodyPr>
          <a:lstStyle/>
          <a:p>
            <a:pPr marL="0" marR="0">
              <a:lnSpc>
                <a:spcPts val="1328"/>
              </a:lnSpc>
              <a:spcBef>
                <a:spcPts val="0"/>
              </a:spcBef>
              <a:spcAft>
                <a:spcPts val="0"/>
              </a:spcAft>
            </a:pPr>
            <a:r>
              <a:rPr sz="1200" dirty="0">
                <a:solidFill>
                  <a:srgbClr val="000000"/>
                </a:solidFill>
                <a:latin typeface="HRHDPI+TimesNewRomanPSMT"/>
                <a:cs typeface="HRHDPI+TimesNewRomanPSMT"/>
              </a:rPr>
              <a:t>nghiệp thông</a:t>
            </a:r>
          </a:p>
        </p:txBody>
      </p:sp>
      <p:sp>
        <p:nvSpPr>
          <p:cNvPr id="12" name="object 12"/>
          <p:cNvSpPr txBox="1"/>
          <p:nvPr/>
        </p:nvSpPr>
        <p:spPr>
          <a:xfrm>
            <a:off x="1230733" y="5362786"/>
            <a:ext cx="1278700" cy="206871"/>
          </a:xfrm>
          <a:prstGeom prst="rect">
            <a:avLst/>
          </a:prstGeom>
        </p:spPr>
        <p:txBody>
          <a:bodyPr vert="horz" wrap="square" lIns="0" tIns="0" rIns="0" bIns="0" rtlCol="0">
            <a:spAutoFit/>
          </a:bodyPr>
          <a:lstStyle/>
          <a:p>
            <a:pPr marL="0" marR="0">
              <a:lnSpc>
                <a:spcPts val="1328"/>
              </a:lnSpc>
              <a:spcBef>
                <a:spcPts val="0"/>
              </a:spcBef>
              <a:spcAft>
                <a:spcPts val="0"/>
              </a:spcAft>
            </a:pPr>
            <a:r>
              <a:rPr sz="1200" dirty="0">
                <a:solidFill>
                  <a:srgbClr val="000000"/>
                </a:solidFill>
                <a:latin typeface="HRHDPI+TimesNewRomanPSMT"/>
                <a:cs typeface="HRHDPI+TimesNewRomanPSMT"/>
              </a:rPr>
              <a:t>thường phải xử lý.</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1193783" y="1019837"/>
            <a:ext cx="7121525" cy="744711"/>
          </a:xfrm>
          <a:prstGeom prst="rect">
            <a:avLst/>
          </a:prstGeom>
        </p:spPr>
        <p:txBody>
          <a:bodyPr vert="horz" wrap="square" lIns="0" tIns="0" rIns="0" bIns="0" rtlCol="0">
            <a:spAutoFit/>
          </a:bodyPr>
          <a:lstStyle/>
          <a:p>
            <a:pPr marL="0" marR="0">
              <a:lnSpc>
                <a:spcPts val="1771"/>
              </a:lnSpc>
              <a:spcBef>
                <a:spcPts val="0"/>
              </a:spcBef>
              <a:spcAft>
                <a:spcPts val="0"/>
              </a:spcAft>
            </a:pPr>
            <a:r>
              <a:rPr sz="1600" dirty="0">
                <a:solidFill>
                  <a:srgbClr val="FF0000"/>
                </a:solidFill>
                <a:latin typeface="TSLFQS+TimesNewRomanPS-BoldItalicMT"/>
                <a:cs typeface="TSLFQS+TimesNewRomanPS-BoldItalicMT"/>
              </a:rPr>
              <a:t>Nội dung 4: Thúc đẩy phân loại rác thải tại nguồn; định hướng cách thức quản lý,</a:t>
            </a:r>
          </a:p>
          <a:p>
            <a:pPr marL="529463" marR="0">
              <a:lnSpc>
                <a:spcPts val="1771"/>
              </a:lnSpc>
              <a:spcBef>
                <a:spcPts val="124"/>
              </a:spcBef>
              <a:spcAft>
                <a:spcPts val="0"/>
              </a:spcAft>
            </a:pPr>
            <a:r>
              <a:rPr sz="1600" dirty="0">
                <a:solidFill>
                  <a:srgbClr val="FF0000"/>
                </a:solidFill>
                <a:latin typeface="TSLFQS+TimesNewRomanPS-BoldItalicMT"/>
                <a:cs typeface="TSLFQS+TimesNewRomanPS-BoldItalicMT"/>
              </a:rPr>
              <a:t>ứng xử với chất thải, góp phần thúc đẩy kinh tế tuần hoàn ở </a:t>
            </a:r>
            <a:r>
              <a:rPr sz="1600" spc="-28" dirty="0">
                <a:solidFill>
                  <a:srgbClr val="FF0000"/>
                </a:solidFill>
                <a:latin typeface="TSLFQS+TimesNewRomanPS-BoldItalicMT"/>
                <a:cs typeface="TSLFQS+TimesNewRomanPS-BoldItalicMT"/>
              </a:rPr>
              <a:t>Việt</a:t>
            </a:r>
            <a:r>
              <a:rPr sz="1600" spc="32" dirty="0">
                <a:solidFill>
                  <a:srgbClr val="FF0000"/>
                </a:solidFill>
                <a:latin typeface="TSLFQS+TimesNewRomanPS-BoldItalicMT"/>
                <a:cs typeface="TSLFQS+TimesNewRomanPS-BoldItalicMT"/>
              </a:rPr>
              <a:t> </a:t>
            </a:r>
            <a:r>
              <a:rPr sz="1600" dirty="0">
                <a:solidFill>
                  <a:srgbClr val="FF0000"/>
                </a:solidFill>
                <a:latin typeface="TSLFQS+TimesNewRomanPS-BoldItalicMT"/>
                <a:cs typeface="TSLFQS+TimesNewRomanPS-BoldItalicMT"/>
              </a:rPr>
              <a:t>Nam</a:t>
            </a:r>
          </a:p>
          <a:p>
            <a:pPr marL="748474" marR="0">
              <a:lnSpc>
                <a:spcPts val="1771"/>
              </a:lnSpc>
              <a:spcBef>
                <a:spcPts val="124"/>
              </a:spcBef>
              <a:spcAft>
                <a:spcPts val="0"/>
              </a:spcAft>
            </a:pPr>
            <a:r>
              <a:rPr sz="1600" dirty="0">
                <a:solidFill>
                  <a:srgbClr val="23735D"/>
                </a:solidFill>
                <a:latin typeface="TSLFQS+TimesNewRomanPS-BoldItalicMT"/>
                <a:cs typeface="TSLFQS+TimesNewRomanPS-BoldItalicMT"/>
              </a:rPr>
              <a:t>b) Về quản lý chất thải rắn công nghiệp, chất thải nguy hại (tiếp)</a:t>
            </a:r>
          </a:p>
        </p:txBody>
      </p:sp>
      <p:sp>
        <p:nvSpPr>
          <p:cNvPr id="4" name="object 4"/>
          <p:cNvSpPr txBox="1"/>
          <p:nvPr/>
        </p:nvSpPr>
        <p:spPr>
          <a:xfrm>
            <a:off x="135731" y="2060955"/>
            <a:ext cx="1862366" cy="571672"/>
          </a:xfrm>
          <a:prstGeom prst="rect">
            <a:avLst/>
          </a:prstGeom>
        </p:spPr>
        <p:txBody>
          <a:bodyPr vert="horz" wrap="square" lIns="0" tIns="0" rIns="0" bIns="0" rtlCol="0">
            <a:spAutoFit/>
          </a:bodyPr>
          <a:lstStyle/>
          <a:p>
            <a:pPr marL="0" marR="0">
              <a:lnSpc>
                <a:spcPts val="1993"/>
              </a:lnSpc>
              <a:spcBef>
                <a:spcPts val="0"/>
              </a:spcBef>
              <a:spcAft>
                <a:spcPts val="0"/>
              </a:spcAft>
            </a:pPr>
            <a:r>
              <a:rPr sz="1800" dirty="0">
                <a:solidFill>
                  <a:srgbClr val="000000"/>
                </a:solidFill>
                <a:latin typeface="LBFTBL+TimesNewRomanPSMT"/>
                <a:cs typeface="LBFTBL+TimesNewRomanPSMT"/>
              </a:rPr>
              <a:t>Luật BVMT</a:t>
            </a:r>
            <a:r>
              <a:rPr sz="1800" spc="-36"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2020:</a:t>
            </a:r>
          </a:p>
          <a:p>
            <a:pPr marL="13462" marR="0">
              <a:lnSpc>
                <a:spcPts val="1993"/>
              </a:lnSpc>
              <a:spcBef>
                <a:spcPts val="214"/>
              </a:spcBef>
              <a:spcAft>
                <a:spcPts val="0"/>
              </a:spcAft>
            </a:pPr>
            <a:r>
              <a:rPr sz="1800" dirty="0">
                <a:solidFill>
                  <a:srgbClr val="000000"/>
                </a:solidFill>
                <a:latin typeface="LBFTBL+TimesNewRomanPSMT"/>
                <a:cs typeface="LBFTBL+TimesNewRomanPSMT"/>
              </a:rPr>
              <a:t>Về quản lý CTNH</a:t>
            </a:r>
          </a:p>
        </p:txBody>
      </p:sp>
      <p:sp>
        <p:nvSpPr>
          <p:cNvPr id="5" name="object 5"/>
          <p:cNvSpPr txBox="1"/>
          <p:nvPr/>
        </p:nvSpPr>
        <p:spPr>
          <a:xfrm>
            <a:off x="6403974" y="2454147"/>
            <a:ext cx="2431923" cy="291256"/>
          </a:xfrm>
          <a:prstGeom prst="rect">
            <a:avLst/>
          </a:prstGeom>
        </p:spPr>
        <p:txBody>
          <a:bodyPr vert="horz" wrap="square" lIns="0" tIns="0" rIns="0" bIns="0" rtlCol="0">
            <a:spAutoFit/>
          </a:bodyPr>
          <a:lstStyle/>
          <a:p>
            <a:pPr marL="0" marR="0">
              <a:lnSpc>
                <a:spcPts val="1993"/>
              </a:lnSpc>
              <a:spcBef>
                <a:spcPts val="0"/>
              </a:spcBef>
              <a:spcAft>
                <a:spcPts val="0"/>
              </a:spcAft>
            </a:pPr>
            <a:r>
              <a:rPr sz="1800" dirty="0">
                <a:solidFill>
                  <a:srgbClr val="000000"/>
                </a:solidFill>
                <a:latin typeface="LBFTBL+TimesNewRomanPSMT"/>
                <a:cs typeface="LBFTBL+TimesNewRomanPSMT"/>
              </a:rPr>
              <a:t>TT</a:t>
            </a:r>
            <a:r>
              <a:rPr sz="1800" spc="-32" dirty="0">
                <a:solidFill>
                  <a:srgbClr val="000000"/>
                </a:solidFill>
                <a:latin typeface="LBFTBL+TimesNewRomanPSMT"/>
                <a:cs typeface="LBFTBL+TimesNewRomanPSMT"/>
              </a:rPr>
              <a:t> </a:t>
            </a:r>
            <a:r>
              <a:rPr sz="1800" spc="-11" dirty="0">
                <a:solidFill>
                  <a:srgbClr val="000000"/>
                </a:solidFill>
                <a:latin typeface="LBFTBL+TimesNewRomanPSMT"/>
                <a:cs typeface="LBFTBL+TimesNewRomanPSMT"/>
              </a:rPr>
              <a:t>02/2022/TT-BTNMT</a:t>
            </a:r>
          </a:p>
        </p:txBody>
      </p:sp>
      <p:sp>
        <p:nvSpPr>
          <p:cNvPr id="6" name="object 6"/>
          <p:cNvSpPr txBox="1"/>
          <p:nvPr/>
        </p:nvSpPr>
        <p:spPr>
          <a:xfrm>
            <a:off x="2157711" y="2523800"/>
            <a:ext cx="2898203" cy="768399"/>
          </a:xfrm>
          <a:prstGeom prst="rect">
            <a:avLst/>
          </a:prstGeom>
        </p:spPr>
        <p:txBody>
          <a:bodyPr vert="horz" wrap="square" lIns="0" tIns="0" rIns="0" bIns="0" rtlCol="0">
            <a:spAutoFit/>
          </a:bodyPr>
          <a:lstStyle/>
          <a:p>
            <a:pPr marL="0" marR="0">
              <a:lnSpc>
                <a:spcPts val="1550"/>
              </a:lnSpc>
              <a:spcBef>
                <a:spcPts val="0"/>
              </a:spcBef>
              <a:spcAft>
                <a:spcPts val="0"/>
              </a:spcAft>
            </a:pPr>
            <a:r>
              <a:rPr sz="1400" dirty="0">
                <a:solidFill>
                  <a:srgbClr val="000000"/>
                </a:solidFill>
                <a:latin typeface="HSHVTA+TimesNewRomanPSMT"/>
                <a:cs typeface="HSHVTA+TimesNewRomanPSMT"/>
              </a:rPr>
              <a:t>Bãi</a:t>
            </a:r>
            <a:r>
              <a:rPr sz="1400" spc="105"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bỏ</a:t>
            </a:r>
            <a:r>
              <a:rPr sz="1400" spc="107"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thủ</a:t>
            </a:r>
            <a:r>
              <a:rPr sz="1400" spc="107"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tục</a:t>
            </a:r>
            <a:r>
              <a:rPr sz="1400" spc="107"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đăng</a:t>
            </a:r>
            <a:r>
              <a:rPr sz="1400" spc="107"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ký</a:t>
            </a:r>
            <a:r>
              <a:rPr sz="1400" spc="107"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Sổ</a:t>
            </a:r>
            <a:r>
              <a:rPr sz="1400" spc="107"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chủ</a:t>
            </a:r>
            <a:r>
              <a:rPr sz="1400" spc="107"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nguồn</a:t>
            </a:r>
          </a:p>
          <a:p>
            <a:pPr marL="0" marR="0">
              <a:lnSpc>
                <a:spcPts val="1391"/>
              </a:lnSpc>
              <a:spcBef>
                <a:spcPts val="0"/>
              </a:spcBef>
              <a:spcAft>
                <a:spcPts val="0"/>
              </a:spcAft>
            </a:pPr>
            <a:r>
              <a:rPr sz="1400" dirty="0">
                <a:solidFill>
                  <a:srgbClr val="000000"/>
                </a:solidFill>
                <a:latin typeface="HSHVTA+TimesNewRomanPSMT"/>
                <a:cs typeface="HSHVTA+TimesNewRomanPSMT"/>
              </a:rPr>
              <a:t>thải</a:t>
            </a:r>
            <a:r>
              <a:rPr sz="1400" spc="99"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CTNH</a:t>
            </a:r>
            <a:r>
              <a:rPr sz="1400" spc="99"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mà</a:t>
            </a:r>
            <a:r>
              <a:rPr sz="1400" spc="100"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tích</a:t>
            </a:r>
            <a:r>
              <a:rPr sz="1400" spc="100"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hợp</a:t>
            </a:r>
            <a:r>
              <a:rPr sz="1400" spc="100"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vào</a:t>
            </a:r>
            <a:r>
              <a:rPr sz="1400" spc="100"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nội</a:t>
            </a:r>
            <a:r>
              <a:rPr sz="1400" spc="100"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dung</a:t>
            </a:r>
          </a:p>
          <a:p>
            <a:pPr marL="0" marR="0">
              <a:lnSpc>
                <a:spcPts val="1391"/>
              </a:lnSpc>
              <a:spcBef>
                <a:spcPts val="0"/>
              </a:spcBef>
              <a:spcAft>
                <a:spcPts val="0"/>
              </a:spcAft>
            </a:pPr>
            <a:r>
              <a:rPr sz="1400" dirty="0">
                <a:solidFill>
                  <a:srgbClr val="000000"/>
                </a:solidFill>
                <a:latin typeface="HSHVTA+TimesNewRomanPSMT"/>
                <a:cs typeface="HSHVTA+TimesNewRomanPSMT"/>
              </a:rPr>
              <a:t>khai</a:t>
            </a:r>
            <a:r>
              <a:rPr sz="1400" spc="98"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báo</a:t>
            </a:r>
            <a:r>
              <a:rPr sz="1400" spc="98"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khi</a:t>
            </a:r>
            <a:r>
              <a:rPr sz="1400" spc="99"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đề</a:t>
            </a:r>
            <a:r>
              <a:rPr sz="1400" spc="99"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nghị</a:t>
            </a:r>
            <a:r>
              <a:rPr sz="1400" spc="99"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cấp</a:t>
            </a:r>
            <a:r>
              <a:rPr sz="1400" spc="99"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GPMT</a:t>
            </a:r>
            <a:r>
              <a:rPr sz="1400" spc="73"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hoặc</a:t>
            </a:r>
          </a:p>
          <a:p>
            <a:pPr marL="0" marR="0">
              <a:lnSpc>
                <a:spcPts val="1416"/>
              </a:lnSpc>
              <a:spcBef>
                <a:spcPts val="50"/>
              </a:spcBef>
              <a:spcAft>
                <a:spcPts val="0"/>
              </a:spcAft>
            </a:pPr>
            <a:r>
              <a:rPr sz="1400" dirty="0">
                <a:solidFill>
                  <a:srgbClr val="000000"/>
                </a:solidFill>
                <a:latin typeface="HSHVTA+TimesNewRomanPSMT"/>
                <a:cs typeface="HSHVTA+TimesNewRomanPSMT"/>
              </a:rPr>
              <a:t>đăng ký môi trường</a:t>
            </a:r>
          </a:p>
        </p:txBody>
      </p:sp>
      <p:sp>
        <p:nvSpPr>
          <p:cNvPr id="7" name="object 7"/>
          <p:cNvSpPr txBox="1"/>
          <p:nvPr/>
        </p:nvSpPr>
        <p:spPr>
          <a:xfrm>
            <a:off x="6934624" y="3584504"/>
            <a:ext cx="1853768" cy="768399"/>
          </a:xfrm>
          <a:prstGeom prst="rect">
            <a:avLst/>
          </a:prstGeom>
        </p:spPr>
        <p:txBody>
          <a:bodyPr vert="horz" wrap="square" lIns="0" tIns="0" rIns="0" bIns="0" rtlCol="0">
            <a:spAutoFit/>
          </a:bodyPr>
          <a:lstStyle/>
          <a:p>
            <a:pPr marL="3873" marR="0">
              <a:lnSpc>
                <a:spcPts val="1550"/>
              </a:lnSpc>
              <a:spcBef>
                <a:spcPts val="0"/>
              </a:spcBef>
              <a:spcAft>
                <a:spcPts val="0"/>
              </a:spcAft>
            </a:pPr>
            <a:r>
              <a:rPr sz="1400" dirty="0">
                <a:solidFill>
                  <a:srgbClr val="000000"/>
                </a:solidFill>
                <a:latin typeface="HSHVTA+TimesNewRomanPSMT"/>
                <a:cs typeface="HSHVTA+TimesNewRomanPSMT"/>
              </a:rPr>
              <a:t>Đơn giản hóa bằng việc</a:t>
            </a:r>
          </a:p>
          <a:p>
            <a:pPr marL="92647" marR="0">
              <a:lnSpc>
                <a:spcPts val="1392"/>
              </a:lnSpc>
              <a:spcBef>
                <a:spcPts val="0"/>
              </a:spcBef>
              <a:spcAft>
                <a:spcPts val="0"/>
              </a:spcAft>
            </a:pPr>
            <a:r>
              <a:rPr sz="1400" dirty="0">
                <a:solidFill>
                  <a:srgbClr val="000000"/>
                </a:solidFill>
                <a:latin typeface="HSHVTA+TimesNewRomanPSMT"/>
                <a:cs typeface="HSHVTA+TimesNewRomanPSMT"/>
              </a:rPr>
              <a:t>thay chứng từ 06 liên</a:t>
            </a:r>
          </a:p>
          <a:p>
            <a:pPr marL="0" marR="0">
              <a:lnSpc>
                <a:spcPts val="1415"/>
              </a:lnSpc>
              <a:spcBef>
                <a:spcPts val="50"/>
              </a:spcBef>
              <a:spcAft>
                <a:spcPts val="0"/>
              </a:spcAft>
            </a:pPr>
            <a:r>
              <a:rPr sz="1400" dirty="0">
                <a:solidFill>
                  <a:srgbClr val="000000"/>
                </a:solidFill>
                <a:latin typeface="HSHVTA+TimesNewRomanPSMT"/>
                <a:cs typeface="HSHVTA+TimesNewRomanPSMT"/>
              </a:rPr>
              <a:t>theo quy định trước đây</a:t>
            </a:r>
          </a:p>
          <a:p>
            <a:pPr marL="72897" marR="0">
              <a:lnSpc>
                <a:spcPts val="1392"/>
              </a:lnSpc>
              <a:spcBef>
                <a:spcPts val="0"/>
              </a:spcBef>
              <a:spcAft>
                <a:spcPts val="0"/>
              </a:spcAft>
            </a:pPr>
            <a:r>
              <a:rPr sz="1400" dirty="0">
                <a:solidFill>
                  <a:srgbClr val="000000"/>
                </a:solidFill>
                <a:latin typeface="HSHVTA+TimesNewRomanPSMT"/>
                <a:cs typeface="HSHVTA+TimesNewRomanPSMT"/>
              </a:rPr>
              <a:t>bằng chứng từ 04 liên</a:t>
            </a:r>
          </a:p>
        </p:txBody>
      </p:sp>
      <p:sp>
        <p:nvSpPr>
          <p:cNvPr id="8" name="object 8"/>
          <p:cNvSpPr txBox="1"/>
          <p:nvPr/>
        </p:nvSpPr>
        <p:spPr>
          <a:xfrm>
            <a:off x="2157711" y="3605840"/>
            <a:ext cx="2898239" cy="768399"/>
          </a:xfrm>
          <a:prstGeom prst="rect">
            <a:avLst/>
          </a:prstGeom>
        </p:spPr>
        <p:txBody>
          <a:bodyPr vert="horz" wrap="square" lIns="0" tIns="0" rIns="0" bIns="0" rtlCol="0">
            <a:spAutoFit/>
          </a:bodyPr>
          <a:lstStyle/>
          <a:p>
            <a:pPr marL="0" marR="0">
              <a:lnSpc>
                <a:spcPts val="1550"/>
              </a:lnSpc>
              <a:spcBef>
                <a:spcPts val="0"/>
              </a:spcBef>
              <a:spcAft>
                <a:spcPts val="0"/>
              </a:spcAft>
            </a:pPr>
            <a:r>
              <a:rPr sz="1400" dirty="0">
                <a:solidFill>
                  <a:srgbClr val="000000"/>
                </a:solidFill>
                <a:latin typeface="HSHVTA+TimesNewRomanPSMT"/>
                <a:cs typeface="HSHVTA+TimesNewRomanPSMT"/>
              </a:rPr>
              <a:t>Cho</a:t>
            </a:r>
            <a:r>
              <a:rPr sz="1400" spc="613"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phép</a:t>
            </a:r>
            <a:r>
              <a:rPr sz="1400" spc="612"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chủ</a:t>
            </a:r>
            <a:r>
              <a:rPr sz="1400" spc="612"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nguồn</a:t>
            </a:r>
            <a:r>
              <a:rPr sz="1400" spc="613"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thải</a:t>
            </a:r>
            <a:r>
              <a:rPr sz="1400" spc="612"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tự</a:t>
            </a:r>
            <a:r>
              <a:rPr sz="1400" spc="612"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vận</a:t>
            </a:r>
          </a:p>
          <a:p>
            <a:pPr marL="0" marR="0">
              <a:lnSpc>
                <a:spcPts val="1392"/>
              </a:lnSpc>
              <a:spcBef>
                <a:spcPts val="0"/>
              </a:spcBef>
              <a:spcAft>
                <a:spcPts val="0"/>
              </a:spcAft>
            </a:pPr>
            <a:r>
              <a:rPr sz="1400" dirty="0">
                <a:solidFill>
                  <a:srgbClr val="000000"/>
                </a:solidFill>
                <a:latin typeface="HSHVTA+TimesNewRomanPSMT"/>
                <a:cs typeface="HSHVTA+TimesNewRomanPSMT"/>
              </a:rPr>
              <a:t>chuyển</a:t>
            </a:r>
            <a:r>
              <a:rPr sz="1400" spc="496"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CTNH</a:t>
            </a:r>
            <a:r>
              <a:rPr sz="1400" spc="494"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đến</a:t>
            </a:r>
            <a:r>
              <a:rPr sz="1400" spc="494"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cơ</a:t>
            </a:r>
            <a:r>
              <a:rPr sz="1400" spc="496"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sở</a:t>
            </a:r>
            <a:r>
              <a:rPr sz="1400" spc="496"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có</a:t>
            </a:r>
            <a:r>
              <a:rPr sz="1400" spc="494"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chức</a:t>
            </a:r>
          </a:p>
          <a:p>
            <a:pPr marL="0" marR="0">
              <a:lnSpc>
                <a:spcPts val="1416"/>
              </a:lnSpc>
              <a:spcBef>
                <a:spcPts val="50"/>
              </a:spcBef>
              <a:spcAft>
                <a:spcPts val="0"/>
              </a:spcAft>
            </a:pPr>
            <a:r>
              <a:rPr sz="1400" dirty="0">
                <a:solidFill>
                  <a:srgbClr val="000000"/>
                </a:solidFill>
                <a:latin typeface="HSHVTA+TimesNewRomanPSMT"/>
                <a:cs typeface="HSHVTA+TimesNewRomanPSMT"/>
              </a:rPr>
              <a:t>năng</a:t>
            </a:r>
            <a:r>
              <a:rPr sz="1400" spc="674"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xử</a:t>
            </a:r>
            <a:r>
              <a:rPr sz="1400" spc="674"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lý</a:t>
            </a:r>
            <a:r>
              <a:rPr sz="1400" spc="674"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khi</a:t>
            </a:r>
            <a:r>
              <a:rPr sz="1400" spc="674"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phương</a:t>
            </a:r>
            <a:r>
              <a:rPr sz="1400" spc="673"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tiện</a:t>
            </a:r>
            <a:r>
              <a:rPr sz="1400" spc="673"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vận</a:t>
            </a:r>
          </a:p>
          <a:p>
            <a:pPr marL="0" marR="0">
              <a:lnSpc>
                <a:spcPts val="1391"/>
              </a:lnSpc>
              <a:spcBef>
                <a:spcPts val="0"/>
              </a:spcBef>
              <a:spcAft>
                <a:spcPts val="0"/>
              </a:spcAft>
            </a:pPr>
            <a:r>
              <a:rPr sz="1400" dirty="0">
                <a:solidFill>
                  <a:srgbClr val="000000"/>
                </a:solidFill>
                <a:latin typeface="HSHVTA+TimesNewRomanPSMT"/>
                <a:cs typeface="HSHVTA+TimesNewRomanPSMT"/>
              </a:rPr>
              <a:t>chuyển đáp ứng yêu cầu kỹ thuật;</a:t>
            </a:r>
          </a:p>
        </p:txBody>
      </p:sp>
      <p:sp>
        <p:nvSpPr>
          <p:cNvPr id="9" name="object 9"/>
          <p:cNvSpPr txBox="1"/>
          <p:nvPr/>
        </p:nvSpPr>
        <p:spPr>
          <a:xfrm>
            <a:off x="2157711" y="4687880"/>
            <a:ext cx="2898224" cy="768399"/>
          </a:xfrm>
          <a:prstGeom prst="rect">
            <a:avLst/>
          </a:prstGeom>
        </p:spPr>
        <p:txBody>
          <a:bodyPr vert="horz" wrap="square" lIns="0" tIns="0" rIns="0" bIns="0" rtlCol="0">
            <a:spAutoFit/>
          </a:bodyPr>
          <a:lstStyle/>
          <a:p>
            <a:pPr marL="0" marR="0">
              <a:lnSpc>
                <a:spcPts val="1550"/>
              </a:lnSpc>
              <a:spcBef>
                <a:spcPts val="0"/>
              </a:spcBef>
              <a:spcAft>
                <a:spcPts val="0"/>
              </a:spcAft>
            </a:pPr>
            <a:r>
              <a:rPr sz="1400" dirty="0">
                <a:solidFill>
                  <a:srgbClr val="000000"/>
                </a:solidFill>
                <a:latin typeface="HSHVTA+TimesNewRomanPSMT"/>
                <a:cs typeface="HSHVTA+TimesNewRomanPSMT"/>
              </a:rPr>
              <a:t>Có</a:t>
            </a:r>
            <a:r>
              <a:rPr sz="1400" spc="116"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chính</a:t>
            </a:r>
            <a:r>
              <a:rPr sz="1400" spc="116"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sách</a:t>
            </a:r>
            <a:r>
              <a:rPr sz="1400" spc="115"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khuyến</a:t>
            </a:r>
            <a:r>
              <a:rPr sz="1400" spc="116"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khích</a:t>
            </a:r>
            <a:r>
              <a:rPr sz="1400" spc="116"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việc</a:t>
            </a:r>
            <a:r>
              <a:rPr sz="1400" spc="116"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đầu</a:t>
            </a:r>
          </a:p>
          <a:p>
            <a:pPr marL="0" marR="0">
              <a:lnSpc>
                <a:spcPts val="1391"/>
              </a:lnSpc>
              <a:spcBef>
                <a:spcPts val="0"/>
              </a:spcBef>
              <a:spcAft>
                <a:spcPts val="0"/>
              </a:spcAft>
            </a:pPr>
            <a:r>
              <a:rPr sz="1400" dirty="0">
                <a:solidFill>
                  <a:srgbClr val="000000"/>
                </a:solidFill>
                <a:latin typeface="HSHVTA+TimesNewRomanPSMT"/>
                <a:cs typeface="HSHVTA+TimesNewRomanPSMT"/>
              </a:rPr>
              <a:t>tư</a:t>
            </a:r>
            <a:r>
              <a:rPr sz="1400" spc="123"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cơ</a:t>
            </a:r>
            <a:r>
              <a:rPr sz="1400" spc="123"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sở</a:t>
            </a:r>
            <a:r>
              <a:rPr sz="1400" spc="122"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thực</a:t>
            </a:r>
            <a:r>
              <a:rPr sz="1400" spc="123"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hiện</a:t>
            </a:r>
            <a:r>
              <a:rPr sz="1400" spc="122"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dịch</a:t>
            </a:r>
            <a:r>
              <a:rPr sz="1400" spc="123"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vụ</a:t>
            </a:r>
            <a:r>
              <a:rPr sz="1400" spc="123"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xử</a:t>
            </a:r>
            <a:r>
              <a:rPr sz="1400" spc="123"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lý</a:t>
            </a:r>
            <a:r>
              <a:rPr sz="1400" spc="123"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chất</a:t>
            </a:r>
          </a:p>
          <a:p>
            <a:pPr marL="0" marR="0">
              <a:lnSpc>
                <a:spcPts val="1416"/>
              </a:lnSpc>
              <a:spcBef>
                <a:spcPts val="50"/>
              </a:spcBef>
              <a:spcAft>
                <a:spcPts val="0"/>
              </a:spcAft>
            </a:pPr>
            <a:r>
              <a:rPr sz="1400" dirty="0">
                <a:solidFill>
                  <a:srgbClr val="000000"/>
                </a:solidFill>
                <a:latin typeface="HSHVTA+TimesNewRomanPSMT"/>
                <a:cs typeface="HSHVTA+TimesNewRomanPSMT"/>
              </a:rPr>
              <a:t>thải</a:t>
            </a:r>
            <a:r>
              <a:rPr sz="1400" spc="183"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nguy</a:t>
            </a:r>
            <a:r>
              <a:rPr sz="1400" spc="184"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hại</a:t>
            </a:r>
            <a:r>
              <a:rPr sz="1400" spc="183"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quy</a:t>
            </a:r>
            <a:r>
              <a:rPr sz="1400" spc="184"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mô</a:t>
            </a:r>
            <a:r>
              <a:rPr sz="1400" spc="183"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cấp</a:t>
            </a:r>
            <a:r>
              <a:rPr sz="1400" spc="184"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vùng</a:t>
            </a:r>
            <a:r>
              <a:rPr sz="1400" spc="184"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hoặc</a:t>
            </a:r>
          </a:p>
          <a:p>
            <a:pPr marL="0" marR="0">
              <a:lnSpc>
                <a:spcPts val="1392"/>
              </a:lnSpc>
              <a:spcBef>
                <a:spcPts val="0"/>
              </a:spcBef>
              <a:spcAft>
                <a:spcPts val="0"/>
              </a:spcAft>
            </a:pPr>
            <a:r>
              <a:rPr sz="1400" dirty="0">
                <a:solidFill>
                  <a:srgbClr val="000000"/>
                </a:solidFill>
                <a:latin typeface="HSHVTA+TimesNewRomanPSMT"/>
                <a:cs typeface="HSHVTA+TimesNewRomanPSMT"/>
              </a:rPr>
              <a:t>đồng xử lý chất thải nguy hại.</a:t>
            </a:r>
          </a:p>
        </p:txBody>
      </p:sp>
      <p:sp>
        <p:nvSpPr>
          <p:cNvPr id="10" name="object 10"/>
          <p:cNvSpPr txBox="1"/>
          <p:nvPr/>
        </p:nvSpPr>
        <p:spPr>
          <a:xfrm>
            <a:off x="6921257" y="5181656"/>
            <a:ext cx="1880510" cy="591615"/>
          </a:xfrm>
          <a:prstGeom prst="rect">
            <a:avLst/>
          </a:prstGeom>
        </p:spPr>
        <p:txBody>
          <a:bodyPr vert="horz" wrap="square" lIns="0" tIns="0" rIns="0" bIns="0" rtlCol="0">
            <a:spAutoFit/>
          </a:bodyPr>
          <a:lstStyle/>
          <a:p>
            <a:pPr marL="33655" marR="0">
              <a:lnSpc>
                <a:spcPts val="1550"/>
              </a:lnSpc>
              <a:spcBef>
                <a:spcPts val="0"/>
              </a:spcBef>
              <a:spcAft>
                <a:spcPts val="0"/>
              </a:spcAft>
            </a:pPr>
            <a:r>
              <a:rPr sz="1400" dirty="0">
                <a:solidFill>
                  <a:srgbClr val="000000"/>
                </a:solidFill>
                <a:latin typeface="HSHVTA+TimesNewRomanPSMT"/>
                <a:cs typeface="HSHVTA+TimesNewRomanPSMT"/>
              </a:rPr>
              <a:t>Bộ trưởng Bộ</a:t>
            </a:r>
            <a:r>
              <a:rPr sz="1400" spc="-26"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TN&amp;MT</a:t>
            </a:r>
          </a:p>
          <a:p>
            <a:pPr marL="0" marR="0">
              <a:lnSpc>
                <a:spcPts val="1391"/>
              </a:lnSpc>
              <a:spcBef>
                <a:spcPts val="0"/>
              </a:spcBef>
              <a:spcAft>
                <a:spcPts val="0"/>
              </a:spcAft>
            </a:pPr>
            <a:r>
              <a:rPr sz="1400" dirty="0">
                <a:solidFill>
                  <a:srgbClr val="000000"/>
                </a:solidFill>
                <a:latin typeface="HSHVTA+TimesNewRomanPSMT"/>
                <a:cs typeface="HSHVTA+TimesNewRomanPSMT"/>
              </a:rPr>
              <a:t>ban hành danh mục chất</a:t>
            </a:r>
          </a:p>
          <a:p>
            <a:pPr marL="493712" marR="0">
              <a:lnSpc>
                <a:spcPts val="1416"/>
              </a:lnSpc>
              <a:spcBef>
                <a:spcPts val="50"/>
              </a:spcBef>
              <a:spcAft>
                <a:spcPts val="0"/>
              </a:spcAft>
            </a:pPr>
            <a:r>
              <a:rPr sz="1400" dirty="0">
                <a:solidFill>
                  <a:srgbClr val="000000"/>
                </a:solidFill>
                <a:latin typeface="HSHVTA+TimesNewRomanPSMT"/>
                <a:cs typeface="HSHVTA+TimesNewRomanPSMT"/>
              </a:rPr>
              <a:t>thải cụ thể</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1193783" y="1019837"/>
            <a:ext cx="7121525" cy="744711"/>
          </a:xfrm>
          <a:prstGeom prst="rect">
            <a:avLst/>
          </a:prstGeom>
        </p:spPr>
        <p:txBody>
          <a:bodyPr vert="horz" wrap="square" lIns="0" tIns="0" rIns="0" bIns="0" rtlCol="0">
            <a:spAutoFit/>
          </a:bodyPr>
          <a:lstStyle/>
          <a:p>
            <a:pPr marL="0" marR="0">
              <a:lnSpc>
                <a:spcPts val="1771"/>
              </a:lnSpc>
              <a:spcBef>
                <a:spcPts val="0"/>
              </a:spcBef>
              <a:spcAft>
                <a:spcPts val="0"/>
              </a:spcAft>
            </a:pPr>
            <a:r>
              <a:rPr sz="1600" dirty="0">
                <a:solidFill>
                  <a:srgbClr val="FF0000"/>
                </a:solidFill>
                <a:latin typeface="TSLFQS+TimesNewRomanPS-BoldItalicMT"/>
                <a:cs typeface="TSLFQS+TimesNewRomanPS-BoldItalicMT"/>
              </a:rPr>
              <a:t>Nội dung 4: Thúc đẩy phân loại rác thải tại nguồn; định hướng cách thức quản lý,</a:t>
            </a:r>
          </a:p>
          <a:p>
            <a:pPr marL="529463" marR="0">
              <a:lnSpc>
                <a:spcPts val="1771"/>
              </a:lnSpc>
              <a:spcBef>
                <a:spcPts val="124"/>
              </a:spcBef>
              <a:spcAft>
                <a:spcPts val="0"/>
              </a:spcAft>
            </a:pPr>
            <a:r>
              <a:rPr sz="1600" dirty="0">
                <a:solidFill>
                  <a:srgbClr val="FF0000"/>
                </a:solidFill>
                <a:latin typeface="TSLFQS+TimesNewRomanPS-BoldItalicMT"/>
                <a:cs typeface="TSLFQS+TimesNewRomanPS-BoldItalicMT"/>
              </a:rPr>
              <a:t>ứng xử với chất thải, góp phần thúc đẩy kinh tế tuần hoàn ở </a:t>
            </a:r>
            <a:r>
              <a:rPr sz="1600" spc="-28" dirty="0">
                <a:solidFill>
                  <a:srgbClr val="FF0000"/>
                </a:solidFill>
                <a:latin typeface="TSLFQS+TimesNewRomanPS-BoldItalicMT"/>
                <a:cs typeface="TSLFQS+TimesNewRomanPS-BoldItalicMT"/>
              </a:rPr>
              <a:t>Việt</a:t>
            </a:r>
            <a:r>
              <a:rPr sz="1600" spc="32" dirty="0">
                <a:solidFill>
                  <a:srgbClr val="FF0000"/>
                </a:solidFill>
                <a:latin typeface="TSLFQS+TimesNewRomanPS-BoldItalicMT"/>
                <a:cs typeface="TSLFQS+TimesNewRomanPS-BoldItalicMT"/>
              </a:rPr>
              <a:t> </a:t>
            </a:r>
            <a:r>
              <a:rPr sz="1600" dirty="0">
                <a:solidFill>
                  <a:srgbClr val="FF0000"/>
                </a:solidFill>
                <a:latin typeface="TSLFQS+TimesNewRomanPS-BoldItalicMT"/>
                <a:cs typeface="TSLFQS+TimesNewRomanPS-BoldItalicMT"/>
              </a:rPr>
              <a:t>Nam</a:t>
            </a:r>
          </a:p>
          <a:p>
            <a:pPr marL="1091374" marR="0">
              <a:lnSpc>
                <a:spcPts val="1771"/>
              </a:lnSpc>
              <a:spcBef>
                <a:spcPts val="124"/>
              </a:spcBef>
              <a:spcAft>
                <a:spcPts val="0"/>
              </a:spcAft>
            </a:pPr>
            <a:r>
              <a:rPr sz="1600" dirty="0">
                <a:solidFill>
                  <a:srgbClr val="23735D"/>
                </a:solidFill>
                <a:latin typeface="TSLFQS+TimesNewRomanPS-BoldItalicMT"/>
                <a:cs typeface="TSLFQS+TimesNewRomanPS-BoldItalicMT"/>
              </a:rPr>
              <a:t>c) Về trách nhiệm mở rộng của nhà sản xuất, nhập khẩu</a:t>
            </a:r>
          </a:p>
        </p:txBody>
      </p:sp>
      <p:sp>
        <p:nvSpPr>
          <p:cNvPr id="4" name="object 4"/>
          <p:cNvSpPr txBox="1"/>
          <p:nvPr/>
        </p:nvSpPr>
        <p:spPr>
          <a:xfrm>
            <a:off x="6854202" y="2388813"/>
            <a:ext cx="1798608" cy="220935"/>
          </a:xfrm>
          <a:prstGeom prst="rect">
            <a:avLst/>
          </a:prstGeom>
        </p:spPr>
        <p:txBody>
          <a:bodyPr vert="horz" wrap="square" lIns="0" tIns="0" rIns="0" bIns="0" rtlCol="0">
            <a:spAutoFit/>
          </a:bodyPr>
          <a:lstStyle/>
          <a:p>
            <a:pPr marL="0" marR="0">
              <a:lnSpc>
                <a:spcPts val="1439"/>
              </a:lnSpc>
              <a:spcBef>
                <a:spcPts val="0"/>
              </a:spcBef>
              <a:spcAft>
                <a:spcPts val="0"/>
              </a:spcAft>
            </a:pPr>
            <a:r>
              <a:rPr sz="1300" dirty="0">
                <a:solidFill>
                  <a:srgbClr val="000000"/>
                </a:solidFill>
                <a:latin typeface="PQETRE+TimesNewRomanPSMT"/>
                <a:cs typeface="PQETRE+TimesNewRomanPSMT"/>
              </a:rPr>
              <a:t>TT</a:t>
            </a:r>
            <a:r>
              <a:rPr sz="1300" spc="-23"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02/2022/TT-BTNMT</a:t>
            </a:r>
          </a:p>
        </p:txBody>
      </p:sp>
      <p:sp>
        <p:nvSpPr>
          <p:cNvPr id="5" name="object 5"/>
          <p:cNvSpPr txBox="1"/>
          <p:nvPr/>
        </p:nvSpPr>
        <p:spPr>
          <a:xfrm>
            <a:off x="719598" y="2465013"/>
            <a:ext cx="1341666" cy="220935"/>
          </a:xfrm>
          <a:prstGeom prst="rect">
            <a:avLst/>
          </a:prstGeom>
        </p:spPr>
        <p:txBody>
          <a:bodyPr vert="horz" wrap="square" lIns="0" tIns="0" rIns="0" bIns="0" rtlCol="0">
            <a:spAutoFit/>
          </a:bodyPr>
          <a:lstStyle/>
          <a:p>
            <a:pPr marL="0" marR="0">
              <a:lnSpc>
                <a:spcPts val="1439"/>
              </a:lnSpc>
              <a:spcBef>
                <a:spcPts val="0"/>
              </a:spcBef>
              <a:spcAft>
                <a:spcPts val="0"/>
              </a:spcAft>
            </a:pPr>
            <a:r>
              <a:rPr sz="1300" dirty="0">
                <a:solidFill>
                  <a:srgbClr val="000000"/>
                </a:solidFill>
                <a:latin typeface="PQETRE+TimesNewRomanPSMT"/>
                <a:cs typeface="PQETRE+TimesNewRomanPSMT"/>
              </a:rPr>
              <a:t>Luật BVMT</a:t>
            </a:r>
            <a:r>
              <a:rPr sz="1300" spc="-23"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2020</a:t>
            </a:r>
          </a:p>
        </p:txBody>
      </p:sp>
      <p:sp>
        <p:nvSpPr>
          <p:cNvPr id="6" name="object 6"/>
          <p:cNvSpPr txBox="1"/>
          <p:nvPr/>
        </p:nvSpPr>
        <p:spPr>
          <a:xfrm>
            <a:off x="3507421" y="2465013"/>
            <a:ext cx="2129151" cy="220935"/>
          </a:xfrm>
          <a:prstGeom prst="rect">
            <a:avLst/>
          </a:prstGeom>
        </p:spPr>
        <p:txBody>
          <a:bodyPr vert="horz" wrap="square" lIns="0" tIns="0" rIns="0" bIns="0" rtlCol="0">
            <a:spAutoFit/>
          </a:bodyPr>
          <a:lstStyle/>
          <a:p>
            <a:pPr marL="0" marR="0">
              <a:lnSpc>
                <a:spcPts val="1439"/>
              </a:lnSpc>
              <a:spcBef>
                <a:spcPts val="0"/>
              </a:spcBef>
              <a:spcAft>
                <a:spcPts val="0"/>
              </a:spcAft>
            </a:pPr>
            <a:r>
              <a:rPr sz="1300" dirty="0">
                <a:solidFill>
                  <a:srgbClr val="000000"/>
                </a:solidFill>
                <a:latin typeface="PQETRE+TimesNewRomanPSMT"/>
                <a:cs typeface="PQETRE+TimesNewRomanPSMT"/>
              </a:rPr>
              <a:t>Nghị định số 08/2022/NĐ-CP</a:t>
            </a:r>
          </a:p>
        </p:txBody>
      </p:sp>
      <p:sp>
        <p:nvSpPr>
          <p:cNvPr id="7" name="object 7"/>
          <p:cNvSpPr txBox="1"/>
          <p:nvPr/>
        </p:nvSpPr>
        <p:spPr>
          <a:xfrm>
            <a:off x="3887194" y="3440373"/>
            <a:ext cx="2158650" cy="1046943"/>
          </a:xfrm>
          <a:prstGeom prst="rect">
            <a:avLst/>
          </a:prstGeom>
        </p:spPr>
        <p:txBody>
          <a:bodyPr vert="horz" wrap="square" lIns="0" tIns="0" rIns="0" bIns="0" rtlCol="0">
            <a:spAutoFit/>
          </a:bodyPr>
          <a:lstStyle/>
          <a:p>
            <a:pPr marL="27432" marR="0">
              <a:lnSpc>
                <a:spcPts val="1439"/>
              </a:lnSpc>
              <a:spcBef>
                <a:spcPts val="0"/>
              </a:spcBef>
              <a:spcAft>
                <a:spcPts val="0"/>
              </a:spcAft>
            </a:pPr>
            <a:r>
              <a:rPr sz="1300" dirty="0">
                <a:solidFill>
                  <a:srgbClr val="000000"/>
                </a:solidFill>
                <a:latin typeface="PQETRE+TimesNewRomanPSMT"/>
                <a:cs typeface="PQETRE+TimesNewRomanPSMT"/>
              </a:rPr>
              <a:t>Quy định cụ thể đối tượng, lộ</a:t>
            </a:r>
          </a:p>
          <a:p>
            <a:pPr marL="2603" marR="0">
              <a:lnSpc>
                <a:spcPts val="1295"/>
              </a:lnSpc>
              <a:spcBef>
                <a:spcPts val="0"/>
              </a:spcBef>
              <a:spcAft>
                <a:spcPts val="0"/>
              </a:spcAft>
            </a:pPr>
            <a:r>
              <a:rPr sz="1300" dirty="0">
                <a:solidFill>
                  <a:srgbClr val="000000"/>
                </a:solidFill>
                <a:latin typeface="PQETRE+TimesNewRomanPSMT"/>
                <a:cs typeface="PQETRE+TimesNewRomanPSMT"/>
              </a:rPr>
              <a:t>trình thực hiện trách nhiệm tái</a:t>
            </a:r>
          </a:p>
          <a:p>
            <a:pPr marL="10286" marR="0">
              <a:lnSpc>
                <a:spcPts val="1295"/>
              </a:lnSpc>
              <a:spcBef>
                <a:spcPts val="0"/>
              </a:spcBef>
              <a:spcAft>
                <a:spcPts val="0"/>
              </a:spcAft>
            </a:pPr>
            <a:r>
              <a:rPr sz="1300" dirty="0">
                <a:solidFill>
                  <a:srgbClr val="000000"/>
                </a:solidFill>
                <a:latin typeface="PQETRE+TimesNewRomanPSMT"/>
                <a:cs typeface="PQETRE+TimesNewRomanPSMT"/>
              </a:rPr>
              <a:t>chế, đối tượng, mức đóng góp</a:t>
            </a:r>
          </a:p>
          <a:p>
            <a:pPr marL="0" marR="0">
              <a:lnSpc>
                <a:spcPts val="1295"/>
              </a:lnSpc>
              <a:spcBef>
                <a:spcPts val="0"/>
              </a:spcBef>
              <a:spcAft>
                <a:spcPts val="0"/>
              </a:spcAft>
            </a:pPr>
            <a:r>
              <a:rPr sz="1300" dirty="0">
                <a:solidFill>
                  <a:srgbClr val="000000"/>
                </a:solidFill>
                <a:latin typeface="PQETRE+TimesNewRomanPSMT"/>
                <a:cs typeface="PQETRE+TimesNewRomanPSMT"/>
              </a:rPr>
              <a:t>tài chính vào Quỹ BVMT</a:t>
            </a:r>
            <a:r>
              <a:rPr sz="1300" spc="-46" dirty="0">
                <a:solidFill>
                  <a:srgbClr val="000000"/>
                </a:solidFill>
                <a:latin typeface="PQETRE+TimesNewRomanPSMT"/>
                <a:cs typeface="PQETRE+TimesNewRomanPSMT"/>
              </a:rPr>
              <a:t> </a:t>
            </a:r>
            <a:r>
              <a:rPr sz="1300" spc="-26" dirty="0">
                <a:solidFill>
                  <a:srgbClr val="000000"/>
                </a:solidFill>
                <a:latin typeface="PQETRE+TimesNewRomanPSMT"/>
                <a:cs typeface="PQETRE+TimesNewRomanPSMT"/>
              </a:rPr>
              <a:t>Việt</a:t>
            </a:r>
          </a:p>
          <a:p>
            <a:pPr marL="2603" marR="0">
              <a:lnSpc>
                <a:spcPts val="1320"/>
              </a:lnSpc>
              <a:spcBef>
                <a:spcPts val="0"/>
              </a:spcBef>
              <a:spcAft>
                <a:spcPts val="0"/>
              </a:spcAft>
            </a:pPr>
            <a:r>
              <a:rPr sz="1300" dirty="0">
                <a:solidFill>
                  <a:srgbClr val="000000"/>
                </a:solidFill>
                <a:latin typeface="PQETRE+TimesNewRomanPSMT"/>
                <a:cs typeface="PQETRE+TimesNewRomanPSMT"/>
              </a:rPr>
              <a:t>Nam để thực hiện trách nhiệm</a:t>
            </a:r>
          </a:p>
          <a:p>
            <a:pPr marL="288925" marR="0">
              <a:lnSpc>
                <a:spcPts val="1295"/>
              </a:lnSpc>
              <a:spcBef>
                <a:spcPts val="0"/>
              </a:spcBef>
              <a:spcAft>
                <a:spcPts val="0"/>
              </a:spcAft>
            </a:pPr>
            <a:r>
              <a:rPr sz="1300" dirty="0">
                <a:solidFill>
                  <a:srgbClr val="000000"/>
                </a:solidFill>
                <a:latin typeface="PQETRE+TimesNewRomanPSMT"/>
                <a:cs typeface="PQETRE+TimesNewRomanPSMT"/>
              </a:rPr>
              <a:t>hỗ trợ xử lý chất thải;</a:t>
            </a:r>
          </a:p>
        </p:txBody>
      </p:sp>
      <p:sp>
        <p:nvSpPr>
          <p:cNvPr id="8" name="object 8"/>
          <p:cNvSpPr txBox="1"/>
          <p:nvPr/>
        </p:nvSpPr>
        <p:spPr>
          <a:xfrm>
            <a:off x="7004517" y="3449517"/>
            <a:ext cx="1885771" cy="717759"/>
          </a:xfrm>
          <a:prstGeom prst="rect">
            <a:avLst/>
          </a:prstGeom>
        </p:spPr>
        <p:txBody>
          <a:bodyPr vert="horz" wrap="square" lIns="0" tIns="0" rIns="0" bIns="0" rtlCol="0">
            <a:spAutoFit/>
          </a:bodyPr>
          <a:lstStyle/>
          <a:p>
            <a:pPr marL="80264" marR="0">
              <a:lnSpc>
                <a:spcPts val="1439"/>
              </a:lnSpc>
              <a:spcBef>
                <a:spcPts val="0"/>
              </a:spcBef>
              <a:spcAft>
                <a:spcPts val="0"/>
              </a:spcAft>
            </a:pPr>
            <a:r>
              <a:rPr sz="1300" dirty="0">
                <a:solidFill>
                  <a:srgbClr val="000000"/>
                </a:solidFill>
                <a:latin typeface="PQETRE+TimesNewRomanPSMT"/>
                <a:cs typeface="PQETRE+TimesNewRomanPSMT"/>
              </a:rPr>
              <a:t>Đơn giản hóa bằng việc</a:t>
            </a:r>
          </a:p>
          <a:p>
            <a:pPr marL="0" marR="0">
              <a:lnSpc>
                <a:spcPts val="1319"/>
              </a:lnSpc>
              <a:spcBef>
                <a:spcPts val="50"/>
              </a:spcBef>
              <a:spcAft>
                <a:spcPts val="0"/>
              </a:spcAft>
            </a:pPr>
            <a:r>
              <a:rPr sz="1300" dirty="0">
                <a:solidFill>
                  <a:srgbClr val="000000"/>
                </a:solidFill>
                <a:latin typeface="PQETRE+TimesNewRomanPSMT"/>
                <a:cs typeface="PQETRE+TimesNewRomanPSMT"/>
              </a:rPr>
              <a:t>thay chứng từ 06 liên theo</a:t>
            </a:r>
          </a:p>
          <a:p>
            <a:pPr marL="58356" marR="0">
              <a:lnSpc>
                <a:spcPts val="1295"/>
              </a:lnSpc>
              <a:spcBef>
                <a:spcPts val="0"/>
              </a:spcBef>
              <a:spcAft>
                <a:spcPts val="0"/>
              </a:spcAft>
            </a:pPr>
            <a:r>
              <a:rPr sz="1300" dirty="0">
                <a:solidFill>
                  <a:srgbClr val="000000"/>
                </a:solidFill>
                <a:latin typeface="PQETRE+TimesNewRomanPSMT"/>
                <a:cs typeface="PQETRE+TimesNewRomanPSMT"/>
              </a:rPr>
              <a:t>quy định trước đây bằng</a:t>
            </a:r>
          </a:p>
          <a:p>
            <a:pPr marL="325501" marR="0">
              <a:lnSpc>
                <a:spcPts val="1296"/>
              </a:lnSpc>
              <a:spcBef>
                <a:spcPts val="0"/>
              </a:spcBef>
              <a:spcAft>
                <a:spcPts val="0"/>
              </a:spcAft>
            </a:pPr>
            <a:r>
              <a:rPr sz="1300" dirty="0">
                <a:solidFill>
                  <a:srgbClr val="000000"/>
                </a:solidFill>
                <a:latin typeface="PQETRE+TimesNewRomanPSMT"/>
                <a:cs typeface="PQETRE+TimesNewRomanPSMT"/>
              </a:rPr>
              <a:t>chứng từ 04 liên</a:t>
            </a:r>
          </a:p>
        </p:txBody>
      </p:sp>
      <p:sp>
        <p:nvSpPr>
          <p:cNvPr id="9" name="object 9"/>
          <p:cNvSpPr txBox="1"/>
          <p:nvPr/>
        </p:nvSpPr>
        <p:spPr>
          <a:xfrm>
            <a:off x="679382" y="3598869"/>
            <a:ext cx="2211362" cy="1869903"/>
          </a:xfrm>
          <a:prstGeom prst="rect">
            <a:avLst/>
          </a:prstGeom>
        </p:spPr>
        <p:txBody>
          <a:bodyPr vert="horz" wrap="square" lIns="0" tIns="0" rIns="0" bIns="0" rtlCol="0">
            <a:spAutoFit/>
          </a:bodyPr>
          <a:lstStyle/>
          <a:p>
            <a:pPr marL="6730" marR="0">
              <a:lnSpc>
                <a:spcPts val="1439"/>
              </a:lnSpc>
              <a:spcBef>
                <a:spcPts val="0"/>
              </a:spcBef>
              <a:spcAft>
                <a:spcPts val="0"/>
              </a:spcAft>
            </a:pPr>
            <a:r>
              <a:rPr sz="1300" dirty="0">
                <a:solidFill>
                  <a:srgbClr val="000000"/>
                </a:solidFill>
                <a:latin typeface="PQETRE+TimesNewRomanPSMT"/>
                <a:cs typeface="PQETRE+TimesNewRomanPSMT"/>
              </a:rPr>
              <a:t>Quy định trách nhiệm mở rộng</a:t>
            </a:r>
          </a:p>
          <a:p>
            <a:pPr marL="40258" marR="0">
              <a:lnSpc>
                <a:spcPts val="1296"/>
              </a:lnSpc>
              <a:spcBef>
                <a:spcPts val="0"/>
              </a:spcBef>
              <a:spcAft>
                <a:spcPts val="0"/>
              </a:spcAft>
            </a:pPr>
            <a:r>
              <a:rPr sz="1300" dirty="0">
                <a:solidFill>
                  <a:srgbClr val="000000"/>
                </a:solidFill>
                <a:latin typeface="PQETRE+TimesNewRomanPSMT"/>
                <a:cs typeface="PQETRE+TimesNewRomanPSMT"/>
              </a:rPr>
              <a:t>của tổ chức, cá nhân sản xuất,</a:t>
            </a:r>
          </a:p>
          <a:p>
            <a:pPr marL="62039" marR="0">
              <a:lnSpc>
                <a:spcPts val="1295"/>
              </a:lnSpc>
              <a:spcBef>
                <a:spcPts val="0"/>
              </a:spcBef>
              <a:spcAft>
                <a:spcPts val="0"/>
              </a:spcAft>
            </a:pPr>
            <a:r>
              <a:rPr sz="1300" dirty="0">
                <a:solidFill>
                  <a:srgbClr val="000000"/>
                </a:solidFill>
                <a:latin typeface="PQETRE+TimesNewRomanPSMT"/>
                <a:cs typeface="PQETRE+TimesNewRomanPSMT"/>
              </a:rPr>
              <a:t>nhập khẩu các sản phẩm, bao</a:t>
            </a:r>
          </a:p>
          <a:p>
            <a:pPr marL="62039" marR="0">
              <a:lnSpc>
                <a:spcPts val="1295"/>
              </a:lnSpc>
              <a:spcBef>
                <a:spcPts val="0"/>
              </a:spcBef>
              <a:spcAft>
                <a:spcPts val="0"/>
              </a:spcAft>
            </a:pPr>
            <a:r>
              <a:rPr sz="1300" dirty="0">
                <a:solidFill>
                  <a:srgbClr val="000000"/>
                </a:solidFill>
                <a:latin typeface="PQETRE+TimesNewRomanPSMT"/>
                <a:cs typeface="PQETRE+TimesNewRomanPSMT"/>
              </a:rPr>
              <a:t>bì có khả năng tái chế/khó có</a:t>
            </a:r>
          </a:p>
          <a:p>
            <a:pPr marL="100964" marR="0">
              <a:lnSpc>
                <a:spcPts val="1295"/>
              </a:lnSpc>
              <a:spcBef>
                <a:spcPts val="0"/>
              </a:spcBef>
              <a:spcAft>
                <a:spcPts val="0"/>
              </a:spcAft>
            </a:pPr>
            <a:r>
              <a:rPr sz="1300" dirty="0">
                <a:solidFill>
                  <a:srgbClr val="000000"/>
                </a:solidFill>
                <a:latin typeface="PQETRE+TimesNewRomanPSMT"/>
                <a:cs typeface="PQETRE+TimesNewRomanPSMT"/>
              </a:rPr>
              <a:t>khả năng tái chế (EPR) phải</a:t>
            </a:r>
          </a:p>
          <a:p>
            <a:pPr marL="89344" marR="0">
              <a:lnSpc>
                <a:spcPts val="1320"/>
              </a:lnSpc>
              <a:spcBef>
                <a:spcPts val="0"/>
              </a:spcBef>
              <a:spcAft>
                <a:spcPts val="0"/>
              </a:spcAft>
            </a:pPr>
            <a:r>
              <a:rPr sz="1300" dirty="0">
                <a:solidFill>
                  <a:srgbClr val="000000"/>
                </a:solidFill>
                <a:latin typeface="PQETRE+TimesNewRomanPSMT"/>
                <a:cs typeface="PQETRE+TimesNewRomanPSMT"/>
              </a:rPr>
              <a:t>thu hồi với tỷ lệ và quy cách</a:t>
            </a:r>
          </a:p>
          <a:p>
            <a:pPr marL="75564" marR="0">
              <a:lnSpc>
                <a:spcPts val="1295"/>
              </a:lnSpc>
              <a:spcBef>
                <a:spcPts val="0"/>
              </a:spcBef>
              <a:spcAft>
                <a:spcPts val="0"/>
              </a:spcAft>
            </a:pPr>
            <a:r>
              <a:rPr sz="1300" dirty="0">
                <a:solidFill>
                  <a:srgbClr val="000000"/>
                </a:solidFill>
                <a:latin typeface="PQETRE+TimesNewRomanPSMT"/>
                <a:cs typeface="PQETRE+TimesNewRomanPSMT"/>
              </a:rPr>
              <a:t>bắt buộc hoặc thông qua hợp</a:t>
            </a:r>
          </a:p>
          <a:p>
            <a:pPr marL="0" marR="0">
              <a:lnSpc>
                <a:spcPts val="1296"/>
              </a:lnSpc>
              <a:spcBef>
                <a:spcPts val="0"/>
              </a:spcBef>
              <a:spcAft>
                <a:spcPts val="0"/>
              </a:spcAft>
            </a:pPr>
            <a:r>
              <a:rPr sz="1300" dirty="0">
                <a:solidFill>
                  <a:srgbClr val="000000"/>
                </a:solidFill>
                <a:latin typeface="PQETRE+TimesNewRomanPSMT"/>
                <a:cs typeface="PQETRE+TimesNewRomanPSMT"/>
              </a:rPr>
              <a:t>đồng dịch vụ hoặc cơ chế đóng</a:t>
            </a:r>
          </a:p>
          <a:p>
            <a:pPr marL="43560" marR="0">
              <a:lnSpc>
                <a:spcPts val="1295"/>
              </a:lnSpc>
              <a:spcBef>
                <a:spcPts val="0"/>
              </a:spcBef>
              <a:spcAft>
                <a:spcPts val="0"/>
              </a:spcAft>
            </a:pPr>
            <a:r>
              <a:rPr sz="1300" dirty="0">
                <a:solidFill>
                  <a:srgbClr val="000000"/>
                </a:solidFill>
                <a:latin typeface="PQETRE+TimesNewRomanPSMT"/>
                <a:cs typeface="PQETRE+TimesNewRomanPSMT"/>
              </a:rPr>
              <a:t>góp tài chính để hỗ trợ tái chế</a:t>
            </a:r>
          </a:p>
          <a:p>
            <a:pPr marL="45783" marR="0">
              <a:lnSpc>
                <a:spcPts val="1295"/>
              </a:lnSpc>
              <a:spcBef>
                <a:spcPts val="0"/>
              </a:spcBef>
              <a:spcAft>
                <a:spcPts val="0"/>
              </a:spcAft>
            </a:pPr>
            <a:r>
              <a:rPr sz="1300" dirty="0">
                <a:solidFill>
                  <a:srgbClr val="000000"/>
                </a:solidFill>
                <a:latin typeface="PQETRE+TimesNewRomanPSMT"/>
                <a:cs typeface="PQETRE+TimesNewRomanPSMT"/>
              </a:rPr>
              <a:t>sản phẩm, bao bì do mình sản</a:t>
            </a:r>
          </a:p>
          <a:p>
            <a:pPr marL="483742" marR="0">
              <a:lnSpc>
                <a:spcPts val="1295"/>
              </a:lnSpc>
              <a:spcBef>
                <a:spcPts val="0"/>
              </a:spcBef>
              <a:spcAft>
                <a:spcPts val="0"/>
              </a:spcAft>
            </a:pPr>
            <a:r>
              <a:rPr sz="1300" dirty="0">
                <a:solidFill>
                  <a:srgbClr val="000000"/>
                </a:solidFill>
                <a:latin typeface="PQETRE+TimesNewRomanPSMT"/>
                <a:cs typeface="PQETRE+TimesNewRomanPSMT"/>
              </a:rPr>
              <a:t>xuất, nhập khẩu.</a:t>
            </a:r>
          </a:p>
        </p:txBody>
      </p:sp>
      <p:sp>
        <p:nvSpPr>
          <p:cNvPr id="10" name="object 10"/>
          <p:cNvSpPr txBox="1"/>
          <p:nvPr/>
        </p:nvSpPr>
        <p:spPr>
          <a:xfrm>
            <a:off x="3842744" y="5214309"/>
            <a:ext cx="2247504" cy="1046943"/>
          </a:xfrm>
          <a:prstGeom prst="rect">
            <a:avLst/>
          </a:prstGeom>
        </p:spPr>
        <p:txBody>
          <a:bodyPr vert="horz" wrap="square" lIns="0" tIns="0" rIns="0" bIns="0" rtlCol="0">
            <a:spAutoFit/>
          </a:bodyPr>
          <a:lstStyle/>
          <a:p>
            <a:pPr marL="83248" marR="0">
              <a:lnSpc>
                <a:spcPts val="1439"/>
              </a:lnSpc>
              <a:spcBef>
                <a:spcPts val="0"/>
              </a:spcBef>
              <a:spcAft>
                <a:spcPts val="0"/>
              </a:spcAft>
            </a:pPr>
            <a:r>
              <a:rPr sz="1300" spc="-11" dirty="0">
                <a:solidFill>
                  <a:srgbClr val="000000"/>
                </a:solidFill>
                <a:latin typeface="PQETRE+TimesNewRomanPSMT"/>
                <a:cs typeface="PQETRE+TimesNewRomanPSMT"/>
              </a:rPr>
              <a:t>Trách</a:t>
            </a:r>
            <a:r>
              <a:rPr sz="1300" spc="12"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nhiệm của các cơ quan</a:t>
            </a:r>
          </a:p>
          <a:p>
            <a:pPr marL="59499" marR="0">
              <a:lnSpc>
                <a:spcPts val="1295"/>
              </a:lnSpc>
              <a:spcBef>
                <a:spcPts val="0"/>
              </a:spcBef>
              <a:spcAft>
                <a:spcPts val="0"/>
              </a:spcAft>
            </a:pPr>
            <a:r>
              <a:rPr sz="1300" dirty="0">
                <a:solidFill>
                  <a:srgbClr val="000000"/>
                </a:solidFill>
                <a:latin typeface="PQETRE+TimesNewRomanPSMT"/>
                <a:cs typeface="PQETRE+TimesNewRomanPSMT"/>
              </a:rPr>
              <a:t>liên quan trong quá trình triển</a:t>
            </a:r>
          </a:p>
          <a:p>
            <a:pPr marL="58102" marR="0">
              <a:lnSpc>
                <a:spcPts val="1320"/>
              </a:lnSpc>
              <a:spcBef>
                <a:spcPts val="50"/>
              </a:spcBef>
              <a:spcAft>
                <a:spcPts val="0"/>
              </a:spcAft>
            </a:pPr>
            <a:r>
              <a:rPr sz="1300" dirty="0">
                <a:solidFill>
                  <a:srgbClr val="000000"/>
                </a:solidFill>
                <a:latin typeface="PQETRE+TimesNewRomanPSMT"/>
                <a:cs typeface="PQETRE+TimesNewRomanPSMT"/>
              </a:rPr>
              <a:t>khai vận hành cơ chế </a:t>
            </a:r>
            <a:r>
              <a:rPr sz="1300" spc="-28" dirty="0">
                <a:solidFill>
                  <a:srgbClr val="000000"/>
                </a:solidFill>
                <a:latin typeface="PQETRE+TimesNewRomanPSMT"/>
                <a:cs typeface="PQETRE+TimesNewRomanPSMT"/>
              </a:rPr>
              <a:t>này,</a:t>
            </a:r>
            <a:r>
              <a:rPr sz="1300" spc="28"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đặc</a:t>
            </a:r>
          </a:p>
          <a:p>
            <a:pPr marL="0" marR="0">
              <a:lnSpc>
                <a:spcPts val="1295"/>
              </a:lnSpc>
              <a:spcBef>
                <a:spcPts val="0"/>
              </a:spcBef>
              <a:spcAft>
                <a:spcPts val="0"/>
              </a:spcAft>
            </a:pPr>
            <a:r>
              <a:rPr sz="1300" dirty="0">
                <a:solidFill>
                  <a:srgbClr val="000000"/>
                </a:solidFill>
                <a:latin typeface="PQETRE+TimesNewRomanPSMT"/>
                <a:cs typeface="PQETRE+TimesNewRomanPSMT"/>
              </a:rPr>
              <a:t>biệt là các quy định để bảo đảm</a:t>
            </a:r>
          </a:p>
          <a:p>
            <a:pPr marL="36576" marR="0">
              <a:lnSpc>
                <a:spcPts val="1295"/>
              </a:lnSpc>
              <a:spcBef>
                <a:spcPts val="0"/>
              </a:spcBef>
              <a:spcAft>
                <a:spcPts val="0"/>
              </a:spcAft>
            </a:pPr>
            <a:r>
              <a:rPr sz="1300" dirty="0">
                <a:solidFill>
                  <a:srgbClr val="000000"/>
                </a:solidFill>
                <a:latin typeface="PQETRE+TimesNewRomanPSMT"/>
                <a:cs typeface="PQETRE+TimesNewRomanPSMT"/>
              </a:rPr>
              <a:t>tính minh bạch về cơ chế quản</a:t>
            </a:r>
          </a:p>
          <a:p>
            <a:pPr marL="655572" marR="0">
              <a:lnSpc>
                <a:spcPts val="1296"/>
              </a:lnSpc>
              <a:spcBef>
                <a:spcPts val="0"/>
              </a:spcBef>
              <a:spcAft>
                <a:spcPts val="0"/>
              </a:spcAft>
            </a:pPr>
            <a:r>
              <a:rPr sz="1300" dirty="0">
                <a:solidFill>
                  <a:srgbClr val="000000"/>
                </a:solidFill>
                <a:latin typeface="PQETRE+TimesNewRomanPSMT"/>
                <a:cs typeface="PQETRE+TimesNewRomanPSMT"/>
              </a:rPr>
              <a:t>lý tài chính.</a:t>
            </a:r>
          </a:p>
        </p:txBody>
      </p:sp>
      <p:sp>
        <p:nvSpPr>
          <p:cNvPr id="11" name="object 11"/>
          <p:cNvSpPr txBox="1"/>
          <p:nvPr/>
        </p:nvSpPr>
        <p:spPr>
          <a:xfrm>
            <a:off x="7068906" y="5308797"/>
            <a:ext cx="1756992" cy="550119"/>
          </a:xfrm>
          <a:prstGeom prst="rect">
            <a:avLst/>
          </a:prstGeom>
        </p:spPr>
        <p:txBody>
          <a:bodyPr vert="horz" wrap="square" lIns="0" tIns="0" rIns="0" bIns="0" rtlCol="0">
            <a:spAutoFit/>
          </a:bodyPr>
          <a:lstStyle/>
          <a:p>
            <a:pPr marL="31241" marR="0">
              <a:lnSpc>
                <a:spcPts val="1439"/>
              </a:lnSpc>
              <a:spcBef>
                <a:spcPts val="0"/>
              </a:spcBef>
              <a:spcAft>
                <a:spcPts val="0"/>
              </a:spcAft>
            </a:pPr>
            <a:r>
              <a:rPr sz="1300" dirty="0">
                <a:solidFill>
                  <a:srgbClr val="000000"/>
                </a:solidFill>
                <a:latin typeface="PQETRE+TimesNewRomanPSMT"/>
                <a:cs typeface="PQETRE+TimesNewRomanPSMT"/>
              </a:rPr>
              <a:t>Bộ trưởng Bộ</a:t>
            </a:r>
            <a:r>
              <a:rPr sz="1300" spc="-23"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TN&amp;MT</a:t>
            </a:r>
          </a:p>
          <a:p>
            <a:pPr marL="0" marR="0">
              <a:lnSpc>
                <a:spcPts val="1295"/>
              </a:lnSpc>
              <a:spcBef>
                <a:spcPts val="0"/>
              </a:spcBef>
              <a:spcAft>
                <a:spcPts val="0"/>
              </a:spcAft>
            </a:pPr>
            <a:r>
              <a:rPr sz="1300" dirty="0">
                <a:solidFill>
                  <a:srgbClr val="000000"/>
                </a:solidFill>
                <a:latin typeface="PQETRE+TimesNewRomanPSMT"/>
                <a:cs typeface="PQETRE+TimesNewRomanPSMT"/>
              </a:rPr>
              <a:t>ban hành danh mục chất</a:t>
            </a:r>
          </a:p>
          <a:p>
            <a:pPr marL="458469" marR="0">
              <a:lnSpc>
                <a:spcPts val="1295"/>
              </a:lnSpc>
              <a:spcBef>
                <a:spcPts val="0"/>
              </a:spcBef>
              <a:spcAft>
                <a:spcPts val="0"/>
              </a:spcAft>
            </a:pPr>
            <a:r>
              <a:rPr sz="1300" dirty="0">
                <a:solidFill>
                  <a:srgbClr val="000000"/>
                </a:solidFill>
                <a:latin typeface="PQETRE+TimesNewRomanPSMT"/>
                <a:cs typeface="PQETRE+TimesNewRomanPSMT"/>
              </a:rPr>
              <a:t>thải cụ thể</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1193783" y="1019837"/>
            <a:ext cx="7121525" cy="744711"/>
          </a:xfrm>
          <a:prstGeom prst="rect">
            <a:avLst/>
          </a:prstGeom>
        </p:spPr>
        <p:txBody>
          <a:bodyPr vert="horz" wrap="square" lIns="0" tIns="0" rIns="0" bIns="0" rtlCol="0">
            <a:spAutoFit/>
          </a:bodyPr>
          <a:lstStyle/>
          <a:p>
            <a:pPr marL="0" marR="0">
              <a:lnSpc>
                <a:spcPts val="1771"/>
              </a:lnSpc>
              <a:spcBef>
                <a:spcPts val="0"/>
              </a:spcBef>
              <a:spcAft>
                <a:spcPts val="0"/>
              </a:spcAft>
            </a:pPr>
            <a:r>
              <a:rPr sz="1600" dirty="0">
                <a:solidFill>
                  <a:srgbClr val="FF0000"/>
                </a:solidFill>
                <a:latin typeface="TSLFQS+TimesNewRomanPS-BoldItalicMT"/>
                <a:cs typeface="TSLFQS+TimesNewRomanPS-BoldItalicMT"/>
              </a:rPr>
              <a:t>Nội dung 4: Thúc đẩy phân loại rác thải tại nguồn; định hướng cách thức quản lý,</a:t>
            </a:r>
          </a:p>
          <a:p>
            <a:pPr marL="529399" marR="0">
              <a:lnSpc>
                <a:spcPts val="1771"/>
              </a:lnSpc>
              <a:spcBef>
                <a:spcPts val="124"/>
              </a:spcBef>
              <a:spcAft>
                <a:spcPts val="0"/>
              </a:spcAft>
            </a:pPr>
            <a:r>
              <a:rPr sz="1600" dirty="0">
                <a:solidFill>
                  <a:srgbClr val="FF0000"/>
                </a:solidFill>
                <a:latin typeface="TSLFQS+TimesNewRomanPS-BoldItalicMT"/>
                <a:cs typeface="TSLFQS+TimesNewRomanPS-BoldItalicMT"/>
              </a:rPr>
              <a:t>ứng xử với chất thải, góp phần thúc đẩy kinh tế tuần hoàn ở </a:t>
            </a:r>
            <a:r>
              <a:rPr sz="1600" spc="-28" dirty="0">
                <a:solidFill>
                  <a:srgbClr val="FF0000"/>
                </a:solidFill>
                <a:latin typeface="TSLFQS+TimesNewRomanPS-BoldItalicMT"/>
                <a:cs typeface="TSLFQS+TimesNewRomanPS-BoldItalicMT"/>
              </a:rPr>
              <a:t>Việt</a:t>
            </a:r>
            <a:r>
              <a:rPr sz="1600" spc="33" dirty="0">
                <a:solidFill>
                  <a:srgbClr val="FF0000"/>
                </a:solidFill>
                <a:latin typeface="TSLFQS+TimesNewRomanPS-BoldItalicMT"/>
                <a:cs typeface="TSLFQS+TimesNewRomanPS-BoldItalicMT"/>
              </a:rPr>
              <a:t> </a:t>
            </a:r>
            <a:r>
              <a:rPr sz="1600" dirty="0">
                <a:solidFill>
                  <a:srgbClr val="FF0000"/>
                </a:solidFill>
                <a:latin typeface="TSLFQS+TimesNewRomanPS-BoldItalicMT"/>
                <a:cs typeface="TSLFQS+TimesNewRomanPS-BoldItalicMT"/>
              </a:rPr>
              <a:t>Nam</a:t>
            </a:r>
          </a:p>
          <a:p>
            <a:pPr marL="2276474" marR="0">
              <a:lnSpc>
                <a:spcPts val="1771"/>
              </a:lnSpc>
              <a:spcBef>
                <a:spcPts val="124"/>
              </a:spcBef>
              <a:spcAft>
                <a:spcPts val="0"/>
              </a:spcAft>
            </a:pPr>
            <a:r>
              <a:rPr sz="1600" dirty="0">
                <a:solidFill>
                  <a:srgbClr val="22735C"/>
                </a:solidFill>
                <a:latin typeface="TSLFQS+TimesNewRomanPS-BoldItalicMT"/>
                <a:cs typeface="TSLFQS+TimesNewRomanPS-BoldItalicMT"/>
              </a:rPr>
              <a:t>d) Về quản lý chất thải nhựa</a:t>
            </a:r>
          </a:p>
        </p:txBody>
      </p:sp>
      <p:sp>
        <p:nvSpPr>
          <p:cNvPr id="4" name="object 4"/>
          <p:cNvSpPr txBox="1"/>
          <p:nvPr/>
        </p:nvSpPr>
        <p:spPr>
          <a:xfrm>
            <a:off x="5065383" y="2350120"/>
            <a:ext cx="2483780" cy="788515"/>
          </a:xfrm>
          <a:prstGeom prst="rect">
            <a:avLst/>
          </a:prstGeom>
        </p:spPr>
        <p:txBody>
          <a:bodyPr vert="horz" wrap="square" lIns="0" tIns="0" rIns="0" bIns="0" rtlCol="0">
            <a:spAutoFit/>
          </a:bodyPr>
          <a:lstStyle/>
          <a:p>
            <a:pPr marL="247015" marR="0">
              <a:lnSpc>
                <a:spcPts val="3100"/>
              </a:lnSpc>
              <a:spcBef>
                <a:spcPts val="0"/>
              </a:spcBef>
              <a:spcAft>
                <a:spcPts val="0"/>
              </a:spcAft>
            </a:pPr>
            <a:r>
              <a:rPr sz="2800" dirty="0">
                <a:solidFill>
                  <a:srgbClr val="000000"/>
                </a:solidFill>
                <a:latin typeface="NTQNNV+TimesNewRomanPSMT"/>
                <a:cs typeface="NTQNNV+TimesNewRomanPSMT"/>
              </a:rPr>
              <a:t>Nghị định số</a:t>
            </a:r>
          </a:p>
          <a:p>
            <a:pPr marL="0" marR="0">
              <a:lnSpc>
                <a:spcPts val="2808"/>
              </a:lnSpc>
              <a:spcBef>
                <a:spcPts val="0"/>
              </a:spcBef>
              <a:spcAft>
                <a:spcPts val="0"/>
              </a:spcAft>
            </a:pPr>
            <a:r>
              <a:rPr sz="2800" dirty="0">
                <a:solidFill>
                  <a:srgbClr val="000000"/>
                </a:solidFill>
                <a:latin typeface="NTQNNV+TimesNewRomanPSMT"/>
                <a:cs typeface="NTQNNV+TimesNewRomanPSMT"/>
              </a:rPr>
              <a:t>08/2022/NĐ-CP</a:t>
            </a:r>
          </a:p>
        </p:txBody>
      </p:sp>
      <p:sp>
        <p:nvSpPr>
          <p:cNvPr id="5" name="object 5"/>
          <p:cNvSpPr txBox="1"/>
          <p:nvPr/>
        </p:nvSpPr>
        <p:spPr>
          <a:xfrm>
            <a:off x="1479718" y="2529952"/>
            <a:ext cx="2714028" cy="431899"/>
          </a:xfrm>
          <a:prstGeom prst="rect">
            <a:avLst/>
          </a:prstGeom>
        </p:spPr>
        <p:txBody>
          <a:bodyPr vert="horz" wrap="square" lIns="0" tIns="0" rIns="0" bIns="0" rtlCol="0">
            <a:spAutoFit/>
          </a:bodyPr>
          <a:lstStyle/>
          <a:p>
            <a:pPr marL="0" marR="0">
              <a:lnSpc>
                <a:spcPts val="3100"/>
              </a:lnSpc>
              <a:spcBef>
                <a:spcPts val="0"/>
              </a:spcBef>
              <a:spcAft>
                <a:spcPts val="0"/>
              </a:spcAft>
            </a:pPr>
            <a:r>
              <a:rPr sz="2800" dirty="0">
                <a:solidFill>
                  <a:srgbClr val="000000"/>
                </a:solidFill>
                <a:latin typeface="NTQNNV+TimesNewRomanPSMT"/>
                <a:cs typeface="NTQNNV+TimesNewRomanPSMT"/>
              </a:rPr>
              <a:t>Luật BVMT</a:t>
            </a:r>
            <a:r>
              <a:rPr sz="2800" spc="-50" dirty="0">
                <a:solidFill>
                  <a:srgbClr val="000000"/>
                </a:solidFill>
                <a:latin typeface="NTQNNV+TimesNewRomanPSMT"/>
                <a:cs typeface="NTQNNV+TimesNewRomanPSMT"/>
              </a:rPr>
              <a:t> </a:t>
            </a:r>
            <a:r>
              <a:rPr sz="2800" dirty="0">
                <a:solidFill>
                  <a:srgbClr val="000000"/>
                </a:solidFill>
                <a:latin typeface="NTQNNV+TimesNewRomanPSMT"/>
                <a:cs typeface="NTQNNV+TimesNewRomanPSMT"/>
              </a:rPr>
              <a:t>2020</a:t>
            </a:r>
          </a:p>
        </p:txBody>
      </p:sp>
      <p:sp>
        <p:nvSpPr>
          <p:cNvPr id="6" name="object 6"/>
          <p:cNvSpPr txBox="1"/>
          <p:nvPr/>
        </p:nvSpPr>
        <p:spPr>
          <a:xfrm>
            <a:off x="1550076" y="3430805"/>
            <a:ext cx="2573392" cy="1076944"/>
          </a:xfrm>
          <a:prstGeom prst="rect">
            <a:avLst/>
          </a:prstGeom>
        </p:spPr>
        <p:txBody>
          <a:bodyPr vert="horz" wrap="square" lIns="0" tIns="0" rIns="0" bIns="0" rtlCol="0">
            <a:spAutoFit/>
          </a:bodyPr>
          <a:lstStyle/>
          <a:p>
            <a:pPr marL="0" marR="0">
              <a:lnSpc>
                <a:spcPts val="1771"/>
              </a:lnSpc>
              <a:spcBef>
                <a:spcPts val="0"/>
              </a:spcBef>
              <a:spcAft>
                <a:spcPts val="0"/>
              </a:spcAft>
            </a:pPr>
            <a:r>
              <a:rPr sz="1600" dirty="0">
                <a:solidFill>
                  <a:srgbClr val="000000"/>
                </a:solidFill>
                <a:latin typeface="HTSVMS+TimesNewRomanPSMT"/>
                <a:cs typeface="HTSVMS+TimesNewRomanPSMT"/>
              </a:rPr>
              <a:t>Quy định về chính sách nhằm</a:t>
            </a:r>
          </a:p>
          <a:p>
            <a:pPr marL="125476" marR="0">
              <a:lnSpc>
                <a:spcPts val="1608"/>
              </a:lnSpc>
              <a:spcBef>
                <a:spcPts val="0"/>
              </a:spcBef>
              <a:spcAft>
                <a:spcPts val="0"/>
              </a:spcAft>
            </a:pPr>
            <a:r>
              <a:rPr sz="1600" dirty="0">
                <a:solidFill>
                  <a:srgbClr val="000000"/>
                </a:solidFill>
                <a:latin typeface="HTSVMS+TimesNewRomanPSMT"/>
                <a:cs typeface="HTSVMS+TimesNewRomanPSMT"/>
              </a:rPr>
              <a:t>giảm thiểu, tái sử dụng, tái</a:t>
            </a:r>
          </a:p>
          <a:p>
            <a:pPr marL="87566" marR="0">
              <a:lnSpc>
                <a:spcPts val="1607"/>
              </a:lnSpc>
              <a:spcBef>
                <a:spcPts val="0"/>
              </a:spcBef>
              <a:spcAft>
                <a:spcPts val="0"/>
              </a:spcAft>
            </a:pPr>
            <a:r>
              <a:rPr sz="1600" dirty="0">
                <a:solidFill>
                  <a:srgbClr val="000000"/>
                </a:solidFill>
                <a:latin typeface="HTSVMS+TimesNewRomanPSMT"/>
                <a:cs typeface="HTSVMS+TimesNewRomanPSMT"/>
              </a:rPr>
              <a:t>chế và xử lý chất thải nhựa,</a:t>
            </a:r>
          </a:p>
          <a:p>
            <a:pPr marL="152400" marR="0">
              <a:lnSpc>
                <a:spcPts val="1583"/>
              </a:lnSpc>
              <a:spcBef>
                <a:spcPts val="0"/>
              </a:spcBef>
              <a:spcAft>
                <a:spcPts val="0"/>
              </a:spcAft>
            </a:pPr>
            <a:r>
              <a:rPr sz="1600" dirty="0">
                <a:solidFill>
                  <a:srgbClr val="000000"/>
                </a:solidFill>
                <a:latin typeface="HTSVMS+TimesNewRomanPSMT"/>
                <a:cs typeface="HTSVMS+TimesNewRomanPSMT"/>
              </a:rPr>
              <a:t>phòng, chống ô nhiễm rác</a:t>
            </a:r>
          </a:p>
          <a:p>
            <a:pPr marL="369442" marR="0">
              <a:lnSpc>
                <a:spcPts val="1608"/>
              </a:lnSpc>
              <a:spcBef>
                <a:spcPts val="0"/>
              </a:spcBef>
              <a:spcAft>
                <a:spcPts val="0"/>
              </a:spcAft>
            </a:pPr>
            <a:r>
              <a:rPr sz="1600" dirty="0">
                <a:solidFill>
                  <a:srgbClr val="000000"/>
                </a:solidFill>
                <a:latin typeface="HTSVMS+TimesNewRomanPSMT"/>
                <a:cs typeface="HTSVMS+TimesNewRomanPSMT"/>
              </a:rPr>
              <a:t>thải nhựa đại dương.</a:t>
            </a:r>
          </a:p>
        </p:txBody>
      </p:sp>
      <p:sp>
        <p:nvSpPr>
          <p:cNvPr id="7" name="object 7"/>
          <p:cNvSpPr txBox="1"/>
          <p:nvPr/>
        </p:nvSpPr>
        <p:spPr>
          <a:xfrm>
            <a:off x="5071257" y="4037357"/>
            <a:ext cx="2472334" cy="1278111"/>
          </a:xfrm>
          <a:prstGeom prst="rect">
            <a:avLst/>
          </a:prstGeom>
        </p:spPr>
        <p:txBody>
          <a:bodyPr vert="horz" wrap="square" lIns="0" tIns="0" rIns="0" bIns="0" rtlCol="0">
            <a:spAutoFit/>
          </a:bodyPr>
          <a:lstStyle/>
          <a:p>
            <a:pPr marL="118617" marR="0">
              <a:lnSpc>
                <a:spcPts val="1771"/>
              </a:lnSpc>
              <a:spcBef>
                <a:spcPts val="0"/>
              </a:spcBef>
              <a:spcAft>
                <a:spcPts val="0"/>
              </a:spcAft>
            </a:pPr>
            <a:r>
              <a:rPr sz="1600" dirty="0">
                <a:solidFill>
                  <a:srgbClr val="000000"/>
                </a:solidFill>
                <a:latin typeface="HTSVMS+TimesNewRomanPSMT"/>
                <a:cs typeface="HTSVMS+TimesNewRomanPSMT"/>
              </a:rPr>
              <a:t>Quy định lộ trình hạn chế</a:t>
            </a:r>
          </a:p>
          <a:p>
            <a:pPr marL="192087" marR="0">
              <a:lnSpc>
                <a:spcPts val="1607"/>
              </a:lnSpc>
              <a:spcBef>
                <a:spcPts val="0"/>
              </a:spcBef>
              <a:spcAft>
                <a:spcPts val="0"/>
              </a:spcAft>
            </a:pPr>
            <a:r>
              <a:rPr sz="1600" dirty="0">
                <a:solidFill>
                  <a:srgbClr val="000000"/>
                </a:solidFill>
                <a:latin typeface="HTSVMS+TimesNewRomanPSMT"/>
                <a:cs typeface="HTSVMS+TimesNewRomanPSMT"/>
              </a:rPr>
              <a:t>sản xuất, nhập khẩu sản</a:t>
            </a:r>
          </a:p>
          <a:p>
            <a:pPr marL="0" marR="0">
              <a:lnSpc>
                <a:spcPts val="1583"/>
              </a:lnSpc>
              <a:spcBef>
                <a:spcPts val="0"/>
              </a:spcBef>
              <a:spcAft>
                <a:spcPts val="0"/>
              </a:spcAft>
            </a:pPr>
            <a:r>
              <a:rPr sz="1600" dirty="0">
                <a:solidFill>
                  <a:srgbClr val="000000"/>
                </a:solidFill>
                <a:latin typeface="HTSVMS+TimesNewRomanPSMT"/>
                <a:cs typeface="HTSVMS+TimesNewRomanPSMT"/>
              </a:rPr>
              <a:t>phẩm nhựa sử dụng một lần,</a:t>
            </a:r>
          </a:p>
          <a:p>
            <a:pPr marL="103060" marR="0">
              <a:lnSpc>
                <a:spcPts val="1608"/>
              </a:lnSpc>
              <a:spcBef>
                <a:spcPts val="0"/>
              </a:spcBef>
              <a:spcAft>
                <a:spcPts val="0"/>
              </a:spcAft>
            </a:pPr>
            <a:r>
              <a:rPr sz="1600" dirty="0">
                <a:solidFill>
                  <a:srgbClr val="000000"/>
                </a:solidFill>
                <a:latin typeface="HTSVMS+TimesNewRomanPSMT"/>
                <a:cs typeface="HTSVMS+TimesNewRomanPSMT"/>
              </a:rPr>
              <a:t>bao bì nhựa khó phân hủy</a:t>
            </a:r>
          </a:p>
          <a:p>
            <a:pPr marL="36893" marR="0">
              <a:lnSpc>
                <a:spcPts val="1607"/>
              </a:lnSpc>
              <a:spcBef>
                <a:spcPts val="0"/>
              </a:spcBef>
              <a:spcAft>
                <a:spcPts val="0"/>
              </a:spcAft>
            </a:pPr>
            <a:r>
              <a:rPr sz="1600" dirty="0">
                <a:solidFill>
                  <a:srgbClr val="000000"/>
                </a:solidFill>
                <a:latin typeface="HTSVMS+TimesNewRomanPSMT"/>
                <a:cs typeface="HTSVMS+TimesNewRomanPSMT"/>
              </a:rPr>
              <a:t>sinh học và sản phẩm, hàng</a:t>
            </a:r>
          </a:p>
          <a:p>
            <a:pPr marL="434720" marR="0">
              <a:lnSpc>
                <a:spcPts val="1583"/>
              </a:lnSpc>
              <a:spcBef>
                <a:spcPts val="0"/>
              </a:spcBef>
              <a:spcAft>
                <a:spcPts val="0"/>
              </a:spcAft>
            </a:pPr>
            <a:r>
              <a:rPr sz="1600" dirty="0">
                <a:solidFill>
                  <a:srgbClr val="000000"/>
                </a:solidFill>
                <a:latin typeface="HTSVMS+TimesNewRomanPSMT"/>
                <a:cs typeface="HTSVMS+TimesNewRomanPSMT"/>
              </a:rPr>
              <a:t>hóa chứa vi nhựa.</a:t>
            </a:r>
          </a:p>
        </p:txBody>
      </p:sp>
      <p:sp>
        <p:nvSpPr>
          <p:cNvPr id="8" name="object 8"/>
          <p:cNvSpPr txBox="1"/>
          <p:nvPr/>
        </p:nvSpPr>
        <p:spPr>
          <a:xfrm>
            <a:off x="1600972" y="4845078"/>
            <a:ext cx="2471605" cy="1076944"/>
          </a:xfrm>
          <a:prstGeom prst="rect">
            <a:avLst/>
          </a:prstGeom>
        </p:spPr>
        <p:txBody>
          <a:bodyPr vert="horz" wrap="square" lIns="0" tIns="0" rIns="0" bIns="0" rtlCol="0">
            <a:spAutoFit/>
          </a:bodyPr>
          <a:lstStyle/>
          <a:p>
            <a:pPr marL="0" marR="0">
              <a:lnSpc>
                <a:spcPts val="1771"/>
              </a:lnSpc>
              <a:spcBef>
                <a:spcPts val="0"/>
              </a:spcBef>
              <a:spcAft>
                <a:spcPts val="0"/>
              </a:spcAft>
            </a:pPr>
            <a:r>
              <a:rPr sz="1600" dirty="0">
                <a:solidFill>
                  <a:srgbClr val="000000"/>
                </a:solidFill>
                <a:latin typeface="HTSVMS+TimesNewRomanPSMT"/>
                <a:cs typeface="HTSVMS+TimesNewRomanPSMT"/>
              </a:rPr>
              <a:t>Quy định trách nhiệm cụ thể</a:t>
            </a:r>
          </a:p>
          <a:p>
            <a:pPr marL="42608" marR="0">
              <a:lnSpc>
                <a:spcPts val="1607"/>
              </a:lnSpc>
              <a:spcBef>
                <a:spcPts val="0"/>
              </a:spcBef>
              <a:spcAft>
                <a:spcPts val="0"/>
              </a:spcAft>
            </a:pPr>
            <a:r>
              <a:rPr sz="1600" dirty="0">
                <a:solidFill>
                  <a:srgbClr val="000000"/>
                </a:solidFill>
                <a:latin typeface="HTSVMS+TimesNewRomanPSMT"/>
                <a:cs typeface="HTSVMS+TimesNewRomanPSMT"/>
              </a:rPr>
              <a:t>của các cơ quan, đặc biệt là</a:t>
            </a:r>
          </a:p>
          <a:p>
            <a:pPr marL="33909" marR="0">
              <a:lnSpc>
                <a:spcPts val="1608"/>
              </a:lnSpc>
              <a:spcBef>
                <a:spcPts val="0"/>
              </a:spcBef>
              <a:spcAft>
                <a:spcPts val="0"/>
              </a:spcAft>
            </a:pPr>
            <a:r>
              <a:rPr sz="1600" dirty="0">
                <a:solidFill>
                  <a:srgbClr val="000000"/>
                </a:solidFill>
                <a:latin typeface="HTSVMS+TimesNewRomanPSMT"/>
                <a:cs typeface="HTSVMS+TimesNewRomanPSMT"/>
              </a:rPr>
              <a:t>của UBND cấp tỉnh chỉ đạo</a:t>
            </a:r>
          </a:p>
          <a:p>
            <a:pPr marL="42163" marR="0">
              <a:lnSpc>
                <a:spcPts val="1583"/>
              </a:lnSpc>
              <a:spcBef>
                <a:spcPts val="0"/>
              </a:spcBef>
              <a:spcAft>
                <a:spcPts val="0"/>
              </a:spcAft>
            </a:pPr>
            <a:r>
              <a:rPr sz="1600" dirty="0">
                <a:solidFill>
                  <a:srgbClr val="000000"/>
                </a:solidFill>
                <a:latin typeface="HTSVMS+TimesNewRomanPSMT"/>
                <a:cs typeface="HTSVMS+TimesNewRomanPSMT"/>
              </a:rPr>
              <a:t>tổ chức thu gom, xử lý chất</a:t>
            </a:r>
          </a:p>
          <a:p>
            <a:pPr marL="249745" marR="0">
              <a:lnSpc>
                <a:spcPts val="1607"/>
              </a:lnSpc>
              <a:spcBef>
                <a:spcPts val="0"/>
              </a:spcBef>
              <a:spcAft>
                <a:spcPts val="0"/>
              </a:spcAft>
            </a:pPr>
            <a:r>
              <a:rPr sz="1600" dirty="0">
                <a:solidFill>
                  <a:srgbClr val="000000"/>
                </a:solidFill>
                <a:latin typeface="HTSVMS+TimesNewRomanPSMT"/>
                <a:cs typeface="HTSVMS+TimesNewRomanPSMT"/>
              </a:rPr>
              <a:t>thải nhựa trên địa bàn.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1149333" y="1019837"/>
            <a:ext cx="7210138" cy="503920"/>
          </a:xfrm>
          <a:prstGeom prst="rect">
            <a:avLst/>
          </a:prstGeom>
        </p:spPr>
        <p:txBody>
          <a:bodyPr vert="horz" wrap="square" lIns="0" tIns="0" rIns="0" bIns="0" rtlCol="0">
            <a:spAutoFit/>
          </a:bodyPr>
          <a:lstStyle/>
          <a:p>
            <a:pPr marL="0" marR="0">
              <a:lnSpc>
                <a:spcPts val="1771"/>
              </a:lnSpc>
              <a:spcBef>
                <a:spcPts val="0"/>
              </a:spcBef>
              <a:spcAft>
                <a:spcPts val="0"/>
              </a:spcAft>
            </a:pPr>
            <a:r>
              <a:rPr sz="1600" dirty="0">
                <a:solidFill>
                  <a:srgbClr val="FF0000"/>
                </a:solidFill>
                <a:latin typeface="TSLFQS+TimesNewRomanPS-BoldItalicMT"/>
                <a:cs typeface="TSLFQS+TimesNewRomanPS-BoldItalicMT"/>
              </a:rPr>
              <a:t>Nội dung 5: Chế định về thẩm quyền quản lý nhà nước dựa trên nguyên tắc quản lý</a:t>
            </a:r>
          </a:p>
          <a:p>
            <a:pPr marL="421449" marR="0">
              <a:lnSpc>
                <a:spcPts val="1771"/>
              </a:lnSpc>
              <a:spcBef>
                <a:spcPts val="124"/>
              </a:spcBef>
              <a:spcAft>
                <a:spcPts val="0"/>
              </a:spcAft>
            </a:pPr>
            <a:r>
              <a:rPr sz="1600" dirty="0">
                <a:solidFill>
                  <a:srgbClr val="FF0000"/>
                </a:solidFill>
                <a:latin typeface="TSLFQS+TimesNewRomanPS-BoldItalicMT"/>
                <a:cs typeface="TSLFQS+TimesNewRomanPS-BoldItalicMT"/>
              </a:rPr>
              <a:t>tổng hợp, thống nhất, một việc chỉ giao cho một cơ quan chủ trì thực hiện</a:t>
            </a:r>
          </a:p>
        </p:txBody>
      </p:sp>
      <p:sp>
        <p:nvSpPr>
          <p:cNvPr id="4" name="object 4"/>
          <p:cNvSpPr txBox="1"/>
          <p:nvPr/>
        </p:nvSpPr>
        <p:spPr>
          <a:xfrm>
            <a:off x="1711990" y="1724377"/>
            <a:ext cx="1647860" cy="319385"/>
          </a:xfrm>
          <a:prstGeom prst="rect">
            <a:avLst/>
          </a:prstGeom>
        </p:spPr>
        <p:txBody>
          <a:bodyPr vert="horz" wrap="square" lIns="0" tIns="0" rIns="0" bIns="0" rtlCol="0">
            <a:spAutoFit/>
          </a:bodyPr>
          <a:lstStyle/>
          <a:p>
            <a:pPr marL="0" marR="0">
              <a:lnSpc>
                <a:spcPts val="2214"/>
              </a:lnSpc>
              <a:spcBef>
                <a:spcPts val="0"/>
              </a:spcBef>
              <a:spcAft>
                <a:spcPts val="0"/>
              </a:spcAft>
            </a:pPr>
            <a:r>
              <a:rPr sz="2000" dirty="0">
                <a:solidFill>
                  <a:srgbClr val="000000"/>
                </a:solidFill>
                <a:latin typeface="STQEVF+TimesNewRomanPSMT"/>
                <a:cs typeface="STQEVF+TimesNewRomanPSMT"/>
              </a:rPr>
              <a:t>Giấy phép MT</a:t>
            </a:r>
          </a:p>
        </p:txBody>
      </p:sp>
      <p:sp>
        <p:nvSpPr>
          <p:cNvPr id="5" name="object 5"/>
          <p:cNvSpPr txBox="1"/>
          <p:nvPr/>
        </p:nvSpPr>
        <p:spPr>
          <a:xfrm>
            <a:off x="1666270" y="2205058"/>
            <a:ext cx="6199925" cy="359271"/>
          </a:xfrm>
          <a:prstGeom prst="rect">
            <a:avLst/>
          </a:prstGeom>
        </p:spPr>
        <p:txBody>
          <a:bodyPr vert="horz" wrap="square" lIns="0" tIns="0" rIns="0" bIns="0" rtlCol="0">
            <a:spAutoFit/>
          </a:bodyPr>
          <a:lstStyle/>
          <a:p>
            <a:pPr marL="0" marR="0">
              <a:lnSpc>
                <a:spcPts val="1328"/>
              </a:lnSpc>
              <a:spcBef>
                <a:spcPts val="0"/>
              </a:spcBef>
              <a:spcAft>
                <a:spcPts val="0"/>
              </a:spcAft>
            </a:pPr>
            <a:r>
              <a:rPr sz="1200" dirty="0">
                <a:solidFill>
                  <a:srgbClr val="000000"/>
                </a:solidFill>
                <a:latin typeface="HRHDPI+TimesNewRomanPSMT"/>
                <a:cs typeface="HRHDPI+TimesNewRomanPSMT"/>
              </a:rPr>
              <a:t>Bãi bỏ thủ tục cấp giấy phép xả nước thải vào nguồn nước, xả nước thải vào công trình thủy lợi mà</a:t>
            </a:r>
          </a:p>
          <a:p>
            <a:pPr marL="0" marR="0">
              <a:lnSpc>
                <a:spcPts val="1200"/>
              </a:lnSpc>
              <a:spcBef>
                <a:spcPts val="0"/>
              </a:spcBef>
              <a:spcAft>
                <a:spcPts val="0"/>
              </a:spcAft>
            </a:pPr>
            <a:r>
              <a:rPr sz="1200" dirty="0">
                <a:solidFill>
                  <a:srgbClr val="000000"/>
                </a:solidFill>
                <a:latin typeface="HRHDPI+TimesNewRomanPSMT"/>
                <a:cs typeface="HRHDPI+TimesNewRomanPSMT"/>
              </a:rPr>
              <a:t>lồng ghép nội dung này trong </a:t>
            </a:r>
            <a:r>
              <a:rPr sz="1200" spc="-22" dirty="0">
                <a:solidFill>
                  <a:srgbClr val="000000"/>
                </a:solidFill>
                <a:latin typeface="HRHDPI+TimesNewRomanPSMT"/>
                <a:cs typeface="HRHDPI+TimesNewRomanPSMT"/>
              </a:rPr>
              <a:t>GPMT.</a:t>
            </a:r>
          </a:p>
        </p:txBody>
      </p:sp>
      <p:sp>
        <p:nvSpPr>
          <p:cNvPr id="6" name="object 6"/>
          <p:cNvSpPr txBox="1"/>
          <p:nvPr/>
        </p:nvSpPr>
        <p:spPr>
          <a:xfrm>
            <a:off x="1666270" y="2573866"/>
            <a:ext cx="6106514" cy="511671"/>
          </a:xfrm>
          <a:prstGeom prst="rect">
            <a:avLst/>
          </a:prstGeom>
        </p:spPr>
        <p:txBody>
          <a:bodyPr vert="horz" wrap="square" lIns="0" tIns="0" rIns="0" bIns="0" rtlCol="0">
            <a:spAutoFit/>
          </a:bodyPr>
          <a:lstStyle/>
          <a:p>
            <a:pPr marL="0" marR="0">
              <a:lnSpc>
                <a:spcPts val="1328"/>
              </a:lnSpc>
              <a:spcBef>
                <a:spcPts val="0"/>
              </a:spcBef>
              <a:spcAft>
                <a:spcPts val="0"/>
              </a:spcAft>
            </a:pPr>
            <a:r>
              <a:rPr sz="1200" dirty="0">
                <a:solidFill>
                  <a:srgbClr val="000000"/>
                </a:solidFill>
                <a:latin typeface="HRHDPI+TimesNewRomanPSMT"/>
                <a:cs typeface="HRHDPI+TimesNewRomanPSMT"/>
              </a:rPr>
              <a:t>Bổ sung trách nhiệm, thẩm quyền tham gia, phản biện và đồng thuận của cơ quan quản lý công</a:t>
            </a:r>
          </a:p>
          <a:p>
            <a:pPr marL="0" marR="0">
              <a:lnSpc>
                <a:spcPts val="1200"/>
              </a:lnSpc>
              <a:spcBef>
                <a:spcPts val="0"/>
              </a:spcBef>
              <a:spcAft>
                <a:spcPts val="0"/>
              </a:spcAft>
            </a:pPr>
            <a:r>
              <a:rPr sz="1200" dirty="0">
                <a:solidFill>
                  <a:srgbClr val="000000"/>
                </a:solidFill>
                <a:latin typeface="HRHDPI+TimesNewRomanPSMT"/>
                <a:cs typeface="HRHDPI+TimesNewRomanPSMT"/>
              </a:rPr>
              <a:t>trình thủy lợi ngay từ giai đoạn ĐTM cho đến khi cấp GPMT</a:t>
            </a:r>
            <a:r>
              <a:rPr sz="1200" spc="-21"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đối với cơ sở xả nước thải vào công</a:t>
            </a:r>
          </a:p>
          <a:p>
            <a:pPr marL="0" marR="0">
              <a:lnSpc>
                <a:spcPts val="1200"/>
              </a:lnSpc>
              <a:spcBef>
                <a:spcPts val="0"/>
              </a:spcBef>
              <a:spcAft>
                <a:spcPts val="0"/>
              </a:spcAft>
            </a:pPr>
            <a:r>
              <a:rPr sz="1200" dirty="0">
                <a:solidFill>
                  <a:srgbClr val="000000"/>
                </a:solidFill>
                <a:latin typeface="HRHDPI+TimesNewRomanPSMT"/>
                <a:cs typeface="HRHDPI+TimesNewRomanPSMT"/>
              </a:rPr>
              <a:t>trình thủy lợi.</a:t>
            </a:r>
          </a:p>
        </p:txBody>
      </p:sp>
      <p:sp>
        <p:nvSpPr>
          <p:cNvPr id="7" name="object 7"/>
          <p:cNvSpPr txBox="1"/>
          <p:nvPr/>
        </p:nvSpPr>
        <p:spPr>
          <a:xfrm>
            <a:off x="1711990" y="3476977"/>
            <a:ext cx="2734008" cy="319385"/>
          </a:xfrm>
          <a:prstGeom prst="rect">
            <a:avLst/>
          </a:prstGeom>
        </p:spPr>
        <p:txBody>
          <a:bodyPr vert="horz" wrap="square" lIns="0" tIns="0" rIns="0" bIns="0" rtlCol="0">
            <a:spAutoFit/>
          </a:bodyPr>
          <a:lstStyle/>
          <a:p>
            <a:pPr marL="0" marR="0">
              <a:lnSpc>
                <a:spcPts val="2214"/>
              </a:lnSpc>
              <a:spcBef>
                <a:spcPts val="0"/>
              </a:spcBef>
              <a:spcAft>
                <a:spcPts val="0"/>
              </a:spcAft>
            </a:pPr>
            <a:r>
              <a:rPr sz="2000" dirty="0">
                <a:solidFill>
                  <a:srgbClr val="000000"/>
                </a:solidFill>
                <a:latin typeface="STQEVF+TimesNewRomanPSMT"/>
                <a:cs typeface="STQEVF+TimesNewRomanPSMT"/>
              </a:rPr>
              <a:t>Thẩm định báo cáo ĐTM</a:t>
            </a:r>
          </a:p>
        </p:txBody>
      </p:sp>
      <p:sp>
        <p:nvSpPr>
          <p:cNvPr id="8" name="object 8"/>
          <p:cNvSpPr txBox="1"/>
          <p:nvPr/>
        </p:nvSpPr>
        <p:spPr>
          <a:xfrm>
            <a:off x="1676430" y="3955061"/>
            <a:ext cx="6027926" cy="872728"/>
          </a:xfrm>
          <a:prstGeom prst="rect">
            <a:avLst/>
          </a:prstGeom>
        </p:spPr>
        <p:txBody>
          <a:bodyPr vert="horz" wrap="square" lIns="0" tIns="0" rIns="0" bIns="0" rtlCol="0">
            <a:spAutoFit/>
          </a:bodyPr>
          <a:lstStyle/>
          <a:p>
            <a:pPr marL="0" marR="0">
              <a:lnSpc>
                <a:spcPts val="1771"/>
              </a:lnSpc>
              <a:spcBef>
                <a:spcPts val="0"/>
              </a:spcBef>
              <a:spcAft>
                <a:spcPts val="0"/>
              </a:spcAft>
            </a:pPr>
            <a:r>
              <a:rPr sz="1600" dirty="0">
                <a:solidFill>
                  <a:srgbClr val="000000"/>
                </a:solidFill>
                <a:latin typeface="HTSVMS+TimesNewRomanPSMT"/>
                <a:cs typeface="HTSVMS+TimesNewRomanPSMT"/>
              </a:rPr>
              <a:t>UBND cấp tỉnh chủ trì, phối hợp với các bộ có liên quan thẩm định báo</a:t>
            </a:r>
          </a:p>
          <a:p>
            <a:pPr marL="0" marR="0">
              <a:lnSpc>
                <a:spcPts val="1608"/>
              </a:lnSpc>
              <a:spcBef>
                <a:spcPts val="0"/>
              </a:spcBef>
              <a:spcAft>
                <a:spcPts val="0"/>
              </a:spcAft>
            </a:pPr>
            <a:r>
              <a:rPr sz="1600" dirty="0">
                <a:solidFill>
                  <a:srgbClr val="000000"/>
                </a:solidFill>
                <a:latin typeface="HTSVMS+TimesNewRomanPSMT"/>
                <a:cs typeface="HTSVMS+TimesNewRomanPSMT"/>
              </a:rPr>
              <a:t>cáo ĐTM đối với các dự án thuộc thẩm quyền phê duyệt chủ trương đầu</a:t>
            </a:r>
          </a:p>
          <a:p>
            <a:pPr marL="0" marR="0">
              <a:lnSpc>
                <a:spcPts val="1607"/>
              </a:lnSpc>
              <a:spcBef>
                <a:spcPts val="0"/>
              </a:spcBef>
              <a:spcAft>
                <a:spcPts val="0"/>
              </a:spcAft>
            </a:pPr>
            <a:r>
              <a:rPr sz="1600" dirty="0">
                <a:solidFill>
                  <a:srgbClr val="000000"/>
                </a:solidFill>
                <a:latin typeface="HTSVMS+TimesNewRomanPSMT"/>
                <a:cs typeface="HTSVMS+TimesNewRomanPSMT"/>
              </a:rPr>
              <a:t>tư, quyết định đầu tư của các Bộ quản lý công trình xây dựng chuyên</a:t>
            </a:r>
          </a:p>
          <a:p>
            <a:pPr marL="0" marR="0">
              <a:lnSpc>
                <a:spcPts val="1583"/>
              </a:lnSpc>
              <a:spcBef>
                <a:spcPts val="0"/>
              </a:spcBef>
              <a:spcAft>
                <a:spcPts val="0"/>
              </a:spcAft>
            </a:pPr>
            <a:r>
              <a:rPr sz="1600" dirty="0">
                <a:solidFill>
                  <a:srgbClr val="000000"/>
                </a:solidFill>
                <a:latin typeface="HTSVMS+TimesNewRomanPSMT"/>
                <a:cs typeface="HTSVMS+TimesNewRomanPSMT"/>
              </a:rPr>
              <a:t>ngành</a:t>
            </a:r>
          </a:p>
        </p:txBody>
      </p:sp>
      <p:sp>
        <p:nvSpPr>
          <p:cNvPr id="9" name="object 9"/>
          <p:cNvSpPr txBox="1"/>
          <p:nvPr/>
        </p:nvSpPr>
        <p:spPr>
          <a:xfrm>
            <a:off x="1711990" y="5229577"/>
            <a:ext cx="2809682" cy="319385"/>
          </a:xfrm>
          <a:prstGeom prst="rect">
            <a:avLst/>
          </a:prstGeom>
        </p:spPr>
        <p:txBody>
          <a:bodyPr vert="horz" wrap="square" lIns="0" tIns="0" rIns="0" bIns="0" rtlCol="0">
            <a:spAutoFit/>
          </a:bodyPr>
          <a:lstStyle/>
          <a:p>
            <a:pPr marL="0" marR="0">
              <a:lnSpc>
                <a:spcPts val="2214"/>
              </a:lnSpc>
              <a:spcBef>
                <a:spcPts val="0"/>
              </a:spcBef>
              <a:spcAft>
                <a:spcPts val="0"/>
              </a:spcAft>
            </a:pPr>
            <a:r>
              <a:rPr sz="2000" spc="-17" dirty="0">
                <a:solidFill>
                  <a:srgbClr val="000000"/>
                </a:solidFill>
                <a:latin typeface="STQEVF+TimesNewRomanPSMT"/>
                <a:cs typeface="STQEVF+TimesNewRomanPSMT"/>
              </a:rPr>
              <a:t>Trách</a:t>
            </a:r>
            <a:r>
              <a:rPr sz="2000" spc="15" dirty="0">
                <a:solidFill>
                  <a:srgbClr val="000000"/>
                </a:solidFill>
                <a:latin typeface="STQEVF+TimesNewRomanPSMT"/>
                <a:cs typeface="STQEVF+TimesNewRomanPSMT"/>
              </a:rPr>
              <a:t> </a:t>
            </a:r>
            <a:r>
              <a:rPr sz="2000" dirty="0">
                <a:solidFill>
                  <a:srgbClr val="000000"/>
                </a:solidFill>
                <a:latin typeface="STQEVF+TimesNewRomanPSMT"/>
                <a:cs typeface="STQEVF+TimesNewRomanPSMT"/>
              </a:rPr>
              <a:t>nhiệm quản lý CTR</a:t>
            </a:r>
          </a:p>
        </p:txBody>
      </p:sp>
      <p:sp>
        <p:nvSpPr>
          <p:cNvPr id="10" name="object 10"/>
          <p:cNvSpPr txBox="1"/>
          <p:nvPr/>
        </p:nvSpPr>
        <p:spPr>
          <a:xfrm>
            <a:off x="1676430" y="5811293"/>
            <a:ext cx="6166007" cy="668512"/>
          </a:xfrm>
          <a:prstGeom prst="rect">
            <a:avLst/>
          </a:prstGeom>
        </p:spPr>
        <p:txBody>
          <a:bodyPr vert="horz" wrap="square" lIns="0" tIns="0" rIns="0" bIns="0" rtlCol="0">
            <a:spAutoFit/>
          </a:bodyPr>
          <a:lstStyle/>
          <a:p>
            <a:pPr marL="0" marR="0">
              <a:lnSpc>
                <a:spcPts val="1771"/>
              </a:lnSpc>
              <a:spcBef>
                <a:spcPts val="0"/>
              </a:spcBef>
              <a:spcAft>
                <a:spcPts val="0"/>
              </a:spcAft>
            </a:pPr>
            <a:r>
              <a:rPr sz="1600" dirty="0">
                <a:solidFill>
                  <a:srgbClr val="000000"/>
                </a:solidFill>
                <a:latin typeface="HTSVMS+TimesNewRomanPSMT"/>
                <a:cs typeface="HTSVMS+TimesNewRomanPSMT"/>
              </a:rPr>
              <a:t>Thể chế hóa tinh thần Nghị quyết số 09/NQ-CP</a:t>
            </a:r>
            <a:r>
              <a:rPr sz="1600" spc="-58"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để phân công trách nhiệm</a:t>
            </a:r>
          </a:p>
          <a:p>
            <a:pPr marL="0" marR="0">
              <a:lnSpc>
                <a:spcPts val="1583"/>
              </a:lnSpc>
              <a:spcBef>
                <a:spcPts val="0"/>
              </a:spcBef>
              <a:spcAft>
                <a:spcPts val="0"/>
              </a:spcAft>
            </a:pPr>
            <a:r>
              <a:rPr sz="1600" dirty="0">
                <a:solidFill>
                  <a:srgbClr val="000000"/>
                </a:solidFill>
                <a:latin typeface="HTSVMS+TimesNewRomanPSMT"/>
                <a:cs typeface="HTSVMS+TimesNewRomanPSMT"/>
              </a:rPr>
              <a:t>chủ trì, phối hợp của các địa phương trong công tác quản lý chất thải, đặc</a:t>
            </a:r>
          </a:p>
          <a:p>
            <a:pPr marL="0" marR="0">
              <a:lnSpc>
                <a:spcPts val="1608"/>
              </a:lnSpc>
              <a:spcBef>
                <a:spcPts val="0"/>
              </a:spcBef>
              <a:spcAft>
                <a:spcPts val="0"/>
              </a:spcAft>
            </a:pPr>
            <a:r>
              <a:rPr sz="1600" dirty="0">
                <a:solidFill>
                  <a:srgbClr val="000000"/>
                </a:solidFill>
                <a:latin typeface="HTSVMS+TimesNewRomanPSMT"/>
                <a:cs typeface="HTSVMS+TimesNewRomanPSMT"/>
              </a:rPr>
              <a:t>biệt là chất thải rắn sinh hoạt</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1335864" y="1019837"/>
            <a:ext cx="6836598" cy="503920"/>
          </a:xfrm>
          <a:prstGeom prst="rect">
            <a:avLst/>
          </a:prstGeom>
        </p:spPr>
        <p:txBody>
          <a:bodyPr vert="horz" wrap="square" lIns="0" tIns="0" rIns="0" bIns="0" rtlCol="0">
            <a:spAutoFit/>
          </a:bodyPr>
          <a:lstStyle/>
          <a:p>
            <a:pPr marL="0" marR="0">
              <a:lnSpc>
                <a:spcPts val="1771"/>
              </a:lnSpc>
              <a:spcBef>
                <a:spcPts val="0"/>
              </a:spcBef>
              <a:spcAft>
                <a:spcPts val="0"/>
              </a:spcAft>
            </a:pPr>
            <a:r>
              <a:rPr sz="1600" dirty="0">
                <a:solidFill>
                  <a:srgbClr val="FF0000"/>
                </a:solidFill>
                <a:latin typeface="TSLFQS+TimesNewRomanPS-BoldItalicMT"/>
                <a:cs typeface="TSLFQS+TimesNewRomanPS-BoldItalicMT"/>
              </a:rPr>
              <a:t>Nội dung 6: Cụ thể hóa các quy định về ứng phó BĐKH, thúc đẩy phát triển thị</a:t>
            </a:r>
          </a:p>
          <a:p>
            <a:pPr marL="2197925" marR="0">
              <a:lnSpc>
                <a:spcPts val="1771"/>
              </a:lnSpc>
              <a:spcBef>
                <a:spcPts val="124"/>
              </a:spcBef>
              <a:spcAft>
                <a:spcPts val="0"/>
              </a:spcAft>
            </a:pPr>
            <a:r>
              <a:rPr sz="1600" dirty="0">
                <a:solidFill>
                  <a:srgbClr val="FF0000"/>
                </a:solidFill>
                <a:latin typeface="TSLFQS+TimesNewRomanPS-BoldItalicMT"/>
                <a:cs typeface="TSLFQS+TimesNewRomanPS-BoldItalicMT"/>
              </a:rPr>
              <a:t>trường các-bon trong nước</a:t>
            </a:r>
          </a:p>
        </p:txBody>
      </p:sp>
      <p:sp>
        <p:nvSpPr>
          <p:cNvPr id="4" name="object 4"/>
          <p:cNvSpPr txBox="1"/>
          <p:nvPr/>
        </p:nvSpPr>
        <p:spPr>
          <a:xfrm>
            <a:off x="3829065" y="1501421"/>
            <a:ext cx="1851405" cy="263128"/>
          </a:xfrm>
          <a:prstGeom prst="rect">
            <a:avLst/>
          </a:prstGeom>
        </p:spPr>
        <p:txBody>
          <a:bodyPr vert="horz" wrap="square" lIns="0" tIns="0" rIns="0" bIns="0" rtlCol="0">
            <a:spAutoFit/>
          </a:bodyPr>
          <a:lstStyle/>
          <a:p>
            <a:pPr marL="0" marR="0">
              <a:lnSpc>
                <a:spcPts val="1771"/>
              </a:lnSpc>
              <a:spcBef>
                <a:spcPts val="0"/>
              </a:spcBef>
              <a:spcAft>
                <a:spcPts val="0"/>
              </a:spcAft>
            </a:pPr>
            <a:r>
              <a:rPr sz="1600" dirty="0">
                <a:solidFill>
                  <a:srgbClr val="00B050"/>
                </a:solidFill>
                <a:latin typeface="TSLFQS+TimesNewRomanPS-BoldItalicMT"/>
                <a:cs typeface="TSLFQS+TimesNewRomanPS-BoldItalicMT"/>
              </a:rPr>
              <a:t>a) Luật BVMT 2020</a:t>
            </a:r>
          </a:p>
        </p:txBody>
      </p:sp>
      <p:sp>
        <p:nvSpPr>
          <p:cNvPr id="5" name="object 5"/>
          <p:cNvSpPr txBox="1"/>
          <p:nvPr/>
        </p:nvSpPr>
        <p:spPr>
          <a:xfrm>
            <a:off x="4028605" y="2094031"/>
            <a:ext cx="3825158" cy="591615"/>
          </a:xfrm>
          <a:prstGeom prst="rect">
            <a:avLst/>
          </a:prstGeom>
        </p:spPr>
        <p:txBody>
          <a:bodyPr vert="horz" wrap="square" lIns="0" tIns="0" rIns="0" bIns="0" rtlCol="0">
            <a:spAutoFit/>
          </a:bodyPr>
          <a:lstStyle/>
          <a:p>
            <a:pPr marL="0" marR="0" algn="just">
              <a:lnSpc>
                <a:spcPts val="1550"/>
              </a:lnSpc>
              <a:spcBef>
                <a:spcPts val="0"/>
              </a:spcBef>
              <a:spcAft>
                <a:spcPts val="0"/>
              </a:spcAft>
            </a:pPr>
            <a:r>
              <a:rPr sz="1400" dirty="0">
                <a:solidFill>
                  <a:srgbClr val="000000"/>
                </a:solidFill>
                <a:latin typeface="HSHVTA+TimesNewRomanPSMT"/>
                <a:cs typeface="HSHVTA+TimesNewRomanPSMT"/>
              </a:rPr>
              <a:t>•</a:t>
            </a:r>
            <a:r>
              <a:rPr sz="1400" spc="60"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Xác định nội dung và trách nhiệm của Bộ</a:t>
            </a:r>
          </a:p>
          <a:p>
            <a:pPr marL="114300" marR="0" algn="just">
              <a:lnSpc>
                <a:spcPts val="1392"/>
              </a:lnSpc>
              <a:spcBef>
                <a:spcPts val="0"/>
              </a:spcBef>
              <a:spcAft>
                <a:spcPts val="0"/>
              </a:spcAft>
            </a:pPr>
            <a:r>
              <a:rPr sz="1400" spc="-21" dirty="0">
                <a:solidFill>
                  <a:srgbClr val="000000"/>
                </a:solidFill>
                <a:latin typeface="HSHVTA+TimesNewRomanPSMT"/>
                <a:cs typeface="HSHVTA+TimesNewRomanPSMT"/>
              </a:rPr>
              <a:t>TN&amp;MT,</a:t>
            </a:r>
            <a:r>
              <a:rPr sz="1400" spc="21"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các Bộ, ngành liên quan và địa phương</a:t>
            </a:r>
          </a:p>
          <a:p>
            <a:pPr marL="114300" marR="0" algn="just">
              <a:lnSpc>
                <a:spcPts val="1416"/>
              </a:lnSpc>
              <a:spcBef>
                <a:spcPts val="50"/>
              </a:spcBef>
              <a:spcAft>
                <a:spcPts val="0"/>
              </a:spcAft>
            </a:pPr>
            <a:r>
              <a:rPr sz="1400" dirty="0">
                <a:solidFill>
                  <a:srgbClr val="000000"/>
                </a:solidFill>
                <a:latin typeface="HSHVTA+TimesNewRomanPSMT"/>
                <a:cs typeface="HSHVTA+TimesNewRomanPSMT"/>
              </a:rPr>
              <a:t>về thích ứng với BĐKH và giảm nhẹ phát thải khí</a:t>
            </a:r>
          </a:p>
        </p:txBody>
      </p:sp>
      <p:sp>
        <p:nvSpPr>
          <p:cNvPr id="6" name="object 6"/>
          <p:cNvSpPr txBox="1"/>
          <p:nvPr/>
        </p:nvSpPr>
        <p:spPr>
          <a:xfrm>
            <a:off x="1815844" y="2548184"/>
            <a:ext cx="2190167" cy="591615"/>
          </a:xfrm>
          <a:prstGeom prst="rect">
            <a:avLst/>
          </a:prstGeom>
        </p:spPr>
        <p:txBody>
          <a:bodyPr vert="horz" wrap="square" lIns="0" tIns="0" rIns="0" bIns="0" rtlCol="0">
            <a:spAutoFit/>
          </a:bodyPr>
          <a:lstStyle/>
          <a:p>
            <a:pPr marL="102361" marR="0">
              <a:lnSpc>
                <a:spcPts val="1550"/>
              </a:lnSpc>
              <a:spcBef>
                <a:spcPts val="0"/>
              </a:spcBef>
              <a:spcAft>
                <a:spcPts val="0"/>
              </a:spcAft>
            </a:pPr>
            <a:r>
              <a:rPr sz="1400" dirty="0">
                <a:solidFill>
                  <a:srgbClr val="000000"/>
                </a:solidFill>
                <a:latin typeface="QVBUCV+TimesNewRomanPS-BoldMT"/>
                <a:cs typeface="QVBUCV+TimesNewRomanPS-BoldMT"/>
              </a:rPr>
              <a:t>Bổ sung các quy định về</a:t>
            </a:r>
          </a:p>
          <a:p>
            <a:pPr marL="0" marR="0">
              <a:lnSpc>
                <a:spcPts val="1391"/>
              </a:lnSpc>
              <a:spcBef>
                <a:spcPts val="0"/>
              </a:spcBef>
              <a:spcAft>
                <a:spcPts val="0"/>
              </a:spcAft>
            </a:pPr>
            <a:r>
              <a:rPr sz="1400" dirty="0">
                <a:solidFill>
                  <a:srgbClr val="000000"/>
                </a:solidFill>
                <a:latin typeface="QVBUCV+TimesNewRomanPS-BoldMT"/>
                <a:cs typeface="QVBUCV+TimesNewRomanPS-BoldMT"/>
              </a:rPr>
              <a:t>thích ứng với BĐKH, giảm</a:t>
            </a:r>
          </a:p>
          <a:p>
            <a:pPr marL="203580" marR="0">
              <a:lnSpc>
                <a:spcPts val="1416"/>
              </a:lnSpc>
              <a:spcBef>
                <a:spcPts val="50"/>
              </a:spcBef>
              <a:spcAft>
                <a:spcPts val="0"/>
              </a:spcAft>
            </a:pPr>
            <a:r>
              <a:rPr sz="1400" dirty="0">
                <a:solidFill>
                  <a:srgbClr val="000000"/>
                </a:solidFill>
                <a:latin typeface="QVBUCV+TimesNewRomanPS-BoldMT"/>
                <a:cs typeface="QVBUCV+TimesNewRomanPS-BoldMT"/>
              </a:rPr>
              <a:t>nhẹ phát thải khí nhà</a:t>
            </a:r>
          </a:p>
        </p:txBody>
      </p:sp>
      <p:sp>
        <p:nvSpPr>
          <p:cNvPr id="7" name="object 7"/>
          <p:cNvSpPr txBox="1"/>
          <p:nvPr/>
        </p:nvSpPr>
        <p:spPr>
          <a:xfrm>
            <a:off x="4142905" y="2627431"/>
            <a:ext cx="819120" cy="234999"/>
          </a:xfrm>
          <a:prstGeom prst="rect">
            <a:avLst/>
          </a:prstGeom>
        </p:spPr>
        <p:txBody>
          <a:bodyPr vert="horz" wrap="square" lIns="0" tIns="0" rIns="0" bIns="0" rtlCol="0">
            <a:spAutoFit/>
          </a:bodyPr>
          <a:lstStyle/>
          <a:p>
            <a:pPr marL="0" marR="0">
              <a:lnSpc>
                <a:spcPts val="1550"/>
              </a:lnSpc>
              <a:spcBef>
                <a:spcPts val="0"/>
              </a:spcBef>
              <a:spcAft>
                <a:spcPts val="0"/>
              </a:spcAft>
            </a:pPr>
            <a:r>
              <a:rPr sz="1400" dirty="0">
                <a:solidFill>
                  <a:srgbClr val="000000"/>
                </a:solidFill>
                <a:latin typeface="HSHVTA+TimesNewRomanPSMT"/>
                <a:cs typeface="HSHVTA+TimesNewRomanPSMT"/>
              </a:rPr>
              <a:t>nhà kính;</a:t>
            </a:r>
          </a:p>
        </p:txBody>
      </p:sp>
      <p:sp>
        <p:nvSpPr>
          <p:cNvPr id="8" name="object 8"/>
          <p:cNvSpPr txBox="1"/>
          <p:nvPr/>
        </p:nvSpPr>
        <p:spPr>
          <a:xfrm>
            <a:off x="4028605" y="2831648"/>
            <a:ext cx="3933113" cy="768399"/>
          </a:xfrm>
          <a:prstGeom prst="rect">
            <a:avLst/>
          </a:prstGeom>
        </p:spPr>
        <p:txBody>
          <a:bodyPr vert="horz" wrap="square" lIns="0" tIns="0" rIns="0" bIns="0" rtlCol="0">
            <a:spAutoFit/>
          </a:bodyPr>
          <a:lstStyle/>
          <a:p>
            <a:pPr marL="0" marR="0" algn="just">
              <a:lnSpc>
                <a:spcPts val="1550"/>
              </a:lnSpc>
              <a:spcBef>
                <a:spcPts val="0"/>
              </a:spcBef>
              <a:spcAft>
                <a:spcPts val="0"/>
              </a:spcAft>
            </a:pPr>
            <a:r>
              <a:rPr sz="1400" dirty="0">
                <a:solidFill>
                  <a:srgbClr val="000000"/>
                </a:solidFill>
                <a:latin typeface="HSHVTA+TimesNewRomanPSMT"/>
                <a:cs typeface="HSHVTA+TimesNewRomanPSMT"/>
              </a:rPr>
              <a:t>•</a:t>
            </a:r>
            <a:r>
              <a:rPr sz="1400" spc="60"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Bổ sung quy định về lồng ghép nội dung ứng phó</a:t>
            </a:r>
          </a:p>
          <a:p>
            <a:pPr marL="114300" marR="0" algn="just">
              <a:lnSpc>
                <a:spcPts val="1391"/>
              </a:lnSpc>
              <a:spcBef>
                <a:spcPts val="0"/>
              </a:spcBef>
              <a:spcAft>
                <a:spcPts val="0"/>
              </a:spcAft>
            </a:pPr>
            <a:r>
              <a:rPr sz="1400" dirty="0">
                <a:solidFill>
                  <a:srgbClr val="000000"/>
                </a:solidFill>
                <a:latin typeface="HSHVTA+TimesNewRomanPSMT"/>
                <a:cs typeface="HSHVTA+TimesNewRomanPSMT"/>
              </a:rPr>
              <a:t>với BĐKH vào hệ thống chiến lược, quy hoạch,</a:t>
            </a:r>
          </a:p>
          <a:p>
            <a:pPr marL="114300" marR="0" algn="just">
              <a:lnSpc>
                <a:spcPts val="1392"/>
              </a:lnSpc>
              <a:spcBef>
                <a:spcPts val="0"/>
              </a:spcBef>
              <a:spcAft>
                <a:spcPts val="0"/>
              </a:spcAft>
            </a:pPr>
            <a:r>
              <a:rPr sz="1400" dirty="0">
                <a:solidFill>
                  <a:srgbClr val="000000"/>
                </a:solidFill>
                <a:latin typeface="HSHVTA+TimesNewRomanPSMT"/>
                <a:cs typeface="HSHVTA+TimesNewRomanPSMT"/>
              </a:rPr>
              <a:t>thực hiện cam kết quốc tế về BĐKH và bảo vệ tầng</a:t>
            </a:r>
          </a:p>
          <a:p>
            <a:pPr marL="114300" marR="0" algn="just">
              <a:lnSpc>
                <a:spcPts val="1416"/>
              </a:lnSpc>
              <a:spcBef>
                <a:spcPts val="50"/>
              </a:spcBef>
              <a:spcAft>
                <a:spcPts val="0"/>
              </a:spcAft>
            </a:pPr>
            <a:r>
              <a:rPr sz="1400" dirty="0">
                <a:solidFill>
                  <a:srgbClr val="000000"/>
                </a:solidFill>
                <a:latin typeface="HSHVTA+TimesNewRomanPSMT"/>
                <a:cs typeface="HSHVTA+TimesNewRomanPSMT"/>
              </a:rPr>
              <a:t>ô-dôn.</a:t>
            </a:r>
          </a:p>
        </p:txBody>
      </p:sp>
      <p:sp>
        <p:nvSpPr>
          <p:cNvPr id="9" name="object 9"/>
          <p:cNvSpPr txBox="1"/>
          <p:nvPr/>
        </p:nvSpPr>
        <p:spPr>
          <a:xfrm>
            <a:off x="1942971" y="3081584"/>
            <a:ext cx="1935748" cy="234999"/>
          </a:xfrm>
          <a:prstGeom prst="rect">
            <a:avLst/>
          </a:prstGeom>
        </p:spPr>
        <p:txBody>
          <a:bodyPr vert="horz" wrap="square" lIns="0" tIns="0" rIns="0" bIns="0" rtlCol="0">
            <a:spAutoFit/>
          </a:bodyPr>
          <a:lstStyle/>
          <a:p>
            <a:pPr marL="0" marR="0">
              <a:lnSpc>
                <a:spcPts val="1550"/>
              </a:lnSpc>
              <a:spcBef>
                <a:spcPts val="0"/>
              </a:spcBef>
              <a:spcAft>
                <a:spcPts val="0"/>
              </a:spcAft>
            </a:pPr>
            <a:r>
              <a:rPr sz="1400" dirty="0">
                <a:solidFill>
                  <a:srgbClr val="000000"/>
                </a:solidFill>
                <a:latin typeface="QVBUCV+TimesNewRomanPS-BoldMT"/>
                <a:cs typeface="QVBUCV+TimesNewRomanPS-BoldMT"/>
              </a:rPr>
              <a:t>kính, bảo vệ tầng ô-dôn</a:t>
            </a:r>
          </a:p>
        </p:txBody>
      </p:sp>
      <p:sp>
        <p:nvSpPr>
          <p:cNvPr id="10" name="object 10"/>
          <p:cNvSpPr txBox="1"/>
          <p:nvPr/>
        </p:nvSpPr>
        <p:spPr>
          <a:xfrm>
            <a:off x="1815336" y="4523288"/>
            <a:ext cx="2195472" cy="1658415"/>
          </a:xfrm>
          <a:prstGeom prst="rect">
            <a:avLst/>
          </a:prstGeom>
        </p:spPr>
        <p:txBody>
          <a:bodyPr vert="horz" wrap="square" lIns="0" tIns="0" rIns="0" bIns="0" rtlCol="0">
            <a:spAutoFit/>
          </a:bodyPr>
          <a:lstStyle/>
          <a:p>
            <a:pPr marL="155765" marR="0">
              <a:lnSpc>
                <a:spcPts val="1550"/>
              </a:lnSpc>
              <a:spcBef>
                <a:spcPts val="0"/>
              </a:spcBef>
              <a:spcAft>
                <a:spcPts val="0"/>
              </a:spcAft>
            </a:pPr>
            <a:r>
              <a:rPr sz="1400" dirty="0">
                <a:solidFill>
                  <a:srgbClr val="000000"/>
                </a:solidFill>
                <a:latin typeface="QVBUCV+TimesNewRomanPS-BoldMT"/>
                <a:cs typeface="QVBUCV+TimesNewRomanPS-BoldMT"/>
              </a:rPr>
              <a:t>Chế định về tổ chức và</a:t>
            </a:r>
          </a:p>
          <a:p>
            <a:pPr marL="54864" marR="0">
              <a:lnSpc>
                <a:spcPts val="1391"/>
              </a:lnSpc>
              <a:spcBef>
                <a:spcPts val="0"/>
              </a:spcBef>
              <a:spcAft>
                <a:spcPts val="0"/>
              </a:spcAft>
            </a:pPr>
            <a:r>
              <a:rPr sz="1400" dirty="0">
                <a:solidFill>
                  <a:srgbClr val="000000"/>
                </a:solidFill>
                <a:latin typeface="QVBUCV+TimesNewRomanPS-BoldMT"/>
                <a:cs typeface="QVBUCV+TimesNewRomanPS-BoldMT"/>
              </a:rPr>
              <a:t>phát triển thị trường các-</a:t>
            </a:r>
          </a:p>
          <a:p>
            <a:pPr marL="0" marR="0">
              <a:lnSpc>
                <a:spcPts val="1416"/>
              </a:lnSpc>
              <a:spcBef>
                <a:spcPts val="50"/>
              </a:spcBef>
              <a:spcAft>
                <a:spcPts val="0"/>
              </a:spcAft>
            </a:pPr>
            <a:r>
              <a:rPr sz="1400" dirty="0">
                <a:solidFill>
                  <a:srgbClr val="000000"/>
                </a:solidFill>
                <a:latin typeface="QVBUCV+TimesNewRomanPS-BoldMT"/>
                <a:cs typeface="QVBUCV+TimesNewRomanPS-BoldMT"/>
              </a:rPr>
              <a:t>bon như là công cụ để thúc</a:t>
            </a:r>
          </a:p>
          <a:p>
            <a:pPr marL="161988" marR="0">
              <a:lnSpc>
                <a:spcPts val="1392"/>
              </a:lnSpc>
              <a:spcBef>
                <a:spcPts val="0"/>
              </a:spcBef>
              <a:spcAft>
                <a:spcPts val="0"/>
              </a:spcAft>
            </a:pPr>
            <a:r>
              <a:rPr sz="1400" dirty="0">
                <a:solidFill>
                  <a:srgbClr val="000000"/>
                </a:solidFill>
                <a:latin typeface="QVBUCV+TimesNewRomanPS-BoldMT"/>
                <a:cs typeface="QVBUCV+TimesNewRomanPS-BoldMT"/>
              </a:rPr>
              <a:t>đẩy giảm phát thải khí</a:t>
            </a:r>
          </a:p>
          <a:p>
            <a:pPr marL="58547" marR="0">
              <a:lnSpc>
                <a:spcPts val="1391"/>
              </a:lnSpc>
              <a:spcBef>
                <a:spcPts val="0"/>
              </a:spcBef>
              <a:spcAft>
                <a:spcPts val="0"/>
              </a:spcAft>
            </a:pPr>
            <a:r>
              <a:rPr sz="1400" dirty="0">
                <a:solidFill>
                  <a:srgbClr val="000000"/>
                </a:solidFill>
                <a:latin typeface="QVBUCV+TimesNewRomanPS-BoldMT"/>
                <a:cs typeface="QVBUCV+TimesNewRomanPS-BoldMT"/>
              </a:rPr>
              <a:t>nhà kính trong nước, góp</a:t>
            </a:r>
          </a:p>
          <a:p>
            <a:pPr marL="78930" marR="0">
              <a:lnSpc>
                <a:spcPts val="1416"/>
              </a:lnSpc>
              <a:spcBef>
                <a:spcPts val="50"/>
              </a:spcBef>
              <a:spcAft>
                <a:spcPts val="0"/>
              </a:spcAft>
            </a:pPr>
            <a:r>
              <a:rPr sz="1400" dirty="0">
                <a:solidFill>
                  <a:srgbClr val="000000"/>
                </a:solidFill>
                <a:latin typeface="QVBUCV+TimesNewRomanPS-BoldMT"/>
                <a:cs typeface="QVBUCV+TimesNewRomanPS-BoldMT"/>
              </a:rPr>
              <a:t>phần thực hiện đóng góp</a:t>
            </a:r>
          </a:p>
          <a:p>
            <a:pPr marL="55880" marR="0">
              <a:lnSpc>
                <a:spcPts val="1392"/>
              </a:lnSpc>
              <a:spcBef>
                <a:spcPts val="0"/>
              </a:spcBef>
              <a:spcAft>
                <a:spcPts val="0"/>
              </a:spcAft>
            </a:pPr>
            <a:r>
              <a:rPr sz="1400" dirty="0">
                <a:solidFill>
                  <a:srgbClr val="000000"/>
                </a:solidFill>
                <a:latin typeface="QVBUCV+TimesNewRomanPS-BoldMT"/>
                <a:cs typeface="QVBUCV+TimesNewRomanPS-BoldMT"/>
              </a:rPr>
              <a:t>về giảm nhẹ phát thải khí</a:t>
            </a:r>
          </a:p>
          <a:p>
            <a:pPr marL="6540" marR="0">
              <a:lnSpc>
                <a:spcPts val="1391"/>
              </a:lnSpc>
              <a:spcBef>
                <a:spcPts val="0"/>
              </a:spcBef>
              <a:spcAft>
                <a:spcPts val="0"/>
              </a:spcAft>
            </a:pPr>
            <a:r>
              <a:rPr sz="1400" dirty="0">
                <a:solidFill>
                  <a:srgbClr val="000000"/>
                </a:solidFill>
                <a:latin typeface="QVBUCV+TimesNewRomanPS-BoldMT"/>
                <a:cs typeface="QVBUCV+TimesNewRomanPS-BoldMT"/>
              </a:rPr>
              <a:t>nhà kính do</a:t>
            </a:r>
            <a:r>
              <a:rPr sz="1400" spc="-25" dirty="0">
                <a:solidFill>
                  <a:srgbClr val="000000"/>
                </a:solidFill>
                <a:latin typeface="QVBUCV+TimesNewRomanPS-BoldMT"/>
                <a:cs typeface="QVBUCV+TimesNewRomanPS-BoldMT"/>
              </a:rPr>
              <a:t> </a:t>
            </a:r>
            <a:r>
              <a:rPr sz="1400" spc="-17" dirty="0">
                <a:solidFill>
                  <a:srgbClr val="000000"/>
                </a:solidFill>
                <a:latin typeface="QVBUCV+TimesNewRomanPS-BoldMT"/>
                <a:cs typeface="QVBUCV+TimesNewRomanPS-BoldMT"/>
              </a:rPr>
              <a:t>Việt</a:t>
            </a:r>
            <a:r>
              <a:rPr sz="1400" spc="17" dirty="0">
                <a:solidFill>
                  <a:srgbClr val="000000"/>
                </a:solidFill>
                <a:latin typeface="QVBUCV+TimesNewRomanPS-BoldMT"/>
                <a:cs typeface="QVBUCV+TimesNewRomanPS-BoldMT"/>
              </a:rPr>
              <a:t> </a:t>
            </a:r>
            <a:r>
              <a:rPr sz="1400" dirty="0">
                <a:solidFill>
                  <a:srgbClr val="000000"/>
                </a:solidFill>
                <a:latin typeface="QVBUCV+TimesNewRomanPS-BoldMT"/>
                <a:cs typeface="QVBUCV+TimesNewRomanPS-BoldMT"/>
              </a:rPr>
              <a:t>Nam cam</a:t>
            </a:r>
          </a:p>
          <a:p>
            <a:pPr marL="183451" marR="0">
              <a:lnSpc>
                <a:spcPts val="1416"/>
              </a:lnSpc>
              <a:spcBef>
                <a:spcPts val="50"/>
              </a:spcBef>
              <a:spcAft>
                <a:spcPts val="0"/>
              </a:spcAft>
            </a:pPr>
            <a:r>
              <a:rPr sz="1400" dirty="0">
                <a:solidFill>
                  <a:srgbClr val="000000"/>
                </a:solidFill>
                <a:latin typeface="QVBUCV+TimesNewRomanPS-BoldMT"/>
                <a:cs typeface="QVBUCV+TimesNewRomanPS-BoldMT"/>
              </a:rPr>
              <a:t>kết khi tham gia</a:t>
            </a:r>
            <a:r>
              <a:rPr sz="1400" spc="-25" dirty="0">
                <a:solidFill>
                  <a:srgbClr val="000000"/>
                </a:solidFill>
                <a:latin typeface="QVBUCV+TimesNewRomanPS-BoldMT"/>
                <a:cs typeface="QVBUCV+TimesNewRomanPS-BoldMT"/>
              </a:rPr>
              <a:t> </a:t>
            </a:r>
            <a:r>
              <a:rPr sz="1400" dirty="0">
                <a:solidFill>
                  <a:srgbClr val="000000"/>
                </a:solidFill>
                <a:latin typeface="QVBUCV+TimesNewRomanPS-BoldMT"/>
                <a:cs typeface="QVBUCV+TimesNewRomanPS-BoldMT"/>
              </a:rPr>
              <a:t>Thỏa</a:t>
            </a:r>
          </a:p>
        </p:txBody>
      </p:sp>
      <p:sp>
        <p:nvSpPr>
          <p:cNvPr id="11" name="object 11"/>
          <p:cNvSpPr txBox="1"/>
          <p:nvPr/>
        </p:nvSpPr>
        <p:spPr>
          <a:xfrm>
            <a:off x="4029702" y="4520240"/>
            <a:ext cx="3708702" cy="564257"/>
          </a:xfrm>
          <a:prstGeom prst="rect">
            <a:avLst/>
          </a:prstGeom>
        </p:spPr>
        <p:txBody>
          <a:bodyPr vert="horz" wrap="square" lIns="0" tIns="0" rIns="0" bIns="0" rtlCol="0">
            <a:spAutoFit/>
          </a:bodyPr>
          <a:lstStyle/>
          <a:p>
            <a:pPr marL="0" marR="0" algn="just">
              <a:lnSpc>
                <a:spcPts val="1550"/>
              </a:lnSpc>
              <a:spcBef>
                <a:spcPts val="0"/>
              </a:spcBef>
              <a:spcAft>
                <a:spcPts val="0"/>
              </a:spcAft>
            </a:pPr>
            <a:r>
              <a:rPr sz="1400" dirty="0">
                <a:solidFill>
                  <a:srgbClr val="000000"/>
                </a:solidFill>
                <a:latin typeface="HSHVTA+TimesNewRomanPSMT"/>
                <a:cs typeface="HSHVTA+TimesNewRomanPSMT"/>
              </a:rPr>
              <a:t>•</a:t>
            </a:r>
            <a:r>
              <a:rPr sz="1400" spc="60"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Quy định rõ đối tượng được phân bổ hạn ngạch</a:t>
            </a:r>
          </a:p>
          <a:p>
            <a:pPr marL="114300" marR="0" algn="just">
              <a:lnSpc>
                <a:spcPts val="1392"/>
              </a:lnSpc>
              <a:spcBef>
                <a:spcPts val="0"/>
              </a:spcBef>
              <a:spcAft>
                <a:spcPts val="0"/>
              </a:spcAft>
            </a:pPr>
            <a:r>
              <a:rPr sz="1400" dirty="0">
                <a:solidFill>
                  <a:srgbClr val="000000"/>
                </a:solidFill>
                <a:latin typeface="HSHVTA+TimesNewRomanPSMT"/>
                <a:cs typeface="HSHVTA+TimesNewRomanPSMT"/>
              </a:rPr>
              <a:t>phát thải khí nhà kính và có quyền trao đổi, mua</a:t>
            </a:r>
          </a:p>
          <a:p>
            <a:pPr marL="114300" marR="0" algn="just">
              <a:lnSpc>
                <a:spcPts val="1391"/>
              </a:lnSpc>
              <a:spcBef>
                <a:spcPts val="0"/>
              </a:spcBef>
              <a:spcAft>
                <a:spcPts val="0"/>
              </a:spcAft>
            </a:pPr>
            <a:r>
              <a:rPr sz="1400" dirty="0">
                <a:solidFill>
                  <a:srgbClr val="000000"/>
                </a:solidFill>
                <a:latin typeface="HSHVTA+TimesNewRomanPSMT"/>
                <a:cs typeface="HSHVTA+TimesNewRomanPSMT"/>
              </a:rPr>
              <a:t>bán trên thị trường các-bon trong nước;</a:t>
            </a:r>
          </a:p>
        </p:txBody>
      </p:sp>
      <p:sp>
        <p:nvSpPr>
          <p:cNvPr id="12" name="object 12"/>
          <p:cNvSpPr txBox="1"/>
          <p:nvPr/>
        </p:nvSpPr>
        <p:spPr>
          <a:xfrm>
            <a:off x="4029702" y="5078024"/>
            <a:ext cx="3839586" cy="234999"/>
          </a:xfrm>
          <a:prstGeom prst="rect">
            <a:avLst/>
          </a:prstGeom>
        </p:spPr>
        <p:txBody>
          <a:bodyPr vert="horz" wrap="square" lIns="0" tIns="0" rIns="0" bIns="0" rtlCol="0">
            <a:spAutoFit/>
          </a:bodyPr>
          <a:lstStyle/>
          <a:p>
            <a:pPr marL="0" marR="0">
              <a:lnSpc>
                <a:spcPts val="1550"/>
              </a:lnSpc>
              <a:spcBef>
                <a:spcPts val="0"/>
              </a:spcBef>
              <a:spcAft>
                <a:spcPts val="0"/>
              </a:spcAft>
            </a:pPr>
            <a:r>
              <a:rPr sz="1400" dirty="0">
                <a:solidFill>
                  <a:srgbClr val="000000"/>
                </a:solidFill>
                <a:latin typeface="HSHVTA+TimesNewRomanPSMT"/>
                <a:cs typeface="HSHVTA+TimesNewRomanPSMT"/>
              </a:rPr>
              <a:t>•</a:t>
            </a:r>
            <a:r>
              <a:rPr sz="1400" spc="60"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Căn cứ xác định hạn ngạch phát thải khí nhà kính;</a:t>
            </a:r>
          </a:p>
        </p:txBody>
      </p:sp>
      <p:sp>
        <p:nvSpPr>
          <p:cNvPr id="13" name="object 13"/>
          <p:cNvSpPr txBox="1"/>
          <p:nvPr/>
        </p:nvSpPr>
        <p:spPr>
          <a:xfrm>
            <a:off x="4029702" y="5282240"/>
            <a:ext cx="3842919" cy="981759"/>
          </a:xfrm>
          <a:prstGeom prst="rect">
            <a:avLst/>
          </a:prstGeom>
        </p:spPr>
        <p:txBody>
          <a:bodyPr vert="horz" wrap="square" lIns="0" tIns="0" rIns="0" bIns="0" rtlCol="0">
            <a:spAutoFit/>
          </a:bodyPr>
          <a:lstStyle/>
          <a:p>
            <a:pPr marL="0" marR="0" algn="just">
              <a:lnSpc>
                <a:spcPts val="1550"/>
              </a:lnSpc>
              <a:spcBef>
                <a:spcPts val="0"/>
              </a:spcBef>
              <a:spcAft>
                <a:spcPts val="0"/>
              </a:spcAft>
            </a:pPr>
            <a:r>
              <a:rPr sz="1400" dirty="0">
                <a:solidFill>
                  <a:srgbClr val="000000"/>
                </a:solidFill>
                <a:latin typeface="HSHVTA+TimesNewRomanPSMT"/>
                <a:cs typeface="HSHVTA+TimesNewRomanPSMT"/>
              </a:rPr>
              <a:t>•</a:t>
            </a:r>
            <a:r>
              <a:rPr sz="1400" spc="60" dirty="0">
                <a:solidFill>
                  <a:srgbClr val="000000"/>
                </a:solidFill>
                <a:latin typeface="HSHVTA+TimesNewRomanPSMT"/>
                <a:cs typeface="HSHVTA+TimesNewRomanPSMT"/>
              </a:rPr>
              <a:t> </a:t>
            </a:r>
            <a:r>
              <a:rPr sz="1400" spc="-12" dirty="0">
                <a:solidFill>
                  <a:srgbClr val="000000"/>
                </a:solidFill>
                <a:latin typeface="HSHVTA+TimesNewRomanPSMT"/>
                <a:cs typeface="HSHVTA+TimesNewRomanPSMT"/>
              </a:rPr>
              <a:t>Trách</a:t>
            </a:r>
            <a:r>
              <a:rPr sz="1400" spc="12"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nhiệm của các cơ quan quản lý, tổ chức liên</a:t>
            </a:r>
          </a:p>
          <a:p>
            <a:pPr marL="114300" marR="0" algn="just">
              <a:lnSpc>
                <a:spcPts val="1392"/>
              </a:lnSpc>
              <a:spcBef>
                <a:spcPts val="0"/>
              </a:spcBef>
              <a:spcAft>
                <a:spcPts val="0"/>
              </a:spcAft>
            </a:pPr>
            <a:r>
              <a:rPr sz="1400" dirty="0">
                <a:solidFill>
                  <a:srgbClr val="000000"/>
                </a:solidFill>
                <a:latin typeface="HSHVTA+TimesNewRomanPSMT"/>
                <a:cs typeface="HSHVTA+TimesNewRomanPSMT"/>
              </a:rPr>
              <a:t>quan trong việc phân bổ hạn ngạch phát thải khí</a:t>
            </a:r>
          </a:p>
          <a:p>
            <a:pPr marL="114300" marR="0" algn="just">
              <a:lnSpc>
                <a:spcPts val="1391"/>
              </a:lnSpc>
              <a:spcBef>
                <a:spcPts val="0"/>
              </a:spcBef>
              <a:spcAft>
                <a:spcPts val="0"/>
              </a:spcAft>
            </a:pPr>
            <a:r>
              <a:rPr sz="1400" dirty="0">
                <a:solidFill>
                  <a:srgbClr val="000000"/>
                </a:solidFill>
                <a:latin typeface="HSHVTA+TimesNewRomanPSMT"/>
                <a:cs typeface="HSHVTA+TimesNewRomanPSMT"/>
              </a:rPr>
              <a:t>nhà kính;</a:t>
            </a:r>
          </a:p>
          <a:p>
            <a:pPr marL="0" marR="0" algn="just">
              <a:lnSpc>
                <a:spcPts val="1550"/>
              </a:lnSpc>
              <a:spcBef>
                <a:spcPts val="103"/>
              </a:spcBef>
              <a:spcAft>
                <a:spcPts val="0"/>
              </a:spcAft>
            </a:pPr>
            <a:r>
              <a:rPr sz="1400" dirty="0">
                <a:solidFill>
                  <a:srgbClr val="000000"/>
                </a:solidFill>
                <a:latin typeface="HSHVTA+TimesNewRomanPSMT"/>
                <a:cs typeface="HSHVTA+TimesNewRomanPSMT"/>
              </a:rPr>
              <a:t>•</a:t>
            </a:r>
            <a:r>
              <a:rPr sz="1400" spc="60"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Lộ trình và thời điểm triển khai thị trường các-</a:t>
            </a:r>
          </a:p>
          <a:p>
            <a:pPr marL="114300" marR="0" algn="just">
              <a:lnSpc>
                <a:spcPts val="1392"/>
              </a:lnSpc>
              <a:spcBef>
                <a:spcPts val="0"/>
              </a:spcBef>
              <a:spcAft>
                <a:spcPts val="0"/>
              </a:spcAft>
            </a:pPr>
            <a:r>
              <a:rPr sz="1400" dirty="0">
                <a:solidFill>
                  <a:srgbClr val="000000"/>
                </a:solidFill>
                <a:latin typeface="HSHVTA+TimesNewRomanPSMT"/>
                <a:cs typeface="HSHVTA+TimesNewRomanPSMT"/>
              </a:rPr>
              <a:t>bon trong nước.</a:t>
            </a:r>
          </a:p>
        </p:txBody>
      </p:sp>
      <p:sp>
        <p:nvSpPr>
          <p:cNvPr id="14" name="object 14"/>
          <p:cNvSpPr txBox="1"/>
          <p:nvPr/>
        </p:nvSpPr>
        <p:spPr>
          <a:xfrm>
            <a:off x="2004630" y="6123488"/>
            <a:ext cx="1816933" cy="234999"/>
          </a:xfrm>
          <a:prstGeom prst="rect">
            <a:avLst/>
          </a:prstGeom>
        </p:spPr>
        <p:txBody>
          <a:bodyPr vert="horz" wrap="square" lIns="0" tIns="0" rIns="0" bIns="0" rtlCol="0">
            <a:spAutoFit/>
          </a:bodyPr>
          <a:lstStyle/>
          <a:p>
            <a:pPr marL="0" marR="0">
              <a:lnSpc>
                <a:spcPts val="1550"/>
              </a:lnSpc>
              <a:spcBef>
                <a:spcPts val="0"/>
              </a:spcBef>
              <a:spcAft>
                <a:spcPts val="0"/>
              </a:spcAft>
            </a:pPr>
            <a:r>
              <a:rPr sz="1400" dirty="0">
                <a:solidFill>
                  <a:srgbClr val="000000"/>
                </a:solidFill>
                <a:latin typeface="QVBUCV+TimesNewRomanPS-BoldMT"/>
                <a:cs typeface="QVBUCV+TimesNewRomanPS-BoldMT"/>
              </a:rPr>
              <a:t>thuận Paris về BĐKH</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1335864" y="1019837"/>
            <a:ext cx="6836598" cy="503920"/>
          </a:xfrm>
          <a:prstGeom prst="rect">
            <a:avLst/>
          </a:prstGeom>
        </p:spPr>
        <p:txBody>
          <a:bodyPr vert="horz" wrap="square" lIns="0" tIns="0" rIns="0" bIns="0" rtlCol="0">
            <a:spAutoFit/>
          </a:bodyPr>
          <a:lstStyle/>
          <a:p>
            <a:pPr marL="0" marR="0">
              <a:lnSpc>
                <a:spcPts val="1771"/>
              </a:lnSpc>
              <a:spcBef>
                <a:spcPts val="0"/>
              </a:spcBef>
              <a:spcAft>
                <a:spcPts val="0"/>
              </a:spcAft>
            </a:pPr>
            <a:r>
              <a:rPr sz="1600" dirty="0">
                <a:solidFill>
                  <a:srgbClr val="FF0000"/>
                </a:solidFill>
                <a:latin typeface="TSLFQS+TimesNewRomanPS-BoldItalicMT"/>
                <a:cs typeface="TSLFQS+TimesNewRomanPS-BoldItalicMT"/>
              </a:rPr>
              <a:t>Nội dung 6: Cụ thể hóa các quy định về ứng phó BĐKH, thúc đẩy phát triển thị</a:t>
            </a:r>
          </a:p>
          <a:p>
            <a:pPr marL="2197925" marR="0">
              <a:lnSpc>
                <a:spcPts val="1771"/>
              </a:lnSpc>
              <a:spcBef>
                <a:spcPts val="124"/>
              </a:spcBef>
              <a:spcAft>
                <a:spcPts val="0"/>
              </a:spcAft>
            </a:pPr>
            <a:r>
              <a:rPr sz="1600" dirty="0">
                <a:solidFill>
                  <a:srgbClr val="FF0000"/>
                </a:solidFill>
                <a:latin typeface="TSLFQS+TimesNewRomanPS-BoldItalicMT"/>
                <a:cs typeface="TSLFQS+TimesNewRomanPS-BoldItalicMT"/>
              </a:rPr>
              <a:t>trường các-bon trong nước</a:t>
            </a:r>
          </a:p>
        </p:txBody>
      </p:sp>
      <p:sp>
        <p:nvSpPr>
          <p:cNvPr id="4" name="object 4"/>
          <p:cNvSpPr txBox="1"/>
          <p:nvPr/>
        </p:nvSpPr>
        <p:spPr>
          <a:xfrm>
            <a:off x="2440764" y="1501421"/>
            <a:ext cx="4627979" cy="263128"/>
          </a:xfrm>
          <a:prstGeom prst="rect">
            <a:avLst/>
          </a:prstGeom>
        </p:spPr>
        <p:txBody>
          <a:bodyPr vert="horz" wrap="square" lIns="0" tIns="0" rIns="0" bIns="0" rtlCol="0">
            <a:spAutoFit/>
          </a:bodyPr>
          <a:lstStyle/>
          <a:p>
            <a:pPr marL="0" marR="0">
              <a:lnSpc>
                <a:spcPts val="1771"/>
              </a:lnSpc>
              <a:spcBef>
                <a:spcPts val="0"/>
              </a:spcBef>
              <a:spcAft>
                <a:spcPts val="0"/>
              </a:spcAft>
            </a:pPr>
            <a:r>
              <a:rPr sz="1600" dirty="0">
                <a:solidFill>
                  <a:srgbClr val="00AF4F"/>
                </a:solidFill>
                <a:latin typeface="TSLFQS+TimesNewRomanPS-BoldItalicMT"/>
                <a:cs typeface="TSLFQS+TimesNewRomanPS-BoldItalicMT"/>
              </a:rPr>
              <a:t>b) NĐ số </a:t>
            </a:r>
            <a:r>
              <a:rPr sz="1600" spc="-14" dirty="0">
                <a:solidFill>
                  <a:srgbClr val="00AF4F"/>
                </a:solidFill>
                <a:latin typeface="TSLFQS+TimesNewRomanPS-BoldItalicMT"/>
                <a:cs typeface="TSLFQS+TimesNewRomanPS-BoldItalicMT"/>
              </a:rPr>
              <a:t>06/2022/NĐ-CP,</a:t>
            </a:r>
            <a:r>
              <a:rPr sz="1600" spc="14" dirty="0">
                <a:solidFill>
                  <a:srgbClr val="00AF4F"/>
                </a:solidFill>
                <a:latin typeface="TSLFQS+TimesNewRomanPS-BoldItalicMT"/>
                <a:cs typeface="TSLFQS+TimesNewRomanPS-BoldItalicMT"/>
              </a:rPr>
              <a:t> </a:t>
            </a:r>
            <a:r>
              <a:rPr sz="1600" dirty="0">
                <a:solidFill>
                  <a:srgbClr val="00AF4F"/>
                </a:solidFill>
                <a:latin typeface="TSLFQS+TimesNewRomanPS-BoldItalicMT"/>
                <a:cs typeface="TSLFQS+TimesNewRomanPS-BoldItalicMT"/>
              </a:rPr>
              <a:t>TT số </a:t>
            </a:r>
            <a:r>
              <a:rPr sz="1600" spc="-10" dirty="0">
                <a:solidFill>
                  <a:srgbClr val="00AF4F"/>
                </a:solidFill>
                <a:latin typeface="TSLFQS+TimesNewRomanPS-BoldItalicMT"/>
                <a:cs typeface="TSLFQS+TimesNewRomanPS-BoldItalicMT"/>
              </a:rPr>
              <a:t>01/2022/TT-BTNMT</a:t>
            </a:r>
          </a:p>
        </p:txBody>
      </p:sp>
      <p:sp>
        <p:nvSpPr>
          <p:cNvPr id="5" name="object 5"/>
          <p:cNvSpPr txBox="1"/>
          <p:nvPr/>
        </p:nvSpPr>
        <p:spPr>
          <a:xfrm>
            <a:off x="2270760" y="2340073"/>
            <a:ext cx="533400" cy="319385"/>
          </a:xfrm>
          <a:prstGeom prst="rect">
            <a:avLst/>
          </a:prstGeom>
        </p:spPr>
        <p:txBody>
          <a:bodyPr vert="horz" wrap="square" lIns="0" tIns="0" rIns="0" bIns="0" rtlCol="0">
            <a:spAutoFit/>
          </a:bodyPr>
          <a:lstStyle/>
          <a:p>
            <a:pPr marL="0" marR="0">
              <a:lnSpc>
                <a:spcPts val="2214"/>
              </a:lnSpc>
              <a:spcBef>
                <a:spcPts val="0"/>
              </a:spcBef>
              <a:spcAft>
                <a:spcPts val="0"/>
              </a:spcAft>
            </a:pPr>
            <a:r>
              <a:rPr sz="2000" dirty="0">
                <a:solidFill>
                  <a:srgbClr val="000000"/>
                </a:solidFill>
                <a:latin typeface="VLJCOT+TimesNewRomanPS-BoldItalicMT"/>
                <a:cs typeface="VLJCOT+TimesNewRomanPS-BoldItalicMT"/>
              </a:rPr>
              <a:t>Đối</a:t>
            </a:r>
          </a:p>
        </p:txBody>
      </p:sp>
      <p:sp>
        <p:nvSpPr>
          <p:cNvPr id="6" name="object 6"/>
          <p:cNvSpPr txBox="1"/>
          <p:nvPr/>
        </p:nvSpPr>
        <p:spPr>
          <a:xfrm>
            <a:off x="3001899" y="2434561"/>
            <a:ext cx="3139884" cy="1322177"/>
          </a:xfrm>
          <a:prstGeom prst="rect">
            <a:avLst/>
          </a:prstGeom>
        </p:spPr>
        <p:txBody>
          <a:bodyPr vert="horz" wrap="square" lIns="0" tIns="0" rIns="0" bIns="0" rtlCol="0">
            <a:spAutoFit/>
          </a:bodyPr>
          <a:lstStyle/>
          <a:p>
            <a:pPr marL="0" marR="0">
              <a:lnSpc>
                <a:spcPts val="2214"/>
              </a:lnSpc>
              <a:spcBef>
                <a:spcPts val="0"/>
              </a:spcBef>
              <a:spcAft>
                <a:spcPts val="0"/>
              </a:spcAft>
            </a:pPr>
            <a:r>
              <a:rPr sz="2000" dirty="0">
                <a:solidFill>
                  <a:srgbClr val="000000"/>
                </a:solidFill>
                <a:latin typeface="STQEVF+TimesNewRomanPSMT"/>
                <a:cs typeface="STQEVF+TimesNewRomanPSMT"/>
              </a:rPr>
              <a:t>Các bộ quản lý lĩnh vực năng</a:t>
            </a:r>
          </a:p>
          <a:p>
            <a:pPr marL="0" marR="0">
              <a:lnSpc>
                <a:spcPts val="1991"/>
              </a:lnSpc>
              <a:spcBef>
                <a:spcPts val="0"/>
              </a:spcBef>
              <a:spcAft>
                <a:spcPts val="0"/>
              </a:spcAft>
            </a:pPr>
            <a:r>
              <a:rPr sz="2000" dirty="0">
                <a:solidFill>
                  <a:srgbClr val="000000"/>
                </a:solidFill>
                <a:latin typeface="STQEVF+TimesNewRomanPSMT"/>
                <a:cs typeface="STQEVF+TimesNewRomanPSMT"/>
              </a:rPr>
              <a:t>lượng, nông nghiệp, sử dụng</a:t>
            </a:r>
          </a:p>
          <a:p>
            <a:pPr marL="0" marR="0">
              <a:lnSpc>
                <a:spcPts val="1895"/>
              </a:lnSpc>
              <a:spcBef>
                <a:spcPts val="0"/>
              </a:spcBef>
              <a:spcAft>
                <a:spcPts val="0"/>
              </a:spcAft>
            </a:pPr>
            <a:r>
              <a:rPr sz="2000" dirty="0">
                <a:solidFill>
                  <a:srgbClr val="000000"/>
                </a:solidFill>
                <a:latin typeface="STQEVF+TimesNewRomanPSMT"/>
                <a:cs typeface="STQEVF+TimesNewRomanPSMT"/>
              </a:rPr>
              <a:t>đất và lâm nghiệp, quản lý</a:t>
            </a:r>
          </a:p>
          <a:p>
            <a:pPr marL="0" marR="0">
              <a:lnSpc>
                <a:spcPts val="1992"/>
              </a:lnSpc>
              <a:spcBef>
                <a:spcPts val="0"/>
              </a:spcBef>
              <a:spcAft>
                <a:spcPts val="0"/>
              </a:spcAft>
            </a:pPr>
            <a:r>
              <a:rPr sz="2000" dirty="0">
                <a:solidFill>
                  <a:srgbClr val="000000"/>
                </a:solidFill>
                <a:latin typeface="STQEVF+TimesNewRomanPSMT"/>
                <a:cs typeface="STQEVF+TimesNewRomanPSMT"/>
              </a:rPr>
              <a:t>chất thải, các quá trình công</a:t>
            </a:r>
          </a:p>
          <a:p>
            <a:pPr marL="0" marR="0">
              <a:lnSpc>
                <a:spcPts val="2016"/>
              </a:lnSpc>
              <a:spcBef>
                <a:spcPts val="0"/>
              </a:spcBef>
              <a:spcAft>
                <a:spcPts val="0"/>
              </a:spcAft>
            </a:pPr>
            <a:r>
              <a:rPr sz="2000" dirty="0">
                <a:solidFill>
                  <a:srgbClr val="000000"/>
                </a:solidFill>
                <a:latin typeface="STQEVF+TimesNewRomanPSMT"/>
                <a:cs typeface="STQEVF+TimesNewRomanPSMT"/>
              </a:rPr>
              <a:t>nghiệp</a:t>
            </a:r>
          </a:p>
        </p:txBody>
      </p:sp>
      <p:sp>
        <p:nvSpPr>
          <p:cNvPr id="7" name="object 7"/>
          <p:cNvSpPr txBox="1"/>
          <p:nvPr/>
        </p:nvSpPr>
        <p:spPr>
          <a:xfrm>
            <a:off x="2147633" y="2593057"/>
            <a:ext cx="779779" cy="560177"/>
          </a:xfrm>
          <a:prstGeom prst="rect">
            <a:avLst/>
          </a:prstGeom>
        </p:spPr>
        <p:txBody>
          <a:bodyPr vert="horz" wrap="square" lIns="0" tIns="0" rIns="0" bIns="0" rtlCol="0">
            <a:spAutoFit/>
          </a:bodyPr>
          <a:lstStyle/>
          <a:p>
            <a:pPr marL="0" marR="0">
              <a:lnSpc>
                <a:spcPts val="2214"/>
              </a:lnSpc>
              <a:spcBef>
                <a:spcPts val="0"/>
              </a:spcBef>
              <a:spcAft>
                <a:spcPts val="0"/>
              </a:spcAft>
            </a:pPr>
            <a:r>
              <a:rPr sz="2000" dirty="0">
                <a:solidFill>
                  <a:srgbClr val="000000"/>
                </a:solidFill>
                <a:latin typeface="VLJCOT+TimesNewRomanPS-BoldItalicMT"/>
                <a:cs typeface="VLJCOT+TimesNewRomanPS-BoldItalicMT"/>
              </a:rPr>
              <a:t>tượng</a:t>
            </a:r>
          </a:p>
          <a:p>
            <a:pPr marL="151320" marR="0">
              <a:lnSpc>
                <a:spcPts val="1896"/>
              </a:lnSpc>
              <a:spcBef>
                <a:spcPts val="0"/>
              </a:spcBef>
              <a:spcAft>
                <a:spcPts val="0"/>
              </a:spcAft>
            </a:pPr>
            <a:r>
              <a:rPr sz="2000" dirty="0">
                <a:solidFill>
                  <a:srgbClr val="000000"/>
                </a:solidFill>
                <a:latin typeface="VLJCOT+TimesNewRomanPS-BoldItalicMT"/>
                <a:cs typeface="VLJCOT+TimesNewRomanPS-BoldItalicMT"/>
              </a:rPr>
              <a:t>bắt</a:t>
            </a:r>
          </a:p>
        </p:txBody>
      </p:sp>
      <p:sp>
        <p:nvSpPr>
          <p:cNvPr id="8" name="object 8"/>
          <p:cNvSpPr txBox="1"/>
          <p:nvPr/>
        </p:nvSpPr>
        <p:spPr>
          <a:xfrm>
            <a:off x="340518" y="2812061"/>
            <a:ext cx="1376064" cy="2219944"/>
          </a:xfrm>
          <a:prstGeom prst="rect">
            <a:avLst/>
          </a:prstGeom>
        </p:spPr>
        <p:txBody>
          <a:bodyPr vert="horz" wrap="square" lIns="0" tIns="0" rIns="0" bIns="0" rtlCol="0">
            <a:spAutoFit/>
          </a:bodyPr>
          <a:lstStyle/>
          <a:p>
            <a:pPr marL="92075" marR="0">
              <a:lnSpc>
                <a:spcPts val="1771"/>
              </a:lnSpc>
              <a:spcBef>
                <a:spcPts val="0"/>
              </a:spcBef>
              <a:spcAft>
                <a:spcPts val="0"/>
              </a:spcAft>
            </a:pPr>
            <a:r>
              <a:rPr sz="1600" dirty="0">
                <a:solidFill>
                  <a:srgbClr val="000000"/>
                </a:solidFill>
                <a:latin typeface="HTSVMS+TimesNewRomanPSMT"/>
                <a:cs typeface="HTSVMS+TimesNewRomanPSMT"/>
              </a:rPr>
              <a:t>Về giảm nhẹ</a:t>
            </a:r>
          </a:p>
          <a:p>
            <a:pPr marL="102425" marR="0">
              <a:lnSpc>
                <a:spcPts val="1771"/>
              </a:lnSpc>
              <a:spcBef>
                <a:spcPts val="244"/>
              </a:spcBef>
              <a:spcAft>
                <a:spcPts val="0"/>
              </a:spcAft>
            </a:pPr>
            <a:r>
              <a:rPr sz="1600" dirty="0">
                <a:solidFill>
                  <a:srgbClr val="000000"/>
                </a:solidFill>
                <a:latin typeface="HTSVMS+TimesNewRomanPSMT"/>
                <a:cs typeface="HTSVMS+TimesNewRomanPSMT"/>
              </a:rPr>
              <a:t>phát thải khí</a:t>
            </a:r>
          </a:p>
          <a:p>
            <a:pPr marL="111950" marR="0">
              <a:lnSpc>
                <a:spcPts val="1771"/>
              </a:lnSpc>
              <a:spcBef>
                <a:spcPts val="124"/>
              </a:spcBef>
              <a:spcAft>
                <a:spcPts val="0"/>
              </a:spcAft>
            </a:pPr>
            <a:r>
              <a:rPr sz="1600" dirty="0">
                <a:solidFill>
                  <a:srgbClr val="000000"/>
                </a:solidFill>
                <a:latin typeface="HTSVMS+TimesNewRomanPSMT"/>
                <a:cs typeface="HTSVMS+TimesNewRomanPSMT"/>
              </a:rPr>
              <a:t>nhà kính, đã</a:t>
            </a:r>
          </a:p>
          <a:p>
            <a:pPr marL="97662" marR="0">
              <a:lnSpc>
                <a:spcPts val="1771"/>
              </a:lnSpc>
              <a:spcBef>
                <a:spcPts val="124"/>
              </a:spcBef>
              <a:spcAft>
                <a:spcPts val="0"/>
              </a:spcAft>
            </a:pPr>
            <a:r>
              <a:rPr sz="1600" dirty="0">
                <a:solidFill>
                  <a:srgbClr val="000000"/>
                </a:solidFill>
                <a:latin typeface="HTSVMS+TimesNewRomanPSMT"/>
                <a:cs typeface="HTSVMS+TimesNewRomanPSMT"/>
              </a:rPr>
              <a:t>quy định đối</a:t>
            </a:r>
          </a:p>
          <a:p>
            <a:pPr marL="0" marR="0">
              <a:lnSpc>
                <a:spcPts val="1771"/>
              </a:lnSpc>
              <a:spcBef>
                <a:spcPts val="124"/>
              </a:spcBef>
              <a:spcAft>
                <a:spcPts val="0"/>
              </a:spcAft>
            </a:pPr>
            <a:r>
              <a:rPr sz="1600" dirty="0">
                <a:solidFill>
                  <a:srgbClr val="000000"/>
                </a:solidFill>
                <a:latin typeface="HTSVMS+TimesNewRomanPSMT"/>
                <a:cs typeface="HTSVMS+TimesNewRomanPSMT"/>
              </a:rPr>
              <a:t>tượng bắt buộc</a:t>
            </a:r>
          </a:p>
          <a:p>
            <a:pPr marL="96075" marR="0">
              <a:lnSpc>
                <a:spcPts val="1771"/>
              </a:lnSpc>
              <a:spcBef>
                <a:spcPts val="124"/>
              </a:spcBef>
              <a:spcAft>
                <a:spcPts val="0"/>
              </a:spcAft>
            </a:pPr>
            <a:r>
              <a:rPr sz="1600" dirty="0">
                <a:solidFill>
                  <a:srgbClr val="000000"/>
                </a:solidFill>
                <a:latin typeface="HTSVMS+TimesNewRomanPSMT"/>
                <a:cs typeface="HTSVMS+TimesNewRomanPSMT"/>
              </a:rPr>
              <a:t>và đối tượng</a:t>
            </a:r>
          </a:p>
          <a:p>
            <a:pPr marL="61150" marR="0">
              <a:lnSpc>
                <a:spcPts val="1771"/>
              </a:lnSpc>
              <a:spcBef>
                <a:spcPts val="244"/>
              </a:spcBef>
              <a:spcAft>
                <a:spcPts val="0"/>
              </a:spcAft>
            </a:pPr>
            <a:r>
              <a:rPr sz="1600" dirty="0">
                <a:solidFill>
                  <a:srgbClr val="000000"/>
                </a:solidFill>
                <a:latin typeface="HTSVMS+TimesNewRomanPSMT"/>
                <a:cs typeface="HTSVMS+TimesNewRomanPSMT"/>
              </a:rPr>
              <a:t>khuyến khích</a:t>
            </a:r>
          </a:p>
          <a:p>
            <a:pPr marL="2412" marR="0">
              <a:lnSpc>
                <a:spcPts val="1771"/>
              </a:lnSpc>
              <a:spcBef>
                <a:spcPts val="124"/>
              </a:spcBef>
              <a:spcAft>
                <a:spcPts val="0"/>
              </a:spcAft>
            </a:pPr>
            <a:r>
              <a:rPr sz="1600" dirty="0">
                <a:solidFill>
                  <a:srgbClr val="000000"/>
                </a:solidFill>
                <a:latin typeface="HTSVMS+TimesNewRomanPSMT"/>
                <a:cs typeface="HTSVMS+TimesNewRomanPSMT"/>
              </a:rPr>
              <a:t>thực hiện kiểm</a:t>
            </a:r>
          </a:p>
          <a:p>
            <a:pPr marL="188150" marR="0">
              <a:lnSpc>
                <a:spcPts val="1771"/>
              </a:lnSpc>
              <a:spcBef>
                <a:spcPts val="124"/>
              </a:spcBef>
              <a:spcAft>
                <a:spcPts val="0"/>
              </a:spcAft>
            </a:pPr>
            <a:r>
              <a:rPr sz="1600" dirty="0">
                <a:solidFill>
                  <a:srgbClr val="000000"/>
                </a:solidFill>
                <a:latin typeface="HTSVMS+TimesNewRomanPSMT"/>
                <a:cs typeface="HTSVMS+TimesNewRomanPSMT"/>
              </a:rPr>
              <a:t>kê khí nhà</a:t>
            </a:r>
          </a:p>
        </p:txBody>
      </p:sp>
      <p:sp>
        <p:nvSpPr>
          <p:cNvPr id="9" name="object 9"/>
          <p:cNvSpPr txBox="1"/>
          <p:nvPr/>
        </p:nvSpPr>
        <p:spPr>
          <a:xfrm>
            <a:off x="6690770" y="2845138"/>
            <a:ext cx="2074481" cy="816471"/>
          </a:xfrm>
          <a:prstGeom prst="rect">
            <a:avLst/>
          </a:prstGeom>
        </p:spPr>
        <p:txBody>
          <a:bodyPr vert="horz" wrap="square" lIns="0" tIns="0" rIns="0" bIns="0" rtlCol="0">
            <a:spAutoFit/>
          </a:bodyPr>
          <a:lstStyle/>
          <a:p>
            <a:pPr marL="69977" marR="0">
              <a:lnSpc>
                <a:spcPts val="1328"/>
              </a:lnSpc>
              <a:spcBef>
                <a:spcPts val="0"/>
              </a:spcBef>
              <a:spcAft>
                <a:spcPts val="0"/>
              </a:spcAft>
            </a:pPr>
            <a:r>
              <a:rPr sz="1200" dirty="0">
                <a:solidFill>
                  <a:srgbClr val="000000"/>
                </a:solidFill>
                <a:latin typeface="HRHDPI+TimesNewRomanPSMT"/>
                <a:cs typeface="HRHDPI+TimesNewRomanPSMT"/>
              </a:rPr>
              <a:t>(i) Nhà máy nhiệt điện, cơ sở</a:t>
            </a:r>
          </a:p>
          <a:p>
            <a:pPr marL="70167" marR="0">
              <a:lnSpc>
                <a:spcPts val="1200"/>
              </a:lnSpc>
              <a:spcBef>
                <a:spcPts val="0"/>
              </a:spcBef>
              <a:spcAft>
                <a:spcPts val="0"/>
              </a:spcAft>
            </a:pPr>
            <a:r>
              <a:rPr sz="1200" dirty="0">
                <a:solidFill>
                  <a:srgbClr val="000000"/>
                </a:solidFill>
                <a:latin typeface="HRHDPI+TimesNewRomanPSMT"/>
                <a:cs typeface="HRHDPI+TimesNewRomanPSMT"/>
              </a:rPr>
              <a:t>sản xuất công nghiệp có tổng</a:t>
            </a:r>
          </a:p>
          <a:p>
            <a:pPr marL="0" marR="0">
              <a:lnSpc>
                <a:spcPts val="1200"/>
              </a:lnSpc>
              <a:spcBef>
                <a:spcPts val="0"/>
              </a:spcBef>
              <a:spcAft>
                <a:spcPts val="0"/>
              </a:spcAft>
            </a:pPr>
            <a:r>
              <a:rPr sz="1200" dirty="0">
                <a:solidFill>
                  <a:srgbClr val="000000"/>
                </a:solidFill>
                <a:latin typeface="HRHDPI+TimesNewRomanPSMT"/>
                <a:cs typeface="HRHDPI+TimesNewRomanPSMT"/>
              </a:rPr>
              <a:t>lượng tiêu thụ năng lượng hằng</a:t>
            </a:r>
          </a:p>
          <a:p>
            <a:pPr marL="118618" marR="0">
              <a:lnSpc>
                <a:spcPts val="1200"/>
              </a:lnSpc>
              <a:spcBef>
                <a:spcPts val="0"/>
              </a:spcBef>
              <a:spcAft>
                <a:spcPts val="0"/>
              </a:spcAft>
            </a:pPr>
            <a:r>
              <a:rPr sz="1200" dirty="0">
                <a:solidFill>
                  <a:srgbClr val="000000"/>
                </a:solidFill>
                <a:latin typeface="HRHDPI+TimesNewRomanPSMT"/>
                <a:cs typeface="HRHDPI+TimesNewRomanPSMT"/>
              </a:rPr>
              <a:t>năm từ 1.000 tấn dầu tương</a:t>
            </a:r>
          </a:p>
          <a:p>
            <a:pPr marL="309436" marR="0">
              <a:lnSpc>
                <a:spcPts val="1200"/>
              </a:lnSpc>
              <a:spcBef>
                <a:spcPts val="0"/>
              </a:spcBef>
              <a:spcAft>
                <a:spcPts val="0"/>
              </a:spcAft>
            </a:pPr>
            <a:r>
              <a:rPr sz="1200" dirty="0">
                <a:solidFill>
                  <a:srgbClr val="000000"/>
                </a:solidFill>
                <a:latin typeface="HRHDPI+TimesNewRomanPSMT"/>
                <a:cs typeface="HRHDPI+TimesNewRomanPSMT"/>
              </a:rPr>
              <a:t>đương (TOE) trở lên;</a:t>
            </a:r>
          </a:p>
        </p:txBody>
      </p:sp>
      <p:sp>
        <p:nvSpPr>
          <p:cNvPr id="10" name="object 10"/>
          <p:cNvSpPr txBox="1"/>
          <p:nvPr/>
        </p:nvSpPr>
        <p:spPr>
          <a:xfrm>
            <a:off x="2207260" y="3086833"/>
            <a:ext cx="660399" cy="319385"/>
          </a:xfrm>
          <a:prstGeom prst="rect">
            <a:avLst/>
          </a:prstGeom>
        </p:spPr>
        <p:txBody>
          <a:bodyPr vert="horz" wrap="square" lIns="0" tIns="0" rIns="0" bIns="0" rtlCol="0">
            <a:spAutoFit/>
          </a:bodyPr>
          <a:lstStyle/>
          <a:p>
            <a:pPr marL="0" marR="0">
              <a:lnSpc>
                <a:spcPts val="2214"/>
              </a:lnSpc>
              <a:spcBef>
                <a:spcPts val="0"/>
              </a:spcBef>
              <a:spcAft>
                <a:spcPts val="0"/>
              </a:spcAft>
            </a:pPr>
            <a:r>
              <a:rPr sz="2000" dirty="0">
                <a:solidFill>
                  <a:srgbClr val="000000"/>
                </a:solidFill>
                <a:latin typeface="VLJCOT+TimesNewRomanPS-BoldItalicMT"/>
                <a:cs typeface="VLJCOT+TimesNewRomanPS-BoldItalicMT"/>
              </a:rPr>
              <a:t>buộc</a:t>
            </a:r>
          </a:p>
        </p:txBody>
      </p:sp>
      <p:sp>
        <p:nvSpPr>
          <p:cNvPr id="11" name="object 11"/>
          <p:cNvSpPr txBox="1"/>
          <p:nvPr/>
        </p:nvSpPr>
        <p:spPr>
          <a:xfrm>
            <a:off x="6691056" y="3972898"/>
            <a:ext cx="2073961" cy="359271"/>
          </a:xfrm>
          <a:prstGeom prst="rect">
            <a:avLst/>
          </a:prstGeom>
        </p:spPr>
        <p:txBody>
          <a:bodyPr vert="horz" wrap="square" lIns="0" tIns="0" rIns="0" bIns="0" rtlCol="0">
            <a:spAutoFit/>
          </a:bodyPr>
          <a:lstStyle/>
          <a:p>
            <a:pPr marL="21081" marR="0">
              <a:lnSpc>
                <a:spcPts val="1328"/>
              </a:lnSpc>
              <a:spcBef>
                <a:spcPts val="0"/>
              </a:spcBef>
              <a:spcAft>
                <a:spcPts val="0"/>
              </a:spcAft>
            </a:pPr>
            <a:r>
              <a:rPr sz="1200" dirty="0">
                <a:solidFill>
                  <a:srgbClr val="000000"/>
                </a:solidFill>
                <a:latin typeface="HRHDPI+TimesNewRomanPSMT"/>
                <a:cs typeface="HRHDPI+TimesNewRomanPSMT"/>
              </a:rPr>
              <a:t>(ii) Công ty kinh doanh vận tải</a:t>
            </a:r>
          </a:p>
          <a:p>
            <a:pPr marL="0" marR="0">
              <a:lnSpc>
                <a:spcPts val="1200"/>
              </a:lnSpc>
              <a:spcBef>
                <a:spcPts val="0"/>
              </a:spcBef>
              <a:spcAft>
                <a:spcPts val="0"/>
              </a:spcAft>
            </a:pPr>
            <a:r>
              <a:rPr sz="1200" dirty="0">
                <a:solidFill>
                  <a:srgbClr val="000000"/>
                </a:solidFill>
                <a:latin typeface="HRHDPI+TimesNewRomanPSMT"/>
                <a:cs typeface="HRHDPI+TimesNewRomanPSMT"/>
              </a:rPr>
              <a:t>hàng hoá có tổng tiêu thụ nhiên</a:t>
            </a:r>
          </a:p>
        </p:txBody>
      </p:sp>
      <p:sp>
        <p:nvSpPr>
          <p:cNvPr id="12" name="object 12"/>
          <p:cNvSpPr txBox="1"/>
          <p:nvPr/>
        </p:nvSpPr>
        <p:spPr>
          <a:xfrm>
            <a:off x="6677784" y="4277698"/>
            <a:ext cx="2100456" cy="206871"/>
          </a:xfrm>
          <a:prstGeom prst="rect">
            <a:avLst/>
          </a:prstGeom>
        </p:spPr>
        <p:txBody>
          <a:bodyPr vert="horz" wrap="square" lIns="0" tIns="0" rIns="0" bIns="0" rtlCol="0">
            <a:spAutoFit/>
          </a:bodyPr>
          <a:lstStyle/>
          <a:p>
            <a:pPr marL="0" marR="0">
              <a:lnSpc>
                <a:spcPts val="1328"/>
              </a:lnSpc>
              <a:spcBef>
                <a:spcPts val="0"/>
              </a:spcBef>
              <a:spcAft>
                <a:spcPts val="0"/>
              </a:spcAft>
            </a:pPr>
            <a:r>
              <a:rPr sz="1200" dirty="0">
                <a:solidFill>
                  <a:srgbClr val="000000"/>
                </a:solidFill>
                <a:latin typeface="HRHDPI+TimesNewRomanPSMT"/>
                <a:cs typeface="HRHDPI+TimesNewRomanPSMT"/>
              </a:rPr>
              <a:t>liệu hằng năm từ1.000</a:t>
            </a:r>
            <a:r>
              <a:rPr sz="1200" spc="-20" dirty="0">
                <a:solidFill>
                  <a:srgbClr val="000000"/>
                </a:solidFill>
                <a:latin typeface="HRHDPI+TimesNewRomanPSMT"/>
                <a:cs typeface="HRHDPI+TimesNewRomanPSMT"/>
              </a:rPr>
              <a:t> </a:t>
            </a:r>
            <a:r>
              <a:rPr sz="1200" spc="-11" dirty="0">
                <a:solidFill>
                  <a:srgbClr val="000000"/>
                </a:solidFill>
                <a:latin typeface="HRHDPI+TimesNewRomanPSMT"/>
                <a:cs typeface="HRHDPI+TimesNewRomanPSMT"/>
              </a:rPr>
              <a:t>TOE</a:t>
            </a:r>
            <a:r>
              <a:rPr sz="1200" spc="10"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trở</a:t>
            </a:r>
          </a:p>
        </p:txBody>
      </p:sp>
      <p:sp>
        <p:nvSpPr>
          <p:cNvPr id="13" name="object 13"/>
          <p:cNvSpPr txBox="1"/>
          <p:nvPr/>
        </p:nvSpPr>
        <p:spPr>
          <a:xfrm>
            <a:off x="3001899" y="4415761"/>
            <a:ext cx="2975419" cy="816209"/>
          </a:xfrm>
          <a:prstGeom prst="rect">
            <a:avLst/>
          </a:prstGeom>
        </p:spPr>
        <p:txBody>
          <a:bodyPr vert="horz" wrap="square" lIns="0" tIns="0" rIns="0" bIns="0" rtlCol="0">
            <a:spAutoFit/>
          </a:bodyPr>
          <a:lstStyle/>
          <a:p>
            <a:pPr marL="0" marR="0">
              <a:lnSpc>
                <a:spcPts val="2214"/>
              </a:lnSpc>
              <a:spcBef>
                <a:spcPts val="0"/>
              </a:spcBef>
              <a:spcAft>
                <a:spcPts val="0"/>
              </a:spcAft>
            </a:pPr>
            <a:r>
              <a:rPr sz="2000" dirty="0">
                <a:solidFill>
                  <a:srgbClr val="000000"/>
                </a:solidFill>
                <a:latin typeface="STQEVF+TimesNewRomanPSMT"/>
                <a:cs typeface="STQEVF+TimesNewRomanPSMT"/>
              </a:rPr>
              <a:t>Các cơ sở có mức phát thải</a:t>
            </a:r>
          </a:p>
          <a:p>
            <a:pPr marL="0" marR="0">
              <a:lnSpc>
                <a:spcPts val="2016"/>
              </a:lnSpc>
              <a:spcBef>
                <a:spcPts val="0"/>
              </a:spcBef>
              <a:spcAft>
                <a:spcPts val="0"/>
              </a:spcAft>
            </a:pPr>
            <a:r>
              <a:rPr sz="2000" dirty="0">
                <a:solidFill>
                  <a:srgbClr val="000000"/>
                </a:solidFill>
                <a:latin typeface="STQEVF+TimesNewRomanPSMT"/>
                <a:cs typeface="STQEVF+TimesNewRomanPSMT"/>
              </a:rPr>
              <a:t>khí nhà kính hằng năm từ</a:t>
            </a:r>
          </a:p>
          <a:p>
            <a:pPr marL="0" marR="0">
              <a:lnSpc>
                <a:spcPts val="1896"/>
              </a:lnSpc>
              <a:spcBef>
                <a:spcPts val="0"/>
              </a:spcBef>
              <a:spcAft>
                <a:spcPts val="0"/>
              </a:spcAft>
            </a:pPr>
            <a:r>
              <a:rPr sz="2000" dirty="0">
                <a:solidFill>
                  <a:srgbClr val="000000"/>
                </a:solidFill>
                <a:latin typeface="STQEVF+TimesNewRomanPSMT"/>
                <a:cs typeface="STQEVF+TimesNewRomanPSMT"/>
              </a:rPr>
              <a:t>3.000 tấn CO</a:t>
            </a:r>
            <a:r>
              <a:rPr sz="2000" spc="667" dirty="0">
                <a:solidFill>
                  <a:srgbClr val="000000"/>
                </a:solidFill>
                <a:latin typeface="STQEVF+TimesNewRomanPSMT"/>
                <a:cs typeface="STQEVF+TimesNewRomanPSMT"/>
              </a:rPr>
              <a:t> </a:t>
            </a:r>
            <a:r>
              <a:rPr sz="2000" dirty="0">
                <a:solidFill>
                  <a:srgbClr val="000000"/>
                </a:solidFill>
                <a:latin typeface="STQEVF+TimesNewRomanPSMT"/>
                <a:cs typeface="STQEVF+TimesNewRomanPSMT"/>
              </a:rPr>
              <a:t>tương đương</a:t>
            </a:r>
          </a:p>
        </p:txBody>
      </p:sp>
      <p:sp>
        <p:nvSpPr>
          <p:cNvPr id="14" name="object 14"/>
          <p:cNvSpPr txBox="1"/>
          <p:nvPr/>
        </p:nvSpPr>
        <p:spPr>
          <a:xfrm>
            <a:off x="7537511" y="4430098"/>
            <a:ext cx="380925" cy="206871"/>
          </a:xfrm>
          <a:prstGeom prst="rect">
            <a:avLst/>
          </a:prstGeom>
        </p:spPr>
        <p:txBody>
          <a:bodyPr vert="horz" wrap="square" lIns="0" tIns="0" rIns="0" bIns="0" rtlCol="0">
            <a:spAutoFit/>
          </a:bodyPr>
          <a:lstStyle/>
          <a:p>
            <a:pPr marL="0" marR="0">
              <a:lnSpc>
                <a:spcPts val="1328"/>
              </a:lnSpc>
              <a:spcBef>
                <a:spcPts val="0"/>
              </a:spcBef>
              <a:spcAft>
                <a:spcPts val="0"/>
              </a:spcAft>
            </a:pPr>
            <a:r>
              <a:rPr sz="1200" dirty="0">
                <a:solidFill>
                  <a:srgbClr val="000000"/>
                </a:solidFill>
                <a:latin typeface="HRHDPI+TimesNewRomanPSMT"/>
                <a:cs typeface="HRHDPI+TimesNewRomanPSMT"/>
              </a:rPr>
              <a:t>lên;</a:t>
            </a:r>
          </a:p>
        </p:txBody>
      </p:sp>
      <p:sp>
        <p:nvSpPr>
          <p:cNvPr id="15" name="object 15"/>
          <p:cNvSpPr txBox="1"/>
          <p:nvPr/>
        </p:nvSpPr>
        <p:spPr>
          <a:xfrm>
            <a:off x="344519" y="5009670"/>
            <a:ext cx="1368127" cy="759952"/>
          </a:xfrm>
          <a:prstGeom prst="rect">
            <a:avLst/>
          </a:prstGeom>
        </p:spPr>
        <p:txBody>
          <a:bodyPr vert="horz" wrap="square" lIns="0" tIns="0" rIns="0" bIns="0" rtlCol="0">
            <a:spAutoFit/>
          </a:bodyPr>
          <a:lstStyle/>
          <a:p>
            <a:pPr marL="0" marR="0">
              <a:lnSpc>
                <a:spcPts val="1771"/>
              </a:lnSpc>
              <a:spcBef>
                <a:spcPts val="0"/>
              </a:spcBef>
              <a:spcAft>
                <a:spcPts val="0"/>
              </a:spcAft>
            </a:pPr>
            <a:r>
              <a:rPr sz="1600" dirty="0">
                <a:solidFill>
                  <a:srgbClr val="000000"/>
                </a:solidFill>
                <a:latin typeface="HTSVMS+TimesNewRomanPSMT"/>
                <a:cs typeface="HTSVMS+TimesNewRomanPSMT"/>
              </a:rPr>
              <a:t>kính, giảm nhẹ</a:t>
            </a:r>
          </a:p>
          <a:p>
            <a:pPr marL="98425" marR="0">
              <a:lnSpc>
                <a:spcPts val="1771"/>
              </a:lnSpc>
              <a:spcBef>
                <a:spcPts val="124"/>
              </a:spcBef>
              <a:spcAft>
                <a:spcPts val="0"/>
              </a:spcAft>
            </a:pPr>
            <a:r>
              <a:rPr sz="1600" dirty="0">
                <a:solidFill>
                  <a:srgbClr val="000000"/>
                </a:solidFill>
                <a:latin typeface="HTSVMS+TimesNewRomanPSMT"/>
                <a:cs typeface="HTSVMS+TimesNewRomanPSMT"/>
              </a:rPr>
              <a:t>phát thải khí</a:t>
            </a:r>
          </a:p>
          <a:p>
            <a:pPr marL="229362" marR="0">
              <a:lnSpc>
                <a:spcPts val="1771"/>
              </a:lnSpc>
              <a:spcBef>
                <a:spcPts val="244"/>
              </a:spcBef>
              <a:spcAft>
                <a:spcPts val="0"/>
              </a:spcAft>
            </a:pPr>
            <a:r>
              <a:rPr sz="1600" dirty="0">
                <a:solidFill>
                  <a:srgbClr val="000000"/>
                </a:solidFill>
                <a:latin typeface="HTSVMS+TimesNewRomanPSMT"/>
                <a:cs typeface="HTSVMS+TimesNewRomanPSMT"/>
              </a:rPr>
              <a:t>nhà kính.</a:t>
            </a:r>
          </a:p>
        </p:txBody>
      </p:sp>
      <p:sp>
        <p:nvSpPr>
          <p:cNvPr id="16" name="object 16"/>
          <p:cNvSpPr txBox="1"/>
          <p:nvPr/>
        </p:nvSpPr>
        <p:spPr>
          <a:xfrm>
            <a:off x="4363593" y="5043621"/>
            <a:ext cx="234950" cy="220935"/>
          </a:xfrm>
          <a:prstGeom prst="rect">
            <a:avLst/>
          </a:prstGeom>
        </p:spPr>
        <p:txBody>
          <a:bodyPr vert="horz" wrap="square" lIns="0" tIns="0" rIns="0" bIns="0" rtlCol="0">
            <a:spAutoFit/>
          </a:bodyPr>
          <a:lstStyle/>
          <a:p>
            <a:pPr marL="0" marR="0">
              <a:lnSpc>
                <a:spcPts val="1439"/>
              </a:lnSpc>
              <a:spcBef>
                <a:spcPts val="0"/>
              </a:spcBef>
              <a:spcAft>
                <a:spcPts val="0"/>
              </a:spcAft>
            </a:pPr>
            <a:r>
              <a:rPr sz="1300" dirty="0">
                <a:solidFill>
                  <a:srgbClr val="000000"/>
                </a:solidFill>
                <a:latin typeface="PQETRE+TimesNewRomanPSMT"/>
                <a:cs typeface="PQETRE+TimesNewRomanPSMT"/>
              </a:rPr>
              <a:t>2</a:t>
            </a:r>
          </a:p>
        </p:txBody>
      </p:sp>
      <p:sp>
        <p:nvSpPr>
          <p:cNvPr id="17" name="object 17"/>
          <p:cNvSpPr txBox="1"/>
          <p:nvPr/>
        </p:nvSpPr>
        <p:spPr>
          <a:xfrm>
            <a:off x="6734268" y="5103706"/>
            <a:ext cx="1987486" cy="511671"/>
          </a:xfrm>
          <a:prstGeom prst="rect">
            <a:avLst/>
          </a:prstGeom>
        </p:spPr>
        <p:txBody>
          <a:bodyPr vert="horz" wrap="square" lIns="0" tIns="0" rIns="0" bIns="0" rtlCol="0">
            <a:spAutoFit/>
          </a:bodyPr>
          <a:lstStyle/>
          <a:p>
            <a:pPr marL="77660" marR="0">
              <a:lnSpc>
                <a:spcPts val="1328"/>
              </a:lnSpc>
              <a:spcBef>
                <a:spcPts val="0"/>
              </a:spcBef>
              <a:spcAft>
                <a:spcPts val="0"/>
              </a:spcAft>
            </a:pPr>
            <a:r>
              <a:rPr sz="1200" dirty="0">
                <a:solidFill>
                  <a:srgbClr val="000000"/>
                </a:solidFill>
                <a:latin typeface="HRHDPI+TimesNewRomanPSMT"/>
                <a:cs typeface="HRHDPI+TimesNewRomanPSMT"/>
              </a:rPr>
              <a:t>(iii)</a:t>
            </a:r>
            <a:r>
              <a:rPr sz="1200" spc="-22"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Tòa nhà thương mại có</a:t>
            </a:r>
          </a:p>
          <a:p>
            <a:pPr marL="0" marR="0">
              <a:lnSpc>
                <a:spcPts val="1200"/>
              </a:lnSpc>
              <a:spcBef>
                <a:spcPts val="0"/>
              </a:spcBef>
              <a:spcAft>
                <a:spcPts val="0"/>
              </a:spcAft>
            </a:pPr>
            <a:r>
              <a:rPr sz="1200" dirty="0">
                <a:solidFill>
                  <a:srgbClr val="000000"/>
                </a:solidFill>
                <a:latin typeface="HRHDPI+TimesNewRomanPSMT"/>
                <a:cs typeface="HRHDPI+TimesNewRomanPSMT"/>
              </a:rPr>
              <a:t>tổng tiêu thụ năng lượng hằng</a:t>
            </a:r>
          </a:p>
          <a:p>
            <a:pPr marL="110743" marR="0">
              <a:lnSpc>
                <a:spcPts val="1200"/>
              </a:lnSpc>
              <a:spcBef>
                <a:spcPts val="0"/>
              </a:spcBef>
              <a:spcAft>
                <a:spcPts val="0"/>
              </a:spcAft>
            </a:pPr>
            <a:r>
              <a:rPr sz="1200" dirty="0">
                <a:solidFill>
                  <a:srgbClr val="000000"/>
                </a:solidFill>
                <a:latin typeface="HRHDPI+TimesNewRomanPSMT"/>
                <a:cs typeface="HRHDPI+TimesNewRomanPSMT"/>
              </a:rPr>
              <a:t>năm từ 1.000</a:t>
            </a:r>
            <a:r>
              <a:rPr sz="1200" spc="-22" dirty="0">
                <a:solidFill>
                  <a:srgbClr val="000000"/>
                </a:solidFill>
                <a:latin typeface="HRHDPI+TimesNewRomanPSMT"/>
                <a:cs typeface="HRHDPI+TimesNewRomanPSMT"/>
              </a:rPr>
              <a:t> </a:t>
            </a:r>
            <a:r>
              <a:rPr sz="1200" spc="-11" dirty="0">
                <a:solidFill>
                  <a:srgbClr val="000000"/>
                </a:solidFill>
                <a:latin typeface="HRHDPI+TimesNewRomanPSMT"/>
                <a:cs typeface="HRHDPI+TimesNewRomanPSMT"/>
              </a:rPr>
              <a:t>TOE</a:t>
            </a:r>
            <a:r>
              <a:rPr sz="1200" spc="10" dirty="0">
                <a:solidFill>
                  <a:srgbClr val="000000"/>
                </a:solidFill>
                <a:latin typeface="HRHDPI+TimesNewRomanPSMT"/>
                <a:cs typeface="HRHDPI+TimesNewRomanPSMT"/>
              </a:rPr>
              <a:t> </a:t>
            </a:r>
            <a:r>
              <a:rPr sz="1200" dirty="0">
                <a:solidFill>
                  <a:srgbClr val="000000"/>
                </a:solidFill>
                <a:latin typeface="HRHDPI+TimesNewRomanPSMT"/>
                <a:cs typeface="HRHDPI+TimesNewRomanPSMT"/>
              </a:rPr>
              <a:t>trở lên;</a:t>
            </a:r>
          </a:p>
        </p:txBody>
      </p:sp>
      <p:sp>
        <p:nvSpPr>
          <p:cNvPr id="18" name="object 18"/>
          <p:cNvSpPr txBox="1"/>
          <p:nvPr/>
        </p:nvSpPr>
        <p:spPr>
          <a:xfrm>
            <a:off x="3001899" y="5165569"/>
            <a:ext cx="3044698" cy="575417"/>
          </a:xfrm>
          <a:prstGeom prst="rect">
            <a:avLst/>
          </a:prstGeom>
        </p:spPr>
        <p:txBody>
          <a:bodyPr vert="horz" wrap="square" lIns="0" tIns="0" rIns="0" bIns="0" rtlCol="0">
            <a:spAutoFit/>
          </a:bodyPr>
          <a:lstStyle/>
          <a:p>
            <a:pPr marL="0" marR="0">
              <a:lnSpc>
                <a:spcPts val="2214"/>
              </a:lnSpc>
              <a:spcBef>
                <a:spcPts val="0"/>
              </a:spcBef>
              <a:spcAft>
                <a:spcPts val="0"/>
              </a:spcAft>
            </a:pPr>
            <a:r>
              <a:rPr sz="2000" dirty="0">
                <a:solidFill>
                  <a:srgbClr val="000000"/>
                </a:solidFill>
                <a:latin typeface="STQEVF+TimesNewRomanPSMT"/>
                <a:cs typeface="STQEVF+TimesNewRomanPSMT"/>
              </a:rPr>
              <a:t>trở lên hoặc thuộc một trong</a:t>
            </a:r>
          </a:p>
          <a:p>
            <a:pPr marL="0" marR="0">
              <a:lnSpc>
                <a:spcPts val="2016"/>
              </a:lnSpc>
              <a:spcBef>
                <a:spcPts val="0"/>
              </a:spcBef>
              <a:spcAft>
                <a:spcPts val="0"/>
              </a:spcAft>
            </a:pPr>
            <a:r>
              <a:rPr sz="2000" dirty="0">
                <a:solidFill>
                  <a:srgbClr val="000000"/>
                </a:solidFill>
                <a:latin typeface="STQEVF+TimesNewRomanPSMT"/>
                <a:cs typeface="STQEVF+TimesNewRomanPSMT"/>
              </a:rPr>
              <a:t>các trường hợp sau:</a:t>
            </a:r>
          </a:p>
        </p:txBody>
      </p:sp>
      <p:sp>
        <p:nvSpPr>
          <p:cNvPr id="19" name="object 19"/>
          <p:cNvSpPr txBox="1"/>
          <p:nvPr/>
        </p:nvSpPr>
        <p:spPr>
          <a:xfrm>
            <a:off x="6679277" y="6155266"/>
            <a:ext cx="2097468" cy="511671"/>
          </a:xfrm>
          <a:prstGeom prst="rect">
            <a:avLst/>
          </a:prstGeom>
        </p:spPr>
        <p:txBody>
          <a:bodyPr vert="horz" wrap="square" lIns="0" tIns="0" rIns="0" bIns="0" rtlCol="0">
            <a:spAutoFit/>
          </a:bodyPr>
          <a:lstStyle/>
          <a:p>
            <a:pPr marL="0" marR="0">
              <a:lnSpc>
                <a:spcPts val="1328"/>
              </a:lnSpc>
              <a:spcBef>
                <a:spcPts val="0"/>
              </a:spcBef>
              <a:spcAft>
                <a:spcPts val="0"/>
              </a:spcAft>
            </a:pPr>
            <a:r>
              <a:rPr sz="1200" dirty="0">
                <a:solidFill>
                  <a:srgbClr val="000000"/>
                </a:solidFill>
                <a:latin typeface="HRHDPI+TimesNewRomanPSMT"/>
                <a:cs typeface="HRHDPI+TimesNewRomanPSMT"/>
              </a:rPr>
              <a:t>(iv) Cơ sở xử lý chất thải rắn có</a:t>
            </a:r>
          </a:p>
          <a:p>
            <a:pPr marL="43560" marR="0">
              <a:lnSpc>
                <a:spcPts val="1200"/>
              </a:lnSpc>
              <a:spcBef>
                <a:spcPts val="0"/>
              </a:spcBef>
              <a:spcAft>
                <a:spcPts val="0"/>
              </a:spcAft>
            </a:pPr>
            <a:r>
              <a:rPr sz="1200" dirty="0">
                <a:solidFill>
                  <a:srgbClr val="000000"/>
                </a:solidFill>
                <a:latin typeface="HRHDPI+TimesNewRomanPSMT"/>
                <a:cs typeface="HRHDPI+TimesNewRomanPSMT"/>
              </a:rPr>
              <a:t>công suất hoạt động hằng năm</a:t>
            </a:r>
          </a:p>
          <a:p>
            <a:pPr marL="351281" marR="0">
              <a:lnSpc>
                <a:spcPts val="1200"/>
              </a:lnSpc>
              <a:spcBef>
                <a:spcPts val="0"/>
              </a:spcBef>
              <a:spcAft>
                <a:spcPts val="0"/>
              </a:spcAft>
            </a:pPr>
            <a:r>
              <a:rPr sz="1200" dirty="0">
                <a:solidFill>
                  <a:srgbClr val="000000"/>
                </a:solidFill>
                <a:latin typeface="HRHDPI+TimesNewRomanPSMT"/>
                <a:cs typeface="HRHDPI+TimesNewRomanPSMT"/>
              </a:rPr>
              <a:t>từ 65.000 tấn trở lên</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1335864" y="1019837"/>
            <a:ext cx="6836598" cy="503920"/>
          </a:xfrm>
          <a:prstGeom prst="rect">
            <a:avLst/>
          </a:prstGeom>
        </p:spPr>
        <p:txBody>
          <a:bodyPr vert="horz" wrap="square" lIns="0" tIns="0" rIns="0" bIns="0" rtlCol="0">
            <a:spAutoFit/>
          </a:bodyPr>
          <a:lstStyle/>
          <a:p>
            <a:pPr marL="0" marR="0">
              <a:lnSpc>
                <a:spcPts val="1771"/>
              </a:lnSpc>
              <a:spcBef>
                <a:spcPts val="0"/>
              </a:spcBef>
              <a:spcAft>
                <a:spcPts val="0"/>
              </a:spcAft>
            </a:pPr>
            <a:r>
              <a:rPr sz="1600" dirty="0">
                <a:solidFill>
                  <a:srgbClr val="FF0000"/>
                </a:solidFill>
                <a:latin typeface="TSLFQS+TimesNewRomanPS-BoldItalicMT"/>
                <a:cs typeface="TSLFQS+TimesNewRomanPS-BoldItalicMT"/>
              </a:rPr>
              <a:t>Nội dung 6: Cụ thể hóa các quy định về ứng phó BĐKH, thúc đẩy phát triển thị</a:t>
            </a:r>
          </a:p>
          <a:p>
            <a:pPr marL="2197925" marR="0">
              <a:lnSpc>
                <a:spcPts val="1771"/>
              </a:lnSpc>
              <a:spcBef>
                <a:spcPts val="124"/>
              </a:spcBef>
              <a:spcAft>
                <a:spcPts val="0"/>
              </a:spcAft>
            </a:pPr>
            <a:r>
              <a:rPr sz="1600" dirty="0">
                <a:solidFill>
                  <a:srgbClr val="FF0000"/>
                </a:solidFill>
                <a:latin typeface="TSLFQS+TimesNewRomanPS-BoldItalicMT"/>
                <a:cs typeface="TSLFQS+TimesNewRomanPS-BoldItalicMT"/>
              </a:rPr>
              <a:t>trường các-bon trong nước</a:t>
            </a:r>
          </a:p>
        </p:txBody>
      </p:sp>
      <p:sp>
        <p:nvSpPr>
          <p:cNvPr id="4" name="object 4"/>
          <p:cNvSpPr txBox="1"/>
          <p:nvPr/>
        </p:nvSpPr>
        <p:spPr>
          <a:xfrm>
            <a:off x="2440764" y="1501421"/>
            <a:ext cx="4627979" cy="263128"/>
          </a:xfrm>
          <a:prstGeom prst="rect">
            <a:avLst/>
          </a:prstGeom>
        </p:spPr>
        <p:txBody>
          <a:bodyPr vert="horz" wrap="square" lIns="0" tIns="0" rIns="0" bIns="0" rtlCol="0">
            <a:spAutoFit/>
          </a:bodyPr>
          <a:lstStyle/>
          <a:p>
            <a:pPr marL="0" marR="0">
              <a:lnSpc>
                <a:spcPts val="1771"/>
              </a:lnSpc>
              <a:spcBef>
                <a:spcPts val="0"/>
              </a:spcBef>
              <a:spcAft>
                <a:spcPts val="0"/>
              </a:spcAft>
            </a:pPr>
            <a:r>
              <a:rPr sz="1600" dirty="0">
                <a:solidFill>
                  <a:srgbClr val="00B050"/>
                </a:solidFill>
                <a:latin typeface="TSLFQS+TimesNewRomanPS-BoldItalicMT"/>
                <a:cs typeface="TSLFQS+TimesNewRomanPS-BoldItalicMT"/>
              </a:rPr>
              <a:t>b) NĐ số </a:t>
            </a:r>
            <a:r>
              <a:rPr sz="1600" spc="-14" dirty="0">
                <a:solidFill>
                  <a:srgbClr val="00B050"/>
                </a:solidFill>
                <a:latin typeface="TSLFQS+TimesNewRomanPS-BoldItalicMT"/>
                <a:cs typeface="TSLFQS+TimesNewRomanPS-BoldItalicMT"/>
              </a:rPr>
              <a:t>06/2022/NĐ-CP,</a:t>
            </a:r>
            <a:r>
              <a:rPr sz="1600" spc="14" dirty="0">
                <a:solidFill>
                  <a:srgbClr val="00B050"/>
                </a:solidFill>
                <a:latin typeface="TSLFQS+TimesNewRomanPS-BoldItalicMT"/>
                <a:cs typeface="TSLFQS+TimesNewRomanPS-BoldItalicMT"/>
              </a:rPr>
              <a:t> </a:t>
            </a:r>
            <a:r>
              <a:rPr sz="1600" dirty="0">
                <a:solidFill>
                  <a:srgbClr val="00B050"/>
                </a:solidFill>
                <a:latin typeface="TSLFQS+TimesNewRomanPS-BoldItalicMT"/>
                <a:cs typeface="TSLFQS+TimesNewRomanPS-BoldItalicMT"/>
              </a:rPr>
              <a:t>TT số </a:t>
            </a:r>
            <a:r>
              <a:rPr sz="1600" spc="-10" dirty="0">
                <a:solidFill>
                  <a:srgbClr val="00B050"/>
                </a:solidFill>
                <a:latin typeface="TSLFQS+TimesNewRomanPS-BoldItalicMT"/>
                <a:cs typeface="TSLFQS+TimesNewRomanPS-BoldItalicMT"/>
              </a:rPr>
              <a:t>01/2022/TT-BTNMT</a:t>
            </a:r>
          </a:p>
        </p:txBody>
      </p:sp>
      <p:sp>
        <p:nvSpPr>
          <p:cNvPr id="5" name="object 5"/>
          <p:cNvSpPr txBox="1"/>
          <p:nvPr/>
        </p:nvSpPr>
        <p:spPr>
          <a:xfrm>
            <a:off x="355206" y="2269518"/>
            <a:ext cx="1226679" cy="263128"/>
          </a:xfrm>
          <a:prstGeom prst="rect">
            <a:avLst/>
          </a:prstGeom>
        </p:spPr>
        <p:txBody>
          <a:bodyPr vert="horz" wrap="square" lIns="0" tIns="0" rIns="0" bIns="0" rtlCol="0">
            <a:spAutoFit/>
          </a:bodyPr>
          <a:lstStyle/>
          <a:p>
            <a:pPr marL="0" marR="0">
              <a:lnSpc>
                <a:spcPts val="1771"/>
              </a:lnSpc>
              <a:spcBef>
                <a:spcPts val="0"/>
              </a:spcBef>
              <a:spcAft>
                <a:spcPts val="0"/>
              </a:spcAft>
            </a:pPr>
            <a:r>
              <a:rPr sz="1600" dirty="0">
                <a:solidFill>
                  <a:srgbClr val="FF0000"/>
                </a:solidFill>
                <a:latin typeface="DDCBJW+TimesNewRomanPS-BoldMT"/>
                <a:cs typeface="DDCBJW+TimesNewRomanPS-BoldMT"/>
              </a:rPr>
              <a:t>LỘ</a:t>
            </a:r>
            <a:r>
              <a:rPr sz="1600" spc="-16" dirty="0">
                <a:solidFill>
                  <a:srgbClr val="FF0000"/>
                </a:solidFill>
                <a:latin typeface="DDCBJW+TimesNewRomanPS-BoldMT"/>
                <a:cs typeface="DDCBJW+TimesNewRomanPS-BoldMT"/>
              </a:rPr>
              <a:t> </a:t>
            </a:r>
            <a:r>
              <a:rPr sz="1600" dirty="0">
                <a:solidFill>
                  <a:srgbClr val="FF0000"/>
                </a:solidFill>
                <a:latin typeface="DDCBJW+TimesNewRomanPS-BoldMT"/>
                <a:cs typeface="DDCBJW+TimesNewRomanPS-BoldMT"/>
              </a:rPr>
              <a:t>TRÌNH:</a:t>
            </a:r>
          </a:p>
        </p:txBody>
      </p:sp>
      <p:sp>
        <p:nvSpPr>
          <p:cNvPr id="6" name="object 6"/>
          <p:cNvSpPr txBox="1"/>
          <p:nvPr/>
        </p:nvSpPr>
        <p:spPr>
          <a:xfrm>
            <a:off x="2827145" y="2802946"/>
            <a:ext cx="2144586" cy="654185"/>
          </a:xfrm>
          <a:prstGeom prst="rect">
            <a:avLst/>
          </a:prstGeom>
        </p:spPr>
        <p:txBody>
          <a:bodyPr vert="horz" wrap="square" lIns="0" tIns="0" rIns="0" bIns="0" rtlCol="0">
            <a:spAutoFit/>
          </a:bodyPr>
          <a:lstStyle/>
          <a:p>
            <a:pPr marL="0" marR="0">
              <a:lnSpc>
                <a:spcPts val="2547"/>
              </a:lnSpc>
              <a:spcBef>
                <a:spcPts val="0"/>
              </a:spcBef>
              <a:spcAft>
                <a:spcPts val="0"/>
              </a:spcAft>
            </a:pPr>
            <a:r>
              <a:rPr sz="2300" spc="-21" dirty="0">
                <a:solidFill>
                  <a:srgbClr val="000000"/>
                </a:solidFill>
                <a:latin typeface="VMCGBU+TimesNewRomanPS-BoldItalicMT"/>
                <a:cs typeface="VMCGBU+TimesNewRomanPS-BoldItalicMT"/>
              </a:rPr>
              <a:t>Trước</a:t>
            </a:r>
            <a:r>
              <a:rPr sz="2300" spc="22" dirty="0">
                <a:solidFill>
                  <a:srgbClr val="000000"/>
                </a:solidFill>
                <a:latin typeface="VMCGBU+TimesNewRomanPS-BoldItalicMT"/>
                <a:cs typeface="VMCGBU+TimesNewRomanPS-BoldItalicMT"/>
              </a:rPr>
              <a:t> </a:t>
            </a:r>
            <a:r>
              <a:rPr sz="2300" dirty="0">
                <a:solidFill>
                  <a:srgbClr val="000000"/>
                </a:solidFill>
                <a:latin typeface="VMCGBU+TimesNewRomanPS-BoldItalicMT"/>
                <a:cs typeface="VMCGBU+TimesNewRomanPS-BoldItalicMT"/>
              </a:rPr>
              <a:t>ngày 31/3</a:t>
            </a:r>
          </a:p>
          <a:p>
            <a:pPr marL="0" marR="0">
              <a:lnSpc>
                <a:spcPts val="2303"/>
              </a:lnSpc>
              <a:spcBef>
                <a:spcPts val="50"/>
              </a:spcBef>
              <a:spcAft>
                <a:spcPts val="0"/>
              </a:spcAft>
            </a:pPr>
            <a:r>
              <a:rPr sz="2300" dirty="0">
                <a:solidFill>
                  <a:srgbClr val="000000"/>
                </a:solidFill>
                <a:latin typeface="VMCGBU+TimesNewRomanPS-BoldItalicMT"/>
                <a:cs typeface="VMCGBU+TimesNewRomanPS-BoldItalicMT"/>
              </a:rPr>
              <a:t>kể từ năm 2023</a:t>
            </a:r>
          </a:p>
        </p:txBody>
      </p:sp>
      <p:sp>
        <p:nvSpPr>
          <p:cNvPr id="7" name="object 7"/>
          <p:cNvSpPr txBox="1"/>
          <p:nvPr/>
        </p:nvSpPr>
        <p:spPr>
          <a:xfrm>
            <a:off x="5947537" y="2802946"/>
            <a:ext cx="2144585" cy="654185"/>
          </a:xfrm>
          <a:prstGeom prst="rect">
            <a:avLst/>
          </a:prstGeom>
        </p:spPr>
        <p:txBody>
          <a:bodyPr vert="horz" wrap="square" lIns="0" tIns="0" rIns="0" bIns="0" rtlCol="0">
            <a:spAutoFit/>
          </a:bodyPr>
          <a:lstStyle/>
          <a:p>
            <a:pPr marL="0" marR="0">
              <a:lnSpc>
                <a:spcPts val="2547"/>
              </a:lnSpc>
              <a:spcBef>
                <a:spcPts val="0"/>
              </a:spcBef>
              <a:spcAft>
                <a:spcPts val="0"/>
              </a:spcAft>
            </a:pPr>
            <a:r>
              <a:rPr sz="2300" spc="-21" dirty="0">
                <a:solidFill>
                  <a:srgbClr val="000000"/>
                </a:solidFill>
                <a:latin typeface="VMCGBU+TimesNewRomanPS-BoldItalicMT"/>
                <a:cs typeface="VMCGBU+TimesNewRomanPS-BoldItalicMT"/>
              </a:rPr>
              <a:t>Trước</a:t>
            </a:r>
            <a:r>
              <a:rPr sz="2300" spc="21" dirty="0">
                <a:solidFill>
                  <a:srgbClr val="000000"/>
                </a:solidFill>
                <a:latin typeface="VMCGBU+TimesNewRomanPS-BoldItalicMT"/>
                <a:cs typeface="VMCGBU+TimesNewRomanPS-BoldItalicMT"/>
              </a:rPr>
              <a:t> </a:t>
            </a:r>
            <a:r>
              <a:rPr sz="2300" dirty="0">
                <a:solidFill>
                  <a:srgbClr val="000000"/>
                </a:solidFill>
                <a:latin typeface="VMCGBU+TimesNewRomanPS-BoldItalicMT"/>
                <a:cs typeface="VMCGBU+TimesNewRomanPS-BoldItalicMT"/>
              </a:rPr>
              <a:t>ngày 31/3</a:t>
            </a:r>
          </a:p>
          <a:p>
            <a:pPr marL="0" marR="0">
              <a:lnSpc>
                <a:spcPts val="2303"/>
              </a:lnSpc>
              <a:spcBef>
                <a:spcPts val="50"/>
              </a:spcBef>
              <a:spcAft>
                <a:spcPts val="0"/>
              </a:spcAft>
            </a:pPr>
            <a:r>
              <a:rPr sz="2300" dirty="0">
                <a:solidFill>
                  <a:srgbClr val="000000"/>
                </a:solidFill>
                <a:latin typeface="VMCGBU+TimesNewRomanPS-BoldItalicMT"/>
                <a:cs typeface="VMCGBU+TimesNewRomanPS-BoldItalicMT"/>
              </a:rPr>
              <a:t>kể từ năm 2025</a:t>
            </a:r>
          </a:p>
        </p:txBody>
      </p:sp>
      <p:sp>
        <p:nvSpPr>
          <p:cNvPr id="8" name="object 8"/>
          <p:cNvSpPr txBox="1"/>
          <p:nvPr/>
        </p:nvSpPr>
        <p:spPr>
          <a:xfrm>
            <a:off x="2826637" y="3497014"/>
            <a:ext cx="2146757" cy="2584745"/>
          </a:xfrm>
          <a:prstGeom prst="rect">
            <a:avLst/>
          </a:prstGeom>
        </p:spPr>
        <p:txBody>
          <a:bodyPr vert="horz" wrap="square" lIns="0" tIns="0" rIns="0" bIns="0" rtlCol="0">
            <a:spAutoFit/>
          </a:bodyPr>
          <a:lstStyle/>
          <a:p>
            <a:pPr marL="279082" marR="0">
              <a:lnSpc>
                <a:spcPts val="2436"/>
              </a:lnSpc>
              <a:spcBef>
                <a:spcPts val="0"/>
              </a:spcBef>
              <a:spcAft>
                <a:spcPts val="0"/>
              </a:spcAft>
            </a:pPr>
            <a:r>
              <a:rPr sz="2200" dirty="0">
                <a:solidFill>
                  <a:srgbClr val="000000"/>
                </a:solidFill>
                <a:latin typeface="MTJSPK+TimesNewRomanPSMT"/>
                <a:cs typeface="MTJSPK+TimesNewRomanPSMT"/>
              </a:rPr>
              <a:t>Các cơ sở có</a:t>
            </a:r>
          </a:p>
          <a:p>
            <a:pPr marL="27304" marR="0">
              <a:lnSpc>
                <a:spcPts val="2208"/>
              </a:lnSpc>
              <a:spcBef>
                <a:spcPts val="0"/>
              </a:spcBef>
              <a:spcAft>
                <a:spcPts val="0"/>
              </a:spcAft>
            </a:pPr>
            <a:r>
              <a:rPr sz="2200" dirty="0">
                <a:solidFill>
                  <a:srgbClr val="000000"/>
                </a:solidFill>
                <a:latin typeface="MTJSPK+TimesNewRomanPSMT"/>
                <a:cs typeface="MTJSPK+TimesNewRomanPSMT"/>
              </a:rPr>
              <a:t>trách nhiệm cung</a:t>
            </a:r>
          </a:p>
          <a:p>
            <a:pPr marL="124205" marR="0">
              <a:lnSpc>
                <a:spcPts val="2207"/>
              </a:lnSpc>
              <a:spcBef>
                <a:spcPts val="50"/>
              </a:spcBef>
              <a:spcAft>
                <a:spcPts val="0"/>
              </a:spcAft>
            </a:pPr>
            <a:r>
              <a:rPr sz="2200" dirty="0">
                <a:solidFill>
                  <a:srgbClr val="000000"/>
                </a:solidFill>
                <a:latin typeface="MTJSPK+TimesNewRomanPSMT"/>
                <a:cs typeface="MTJSPK+TimesNewRomanPSMT"/>
              </a:rPr>
              <a:t>cấp số liệu hoạt</a:t>
            </a:r>
          </a:p>
          <a:p>
            <a:pPr marL="147192" marR="0">
              <a:lnSpc>
                <a:spcPts val="2183"/>
              </a:lnSpc>
              <a:spcBef>
                <a:spcPts val="0"/>
              </a:spcBef>
              <a:spcAft>
                <a:spcPts val="0"/>
              </a:spcAft>
            </a:pPr>
            <a:r>
              <a:rPr sz="2200" dirty="0">
                <a:solidFill>
                  <a:srgbClr val="000000"/>
                </a:solidFill>
                <a:latin typeface="MTJSPK+TimesNewRomanPSMT"/>
                <a:cs typeface="MTJSPK+TimesNewRomanPSMT"/>
              </a:rPr>
              <a:t>động, thông tin</a:t>
            </a:r>
          </a:p>
          <a:p>
            <a:pPr marL="0" marR="0">
              <a:lnSpc>
                <a:spcPts val="2208"/>
              </a:lnSpc>
              <a:spcBef>
                <a:spcPts val="0"/>
              </a:spcBef>
              <a:spcAft>
                <a:spcPts val="0"/>
              </a:spcAft>
            </a:pPr>
            <a:r>
              <a:rPr sz="2200" dirty="0">
                <a:solidFill>
                  <a:srgbClr val="000000"/>
                </a:solidFill>
                <a:latin typeface="MTJSPK+TimesNewRomanPSMT"/>
                <a:cs typeface="MTJSPK+TimesNewRomanPSMT"/>
              </a:rPr>
              <a:t>liên quan phục vụ</a:t>
            </a:r>
          </a:p>
          <a:p>
            <a:pPr marL="100901" marR="0">
              <a:lnSpc>
                <a:spcPts val="2207"/>
              </a:lnSpc>
              <a:spcBef>
                <a:spcPts val="50"/>
              </a:spcBef>
              <a:spcAft>
                <a:spcPts val="0"/>
              </a:spcAft>
            </a:pPr>
            <a:r>
              <a:rPr sz="2200" dirty="0">
                <a:solidFill>
                  <a:srgbClr val="000000"/>
                </a:solidFill>
                <a:latin typeface="MTJSPK+TimesNewRomanPSMT"/>
                <a:cs typeface="MTJSPK+TimesNewRomanPSMT"/>
              </a:rPr>
              <a:t>kiểm kê khí nhà</a:t>
            </a:r>
          </a:p>
          <a:p>
            <a:pPr marL="79184" marR="0">
              <a:lnSpc>
                <a:spcPts val="2183"/>
              </a:lnSpc>
              <a:spcBef>
                <a:spcPts val="0"/>
              </a:spcBef>
              <a:spcAft>
                <a:spcPts val="0"/>
              </a:spcAft>
            </a:pPr>
            <a:r>
              <a:rPr sz="2200" dirty="0">
                <a:solidFill>
                  <a:srgbClr val="000000"/>
                </a:solidFill>
                <a:latin typeface="MTJSPK+TimesNewRomanPSMT"/>
                <a:cs typeface="MTJSPK+TimesNewRomanPSMT"/>
              </a:rPr>
              <a:t>kính theo hướng</a:t>
            </a:r>
          </a:p>
          <a:p>
            <a:pPr marL="85470" marR="0">
              <a:lnSpc>
                <a:spcPts val="2208"/>
              </a:lnSpc>
              <a:spcBef>
                <a:spcPts val="0"/>
              </a:spcBef>
              <a:spcAft>
                <a:spcPts val="0"/>
              </a:spcAft>
            </a:pPr>
            <a:r>
              <a:rPr sz="2200" dirty="0">
                <a:solidFill>
                  <a:srgbClr val="000000"/>
                </a:solidFill>
                <a:latin typeface="MTJSPK+TimesNewRomanPSMT"/>
                <a:cs typeface="MTJSPK+TimesNewRomanPSMT"/>
              </a:rPr>
              <a:t>dẫn của bộ quản</a:t>
            </a:r>
          </a:p>
          <a:p>
            <a:pPr marL="358711" marR="0">
              <a:lnSpc>
                <a:spcPts val="2207"/>
              </a:lnSpc>
              <a:spcBef>
                <a:spcPts val="50"/>
              </a:spcBef>
              <a:spcAft>
                <a:spcPts val="0"/>
              </a:spcAft>
            </a:pPr>
            <a:r>
              <a:rPr sz="2200" dirty="0">
                <a:solidFill>
                  <a:srgbClr val="000000"/>
                </a:solidFill>
                <a:latin typeface="MTJSPK+TimesNewRomanPSMT"/>
                <a:cs typeface="MTJSPK+TimesNewRomanPSMT"/>
              </a:rPr>
              <a:t>lý lĩnh vực.</a:t>
            </a:r>
          </a:p>
        </p:txBody>
      </p:sp>
      <p:sp>
        <p:nvSpPr>
          <p:cNvPr id="9" name="object 9"/>
          <p:cNvSpPr txBox="1"/>
          <p:nvPr/>
        </p:nvSpPr>
        <p:spPr>
          <a:xfrm>
            <a:off x="5993638" y="3497014"/>
            <a:ext cx="2053437" cy="2304330"/>
          </a:xfrm>
          <a:prstGeom prst="rect">
            <a:avLst/>
          </a:prstGeom>
        </p:spPr>
        <p:txBody>
          <a:bodyPr vert="horz" wrap="square" lIns="0" tIns="0" rIns="0" bIns="0" rtlCol="0">
            <a:spAutoFit/>
          </a:bodyPr>
          <a:lstStyle/>
          <a:p>
            <a:pPr marL="232536" marR="0">
              <a:lnSpc>
                <a:spcPts val="2436"/>
              </a:lnSpc>
              <a:spcBef>
                <a:spcPts val="0"/>
              </a:spcBef>
              <a:spcAft>
                <a:spcPts val="0"/>
              </a:spcAft>
            </a:pPr>
            <a:r>
              <a:rPr sz="2200" dirty="0">
                <a:solidFill>
                  <a:srgbClr val="000000"/>
                </a:solidFill>
                <a:latin typeface="MTJSPK+TimesNewRomanPSMT"/>
                <a:cs typeface="MTJSPK+TimesNewRomanPSMT"/>
              </a:rPr>
              <a:t>Các cơ sở có</a:t>
            </a:r>
          </a:p>
          <a:p>
            <a:pPr marL="143573" marR="0">
              <a:lnSpc>
                <a:spcPts val="2208"/>
              </a:lnSpc>
              <a:spcBef>
                <a:spcPts val="0"/>
              </a:spcBef>
              <a:spcAft>
                <a:spcPts val="0"/>
              </a:spcAft>
            </a:pPr>
            <a:r>
              <a:rPr sz="2200" dirty="0">
                <a:solidFill>
                  <a:srgbClr val="000000"/>
                </a:solidFill>
                <a:latin typeface="MTJSPK+TimesNewRomanPSMT"/>
                <a:cs typeface="MTJSPK+TimesNewRomanPSMT"/>
              </a:rPr>
              <a:t>trách nhiệm tổ</a:t>
            </a:r>
          </a:p>
          <a:p>
            <a:pPr marL="124142" marR="0">
              <a:lnSpc>
                <a:spcPts val="2207"/>
              </a:lnSpc>
              <a:spcBef>
                <a:spcPts val="50"/>
              </a:spcBef>
              <a:spcAft>
                <a:spcPts val="0"/>
              </a:spcAft>
            </a:pPr>
            <a:r>
              <a:rPr sz="2200" dirty="0">
                <a:solidFill>
                  <a:srgbClr val="000000"/>
                </a:solidFill>
                <a:latin typeface="MTJSPK+TimesNewRomanPSMT"/>
                <a:cs typeface="MTJSPK+TimesNewRomanPSMT"/>
              </a:rPr>
              <a:t>chức thực hiện</a:t>
            </a:r>
          </a:p>
          <a:p>
            <a:pPr marL="54292" marR="0">
              <a:lnSpc>
                <a:spcPts val="2183"/>
              </a:lnSpc>
              <a:spcBef>
                <a:spcPts val="0"/>
              </a:spcBef>
              <a:spcAft>
                <a:spcPts val="0"/>
              </a:spcAft>
            </a:pPr>
            <a:r>
              <a:rPr sz="2200" dirty="0">
                <a:solidFill>
                  <a:srgbClr val="000000"/>
                </a:solidFill>
                <a:latin typeface="MTJSPK+TimesNewRomanPSMT"/>
                <a:cs typeface="MTJSPK+TimesNewRomanPSMT"/>
              </a:rPr>
              <a:t>kiểm kê khí nhà</a:t>
            </a:r>
          </a:p>
          <a:p>
            <a:pPr marL="38608" marR="0">
              <a:lnSpc>
                <a:spcPts val="2208"/>
              </a:lnSpc>
              <a:spcBef>
                <a:spcPts val="0"/>
              </a:spcBef>
              <a:spcAft>
                <a:spcPts val="0"/>
              </a:spcAft>
            </a:pPr>
            <a:r>
              <a:rPr sz="2200" dirty="0">
                <a:solidFill>
                  <a:srgbClr val="000000"/>
                </a:solidFill>
                <a:latin typeface="MTJSPK+TimesNewRomanPSMT"/>
                <a:cs typeface="MTJSPK+TimesNewRomanPSMT"/>
              </a:rPr>
              <a:t>kính định kỳ hai</a:t>
            </a:r>
          </a:p>
          <a:p>
            <a:pPr marL="32765" marR="0">
              <a:lnSpc>
                <a:spcPts val="2207"/>
              </a:lnSpc>
              <a:spcBef>
                <a:spcPts val="50"/>
              </a:spcBef>
              <a:spcAft>
                <a:spcPts val="0"/>
              </a:spcAft>
            </a:pPr>
            <a:r>
              <a:rPr sz="2200" dirty="0">
                <a:solidFill>
                  <a:srgbClr val="000000"/>
                </a:solidFill>
                <a:latin typeface="MTJSPK+TimesNewRomanPSMT"/>
                <a:cs typeface="MTJSPK+TimesNewRomanPSMT"/>
              </a:rPr>
              <a:t>năm một lần gửi</a:t>
            </a:r>
          </a:p>
          <a:p>
            <a:pPr marL="0" marR="0">
              <a:lnSpc>
                <a:spcPts val="2183"/>
              </a:lnSpc>
              <a:spcBef>
                <a:spcPts val="0"/>
              </a:spcBef>
              <a:spcAft>
                <a:spcPts val="0"/>
              </a:spcAft>
            </a:pPr>
            <a:r>
              <a:rPr sz="2200" dirty="0">
                <a:solidFill>
                  <a:srgbClr val="000000"/>
                </a:solidFill>
                <a:latin typeface="MTJSPK+TimesNewRomanPSMT"/>
                <a:cs typeface="MTJSPK+TimesNewRomanPSMT"/>
              </a:rPr>
              <a:t>Ủy ban nhân dân</a:t>
            </a:r>
          </a:p>
          <a:p>
            <a:pPr marL="504316" marR="0">
              <a:lnSpc>
                <a:spcPts val="2208"/>
              </a:lnSpc>
              <a:spcBef>
                <a:spcPts val="0"/>
              </a:spcBef>
              <a:spcAft>
                <a:spcPts val="0"/>
              </a:spcAft>
            </a:pPr>
            <a:r>
              <a:rPr sz="2200" dirty="0">
                <a:solidFill>
                  <a:srgbClr val="000000"/>
                </a:solidFill>
                <a:latin typeface="MTJSPK+TimesNewRomanPSMT"/>
                <a:cs typeface="MTJSPK+TimesNewRomanPSMT"/>
              </a:rPr>
              <a:t>cấp tỉnh</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1335864" y="1019837"/>
            <a:ext cx="6836598" cy="503920"/>
          </a:xfrm>
          <a:prstGeom prst="rect">
            <a:avLst/>
          </a:prstGeom>
        </p:spPr>
        <p:txBody>
          <a:bodyPr vert="horz" wrap="square" lIns="0" tIns="0" rIns="0" bIns="0" rtlCol="0">
            <a:spAutoFit/>
          </a:bodyPr>
          <a:lstStyle/>
          <a:p>
            <a:pPr marL="0" marR="0">
              <a:lnSpc>
                <a:spcPts val="1771"/>
              </a:lnSpc>
              <a:spcBef>
                <a:spcPts val="0"/>
              </a:spcBef>
              <a:spcAft>
                <a:spcPts val="0"/>
              </a:spcAft>
            </a:pPr>
            <a:r>
              <a:rPr sz="1600" dirty="0">
                <a:solidFill>
                  <a:srgbClr val="FF0000"/>
                </a:solidFill>
                <a:latin typeface="TSLFQS+TimesNewRomanPS-BoldItalicMT"/>
                <a:cs typeface="TSLFQS+TimesNewRomanPS-BoldItalicMT"/>
              </a:rPr>
              <a:t>Nội dung 6: Cụ thể hóa các quy định về ứng phó BĐKH, thúc đẩy phát triển thị</a:t>
            </a:r>
          </a:p>
          <a:p>
            <a:pPr marL="2197925" marR="0">
              <a:lnSpc>
                <a:spcPts val="1771"/>
              </a:lnSpc>
              <a:spcBef>
                <a:spcPts val="124"/>
              </a:spcBef>
              <a:spcAft>
                <a:spcPts val="0"/>
              </a:spcAft>
            </a:pPr>
            <a:r>
              <a:rPr sz="1600" dirty="0">
                <a:solidFill>
                  <a:srgbClr val="FF0000"/>
                </a:solidFill>
                <a:latin typeface="TSLFQS+TimesNewRomanPS-BoldItalicMT"/>
                <a:cs typeface="TSLFQS+TimesNewRomanPS-BoldItalicMT"/>
              </a:rPr>
              <a:t>trường các-bon trong nước</a:t>
            </a:r>
          </a:p>
        </p:txBody>
      </p:sp>
      <p:sp>
        <p:nvSpPr>
          <p:cNvPr id="4" name="object 4"/>
          <p:cNvSpPr txBox="1"/>
          <p:nvPr/>
        </p:nvSpPr>
        <p:spPr>
          <a:xfrm>
            <a:off x="2440764" y="1501421"/>
            <a:ext cx="4627979" cy="263128"/>
          </a:xfrm>
          <a:prstGeom prst="rect">
            <a:avLst/>
          </a:prstGeom>
        </p:spPr>
        <p:txBody>
          <a:bodyPr vert="horz" wrap="square" lIns="0" tIns="0" rIns="0" bIns="0" rtlCol="0">
            <a:spAutoFit/>
          </a:bodyPr>
          <a:lstStyle/>
          <a:p>
            <a:pPr marL="0" marR="0">
              <a:lnSpc>
                <a:spcPts val="1771"/>
              </a:lnSpc>
              <a:spcBef>
                <a:spcPts val="0"/>
              </a:spcBef>
              <a:spcAft>
                <a:spcPts val="0"/>
              </a:spcAft>
            </a:pPr>
            <a:r>
              <a:rPr sz="1600" dirty="0">
                <a:solidFill>
                  <a:srgbClr val="00AF4F"/>
                </a:solidFill>
                <a:latin typeface="TSLFQS+TimesNewRomanPS-BoldItalicMT"/>
                <a:cs typeface="TSLFQS+TimesNewRomanPS-BoldItalicMT"/>
              </a:rPr>
              <a:t>b) NĐ số </a:t>
            </a:r>
            <a:r>
              <a:rPr sz="1600" spc="-14" dirty="0">
                <a:solidFill>
                  <a:srgbClr val="00AF4F"/>
                </a:solidFill>
                <a:latin typeface="TSLFQS+TimesNewRomanPS-BoldItalicMT"/>
                <a:cs typeface="TSLFQS+TimesNewRomanPS-BoldItalicMT"/>
              </a:rPr>
              <a:t>06/2022/NĐ-CP,</a:t>
            </a:r>
            <a:r>
              <a:rPr sz="1600" spc="14" dirty="0">
                <a:solidFill>
                  <a:srgbClr val="00AF4F"/>
                </a:solidFill>
                <a:latin typeface="TSLFQS+TimesNewRomanPS-BoldItalicMT"/>
                <a:cs typeface="TSLFQS+TimesNewRomanPS-BoldItalicMT"/>
              </a:rPr>
              <a:t> </a:t>
            </a:r>
            <a:r>
              <a:rPr sz="1600" dirty="0">
                <a:solidFill>
                  <a:srgbClr val="00AF4F"/>
                </a:solidFill>
                <a:latin typeface="TSLFQS+TimesNewRomanPS-BoldItalicMT"/>
                <a:cs typeface="TSLFQS+TimesNewRomanPS-BoldItalicMT"/>
              </a:rPr>
              <a:t>TT số </a:t>
            </a:r>
            <a:r>
              <a:rPr sz="1600" spc="-10" dirty="0">
                <a:solidFill>
                  <a:srgbClr val="00AF4F"/>
                </a:solidFill>
                <a:latin typeface="TSLFQS+TimesNewRomanPS-BoldItalicMT"/>
                <a:cs typeface="TSLFQS+TimesNewRomanPS-BoldItalicMT"/>
              </a:rPr>
              <a:t>01/2022/TT-BTNMT</a:t>
            </a:r>
          </a:p>
        </p:txBody>
      </p:sp>
      <p:sp>
        <p:nvSpPr>
          <p:cNvPr id="5" name="object 5"/>
          <p:cNvSpPr txBox="1"/>
          <p:nvPr/>
        </p:nvSpPr>
        <p:spPr>
          <a:xfrm>
            <a:off x="1832768" y="1987352"/>
            <a:ext cx="5630786" cy="436167"/>
          </a:xfrm>
          <a:prstGeom prst="rect">
            <a:avLst/>
          </a:prstGeom>
        </p:spPr>
        <p:txBody>
          <a:bodyPr vert="horz" wrap="square" lIns="0" tIns="0" rIns="0" bIns="0" rtlCol="0">
            <a:spAutoFit/>
          </a:bodyPr>
          <a:lstStyle/>
          <a:p>
            <a:pPr marL="0" marR="0">
              <a:lnSpc>
                <a:spcPts val="1550"/>
              </a:lnSpc>
              <a:spcBef>
                <a:spcPts val="0"/>
              </a:spcBef>
              <a:spcAft>
                <a:spcPts val="0"/>
              </a:spcAft>
            </a:pPr>
            <a:r>
              <a:rPr sz="1400" dirty="0">
                <a:solidFill>
                  <a:srgbClr val="000000"/>
                </a:solidFill>
                <a:latin typeface="OIEKLN+TimesNewRomanPS-ItalicMT"/>
                <a:cs typeface="OIEKLN+TimesNewRomanPS-ItalicMT"/>
              </a:rPr>
              <a:t>Thị trường các-bon </a:t>
            </a:r>
            <a:r>
              <a:rPr sz="1400" spc="-14" dirty="0">
                <a:solidFill>
                  <a:srgbClr val="000000"/>
                </a:solidFill>
                <a:latin typeface="OIEKLN+TimesNewRomanPS-ItalicMT"/>
                <a:cs typeface="OIEKLN+TimesNewRomanPS-ItalicMT"/>
              </a:rPr>
              <a:t>trong</a:t>
            </a:r>
            <a:r>
              <a:rPr sz="1400" spc="13" dirty="0">
                <a:solidFill>
                  <a:srgbClr val="000000"/>
                </a:solidFill>
                <a:latin typeface="OIEKLN+TimesNewRomanPS-ItalicMT"/>
                <a:cs typeface="OIEKLN+TimesNewRomanPS-ItalicMT"/>
              </a:rPr>
              <a:t> </a:t>
            </a:r>
            <a:r>
              <a:rPr sz="1400" dirty="0">
                <a:solidFill>
                  <a:srgbClr val="000000"/>
                </a:solidFill>
                <a:latin typeface="OIEKLN+TimesNewRomanPS-ItalicMT"/>
                <a:cs typeface="OIEKLN+TimesNewRomanPS-ItalicMT"/>
              </a:rPr>
              <a:t>nước được tổ chức và phát triển trên cơ sở lộ trình</a:t>
            </a:r>
          </a:p>
          <a:p>
            <a:pPr marL="577850" marR="0">
              <a:lnSpc>
                <a:spcPts val="1550"/>
              </a:lnSpc>
              <a:spcBef>
                <a:spcPts val="0"/>
              </a:spcBef>
              <a:spcAft>
                <a:spcPts val="0"/>
              </a:spcAft>
            </a:pPr>
            <a:r>
              <a:rPr sz="1400" dirty="0">
                <a:solidFill>
                  <a:srgbClr val="000000"/>
                </a:solidFill>
                <a:latin typeface="OIEKLN+TimesNewRomanPS-ItalicMT"/>
                <a:cs typeface="OIEKLN+TimesNewRomanPS-ItalicMT"/>
              </a:rPr>
              <a:t>giảm nhẹ phát thải khí nhà kính và chia ra 02 giai đoạn sau:</a:t>
            </a:r>
          </a:p>
        </p:txBody>
      </p:sp>
      <p:sp>
        <p:nvSpPr>
          <p:cNvPr id="6" name="object 6"/>
          <p:cNvSpPr txBox="1"/>
          <p:nvPr/>
        </p:nvSpPr>
        <p:spPr>
          <a:xfrm>
            <a:off x="1979199" y="2949645"/>
            <a:ext cx="7084321" cy="385527"/>
          </a:xfrm>
          <a:prstGeom prst="rect">
            <a:avLst/>
          </a:prstGeom>
        </p:spPr>
        <p:txBody>
          <a:bodyPr vert="horz" wrap="square" lIns="0" tIns="0" rIns="0" bIns="0" rtlCol="0">
            <a:spAutoFit/>
          </a:bodyPr>
          <a:lstStyle/>
          <a:p>
            <a:pPr marL="0" marR="0">
              <a:lnSpc>
                <a:spcPts val="1439"/>
              </a:lnSpc>
              <a:spcBef>
                <a:spcPts val="0"/>
              </a:spcBef>
              <a:spcAft>
                <a:spcPts val="0"/>
              </a:spcAft>
            </a:pPr>
            <a:r>
              <a:rPr sz="1300" dirty="0">
                <a:solidFill>
                  <a:srgbClr val="000000"/>
                </a:solidFill>
                <a:latin typeface="PQETRE+TimesNewRomanPSMT"/>
                <a:cs typeface="PQETRE+TimesNewRomanPSMT"/>
              </a:rPr>
              <a:t>•</a:t>
            </a:r>
            <a:r>
              <a:rPr sz="1300" spc="120"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Xây</a:t>
            </a:r>
            <a:r>
              <a:rPr sz="1300" spc="34"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dựng</a:t>
            </a:r>
            <a:r>
              <a:rPr sz="1300" spc="33"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quy</a:t>
            </a:r>
            <a:r>
              <a:rPr sz="1300" spc="33"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định</a:t>
            </a:r>
            <a:r>
              <a:rPr sz="1300" spc="33"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quản</a:t>
            </a:r>
            <a:r>
              <a:rPr sz="1300" spc="33"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lý</a:t>
            </a:r>
            <a:r>
              <a:rPr sz="1300" spc="33"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tín</a:t>
            </a:r>
            <a:r>
              <a:rPr sz="1300" spc="33"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chỉ</a:t>
            </a:r>
            <a:r>
              <a:rPr sz="1300" spc="33"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các-bon,</a:t>
            </a:r>
            <a:r>
              <a:rPr sz="1300" spc="34"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hoạt</a:t>
            </a:r>
            <a:r>
              <a:rPr sz="1300" spc="34"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động</a:t>
            </a:r>
            <a:r>
              <a:rPr sz="1300" spc="33"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trao</a:t>
            </a:r>
            <a:r>
              <a:rPr sz="1300" spc="34"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đổi</a:t>
            </a:r>
            <a:r>
              <a:rPr sz="1300" spc="33"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hạn</a:t>
            </a:r>
            <a:r>
              <a:rPr sz="1300" spc="33"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ngạch</a:t>
            </a:r>
            <a:r>
              <a:rPr sz="1300" spc="33"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phát</a:t>
            </a:r>
            <a:r>
              <a:rPr sz="1300" spc="34"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thải</a:t>
            </a:r>
            <a:r>
              <a:rPr sz="1300" spc="33"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khí</a:t>
            </a:r>
            <a:r>
              <a:rPr sz="1300" spc="34"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nhà</a:t>
            </a:r>
            <a:r>
              <a:rPr sz="1300" spc="33"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kính</a:t>
            </a:r>
            <a:r>
              <a:rPr sz="1300" spc="33"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và</a:t>
            </a:r>
            <a:r>
              <a:rPr sz="1300" spc="33"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tín</a:t>
            </a:r>
          </a:p>
          <a:p>
            <a:pPr marL="114300" marR="0">
              <a:lnSpc>
                <a:spcPts val="1295"/>
              </a:lnSpc>
              <a:spcBef>
                <a:spcPts val="0"/>
              </a:spcBef>
              <a:spcAft>
                <a:spcPts val="0"/>
              </a:spcAft>
            </a:pPr>
            <a:r>
              <a:rPr sz="1300" dirty="0">
                <a:solidFill>
                  <a:srgbClr val="000000"/>
                </a:solidFill>
                <a:latin typeface="PQETRE+TimesNewRomanPSMT"/>
                <a:cs typeface="PQETRE+TimesNewRomanPSMT"/>
              </a:rPr>
              <a:t>chỉ các-bon; xây dựng quy chế vận hành sàn giao dịch tín chỉ các-bon.</a:t>
            </a:r>
          </a:p>
        </p:txBody>
      </p:sp>
      <p:sp>
        <p:nvSpPr>
          <p:cNvPr id="7" name="object 7"/>
          <p:cNvSpPr txBox="1"/>
          <p:nvPr/>
        </p:nvSpPr>
        <p:spPr>
          <a:xfrm>
            <a:off x="1979199" y="3306261"/>
            <a:ext cx="7084276" cy="577551"/>
          </a:xfrm>
          <a:prstGeom prst="rect">
            <a:avLst/>
          </a:prstGeom>
        </p:spPr>
        <p:txBody>
          <a:bodyPr vert="horz" wrap="square" lIns="0" tIns="0" rIns="0" bIns="0" rtlCol="0">
            <a:spAutoFit/>
          </a:bodyPr>
          <a:lstStyle/>
          <a:p>
            <a:pPr marL="0" marR="0">
              <a:lnSpc>
                <a:spcPts val="1439"/>
              </a:lnSpc>
              <a:spcBef>
                <a:spcPts val="0"/>
              </a:spcBef>
              <a:spcAft>
                <a:spcPts val="0"/>
              </a:spcAft>
            </a:pPr>
            <a:r>
              <a:rPr sz="1300" dirty="0">
                <a:solidFill>
                  <a:srgbClr val="000000"/>
                </a:solidFill>
                <a:latin typeface="PQETRE+TimesNewRomanPSMT"/>
                <a:cs typeface="PQETRE+TimesNewRomanPSMT"/>
              </a:rPr>
              <a:t>•</a:t>
            </a:r>
            <a:r>
              <a:rPr sz="1300" spc="120" dirty="0">
                <a:solidFill>
                  <a:srgbClr val="000000"/>
                </a:solidFill>
                <a:latin typeface="PQETRE+TimesNewRomanPSMT"/>
                <a:cs typeface="PQETRE+TimesNewRomanPSMT"/>
              </a:rPr>
              <a:t> </a:t>
            </a:r>
            <a:r>
              <a:rPr sz="1300" spc="-11" dirty="0">
                <a:solidFill>
                  <a:srgbClr val="000000"/>
                </a:solidFill>
                <a:latin typeface="PQETRE+TimesNewRomanPSMT"/>
                <a:cs typeface="PQETRE+TimesNewRomanPSMT"/>
              </a:rPr>
              <a:t>Triển</a:t>
            </a:r>
            <a:r>
              <a:rPr sz="1300" spc="69"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khai</a:t>
            </a:r>
            <a:r>
              <a:rPr sz="1300" spc="57"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thí</a:t>
            </a:r>
            <a:r>
              <a:rPr sz="1300" spc="57"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điểm</a:t>
            </a:r>
            <a:r>
              <a:rPr sz="1300" spc="57"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cơ</a:t>
            </a:r>
            <a:r>
              <a:rPr sz="1300" spc="58"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chế</a:t>
            </a:r>
            <a:r>
              <a:rPr sz="1300" spc="58"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trao</a:t>
            </a:r>
            <a:r>
              <a:rPr sz="1300" spc="58"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đổi,</a:t>
            </a:r>
            <a:r>
              <a:rPr sz="1300" spc="58"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bù</a:t>
            </a:r>
            <a:r>
              <a:rPr sz="1300" spc="58"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trừ</a:t>
            </a:r>
            <a:r>
              <a:rPr sz="1300" spc="58"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tín</a:t>
            </a:r>
            <a:r>
              <a:rPr sz="1300" spc="58"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chỉ</a:t>
            </a:r>
            <a:r>
              <a:rPr sz="1300" spc="58"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các-bon</a:t>
            </a:r>
            <a:r>
              <a:rPr sz="1300" spc="58"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trong</a:t>
            </a:r>
            <a:r>
              <a:rPr sz="1300" spc="58"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các</a:t>
            </a:r>
            <a:r>
              <a:rPr sz="1300" spc="58"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lĩnh</a:t>
            </a:r>
            <a:r>
              <a:rPr sz="1300" spc="57"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vực</a:t>
            </a:r>
            <a:r>
              <a:rPr sz="1300" spc="58"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tiềm</a:t>
            </a:r>
            <a:r>
              <a:rPr sz="1300" spc="58"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năng</a:t>
            </a:r>
            <a:r>
              <a:rPr sz="1300" spc="58"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và</a:t>
            </a:r>
            <a:r>
              <a:rPr sz="1300" spc="58"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hướng</a:t>
            </a:r>
            <a:r>
              <a:rPr sz="1300" spc="58"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dẫn</a:t>
            </a:r>
          </a:p>
          <a:p>
            <a:pPr marL="114300" marR="0">
              <a:lnSpc>
                <a:spcPts val="1295"/>
              </a:lnSpc>
              <a:spcBef>
                <a:spcPts val="0"/>
              </a:spcBef>
              <a:spcAft>
                <a:spcPts val="0"/>
              </a:spcAft>
            </a:pPr>
            <a:r>
              <a:rPr sz="1300" dirty="0">
                <a:solidFill>
                  <a:srgbClr val="000000"/>
                </a:solidFill>
                <a:latin typeface="PQETRE+TimesNewRomanPSMT"/>
                <a:cs typeface="PQETRE+TimesNewRomanPSMT"/>
              </a:rPr>
              <a:t>thực hiện cơ chế trao đổi, bù trừ tín chỉ các-bon trong nước và quốc tế.</a:t>
            </a:r>
          </a:p>
          <a:p>
            <a:pPr marL="0" marR="0">
              <a:lnSpc>
                <a:spcPts val="1439"/>
              </a:lnSpc>
              <a:spcBef>
                <a:spcPts val="72"/>
              </a:spcBef>
              <a:spcAft>
                <a:spcPts val="0"/>
              </a:spcAft>
            </a:pPr>
            <a:r>
              <a:rPr sz="1300" dirty="0">
                <a:solidFill>
                  <a:srgbClr val="000000"/>
                </a:solidFill>
                <a:latin typeface="PQETRE+TimesNewRomanPSMT"/>
                <a:cs typeface="PQETRE+TimesNewRomanPSMT"/>
              </a:rPr>
              <a:t>•</a:t>
            </a:r>
            <a:r>
              <a:rPr sz="1300" spc="120"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Thành lập và tổ chức vận hành thí điểm sàn giao dịch tín chỉ các-bon kể từ năm 2025.</a:t>
            </a:r>
          </a:p>
        </p:txBody>
      </p:sp>
      <p:sp>
        <p:nvSpPr>
          <p:cNvPr id="8" name="object 8"/>
          <p:cNvSpPr txBox="1"/>
          <p:nvPr/>
        </p:nvSpPr>
        <p:spPr>
          <a:xfrm>
            <a:off x="565610" y="3616310"/>
            <a:ext cx="1288947" cy="305320"/>
          </a:xfrm>
          <a:prstGeom prst="rect">
            <a:avLst/>
          </a:prstGeom>
        </p:spPr>
        <p:txBody>
          <a:bodyPr vert="horz" wrap="square" lIns="0" tIns="0" rIns="0" bIns="0" rtlCol="0">
            <a:spAutoFit/>
          </a:bodyPr>
          <a:lstStyle/>
          <a:p>
            <a:pPr marL="0" marR="0">
              <a:lnSpc>
                <a:spcPts val="2104"/>
              </a:lnSpc>
              <a:spcBef>
                <a:spcPts val="0"/>
              </a:spcBef>
              <a:spcAft>
                <a:spcPts val="0"/>
              </a:spcAft>
            </a:pPr>
            <a:r>
              <a:rPr sz="1900" dirty="0">
                <a:solidFill>
                  <a:srgbClr val="000000"/>
                </a:solidFill>
                <a:latin typeface="DUDFIN+TimesNewRomanPS-BoldItalicMT"/>
                <a:cs typeface="DUDFIN+TimesNewRomanPS-BoldItalicMT"/>
              </a:rPr>
              <a:t>Từ nay đến</a:t>
            </a:r>
          </a:p>
        </p:txBody>
      </p:sp>
      <p:sp>
        <p:nvSpPr>
          <p:cNvPr id="9" name="object 9"/>
          <p:cNvSpPr txBox="1"/>
          <p:nvPr/>
        </p:nvSpPr>
        <p:spPr>
          <a:xfrm>
            <a:off x="416639" y="3851853"/>
            <a:ext cx="8398273" cy="310570"/>
          </a:xfrm>
          <a:prstGeom prst="rect">
            <a:avLst/>
          </a:prstGeom>
        </p:spPr>
        <p:txBody>
          <a:bodyPr vert="horz" wrap="square" lIns="0" tIns="0" rIns="0" bIns="0" rtlCol="0">
            <a:spAutoFit/>
          </a:bodyPr>
          <a:lstStyle/>
          <a:p>
            <a:pPr marL="0" marR="0">
              <a:lnSpc>
                <a:spcPts val="2104"/>
              </a:lnSpc>
              <a:spcBef>
                <a:spcPts val="0"/>
              </a:spcBef>
              <a:spcAft>
                <a:spcPts val="0"/>
              </a:spcAft>
            </a:pPr>
            <a:r>
              <a:rPr sz="1900" dirty="0">
                <a:solidFill>
                  <a:srgbClr val="000000"/>
                </a:solidFill>
                <a:latin typeface="DUDFIN+TimesNewRomanPS-BoldItalicMT"/>
                <a:cs typeface="DUDFIN+TimesNewRomanPS-BoldItalicMT"/>
              </a:rPr>
              <a:t>hết năm 2027:</a:t>
            </a:r>
            <a:r>
              <a:rPr sz="1900" spc="533" dirty="0">
                <a:solidFill>
                  <a:srgbClr val="000000"/>
                </a:solidFill>
                <a:latin typeface="DUDFIN+TimesNewRomanPS-BoldItalicMT"/>
                <a:cs typeface="DUDFIN+TimesNewRomanPS-BoldItalicMT"/>
              </a:rPr>
              <a:t> </a:t>
            </a:r>
            <a:r>
              <a:rPr sz="1950" baseline="30315" dirty="0">
                <a:solidFill>
                  <a:srgbClr val="000000"/>
                </a:solidFill>
                <a:latin typeface="PQETRE+TimesNewRomanPSMT"/>
                <a:cs typeface="PQETRE+TimesNewRomanPSMT"/>
              </a:rPr>
              <a:t>•</a:t>
            </a:r>
            <a:r>
              <a:rPr sz="1950" spc="120" baseline="30315" dirty="0">
                <a:solidFill>
                  <a:srgbClr val="000000"/>
                </a:solidFill>
                <a:latin typeface="PQETRE+TimesNewRomanPSMT"/>
                <a:cs typeface="PQETRE+TimesNewRomanPSMT"/>
              </a:rPr>
              <a:t> </a:t>
            </a:r>
            <a:r>
              <a:rPr sz="1950" spc="-11" baseline="30315" dirty="0">
                <a:solidFill>
                  <a:srgbClr val="000000"/>
                </a:solidFill>
                <a:latin typeface="PQETRE+TimesNewRomanPSMT"/>
                <a:cs typeface="PQETRE+TimesNewRomanPSMT"/>
              </a:rPr>
              <a:t>Triển</a:t>
            </a:r>
            <a:r>
              <a:rPr sz="1950" spc="12" baseline="30315" dirty="0">
                <a:solidFill>
                  <a:srgbClr val="000000"/>
                </a:solidFill>
                <a:latin typeface="PQETRE+TimesNewRomanPSMT"/>
                <a:cs typeface="PQETRE+TimesNewRomanPSMT"/>
              </a:rPr>
              <a:t> </a:t>
            </a:r>
            <a:r>
              <a:rPr sz="1950" baseline="30315" dirty="0">
                <a:solidFill>
                  <a:srgbClr val="000000"/>
                </a:solidFill>
                <a:latin typeface="PQETRE+TimesNewRomanPSMT"/>
                <a:cs typeface="PQETRE+TimesNewRomanPSMT"/>
              </a:rPr>
              <a:t>khai các hoạt động tăng cường năng lực, nâng cao nhận thức về phát triển thị trường các-bon.</a:t>
            </a:r>
          </a:p>
        </p:txBody>
      </p:sp>
      <p:sp>
        <p:nvSpPr>
          <p:cNvPr id="10" name="object 10"/>
          <p:cNvSpPr txBox="1"/>
          <p:nvPr/>
        </p:nvSpPr>
        <p:spPr>
          <a:xfrm>
            <a:off x="1979198" y="5186877"/>
            <a:ext cx="7088299" cy="385527"/>
          </a:xfrm>
          <a:prstGeom prst="rect">
            <a:avLst/>
          </a:prstGeom>
        </p:spPr>
        <p:txBody>
          <a:bodyPr vert="horz" wrap="square" lIns="0" tIns="0" rIns="0" bIns="0" rtlCol="0">
            <a:spAutoFit/>
          </a:bodyPr>
          <a:lstStyle/>
          <a:p>
            <a:pPr marL="0" marR="0">
              <a:lnSpc>
                <a:spcPts val="1439"/>
              </a:lnSpc>
              <a:spcBef>
                <a:spcPts val="0"/>
              </a:spcBef>
              <a:spcAft>
                <a:spcPts val="0"/>
              </a:spcAft>
            </a:pPr>
            <a:r>
              <a:rPr sz="1300" dirty="0">
                <a:solidFill>
                  <a:srgbClr val="000000"/>
                </a:solidFill>
                <a:latin typeface="PQETRE+TimesNewRomanPSMT"/>
                <a:cs typeface="PQETRE+TimesNewRomanPSMT"/>
              </a:rPr>
              <a:t>•</a:t>
            </a:r>
            <a:r>
              <a:rPr sz="1300" spc="120" dirty="0">
                <a:solidFill>
                  <a:srgbClr val="000000"/>
                </a:solidFill>
                <a:latin typeface="PQETRE+TimesNewRomanPSMT"/>
                <a:cs typeface="PQETRE+TimesNewRomanPSMT"/>
              </a:rPr>
              <a:t> </a:t>
            </a:r>
            <a:r>
              <a:rPr sz="1300" dirty="0">
                <a:solidFill>
                  <a:srgbClr val="000000"/>
                </a:solidFill>
                <a:latin typeface="PQETRE+TimesNewRomanPSMT"/>
                <a:cs typeface="PQETRE+TimesNewRomanPSMT"/>
              </a:rPr>
              <a:t>Tổ chức vận hành sàn giao dịch tín chỉ các-bon chính thức trong năm 2028; quy định các hoạt động kết</a:t>
            </a:r>
          </a:p>
          <a:p>
            <a:pPr marL="114300" marR="0">
              <a:lnSpc>
                <a:spcPts val="1295"/>
              </a:lnSpc>
              <a:spcBef>
                <a:spcPts val="0"/>
              </a:spcBef>
              <a:spcAft>
                <a:spcPts val="0"/>
              </a:spcAft>
            </a:pPr>
            <a:r>
              <a:rPr sz="1300" dirty="0">
                <a:solidFill>
                  <a:srgbClr val="000000"/>
                </a:solidFill>
                <a:latin typeface="PQETRE+TimesNewRomanPSMT"/>
                <a:cs typeface="PQETRE+TimesNewRomanPSMT"/>
              </a:rPr>
              <a:t>nối, trao đổi tín chỉ các-bon trong nước với thị trường các-bon khu vực và thế giới.</a:t>
            </a:r>
          </a:p>
        </p:txBody>
      </p:sp>
      <p:sp>
        <p:nvSpPr>
          <p:cNvPr id="11" name="object 11"/>
          <p:cNvSpPr txBox="1"/>
          <p:nvPr/>
        </p:nvSpPr>
        <p:spPr>
          <a:xfrm>
            <a:off x="424831" y="5603606"/>
            <a:ext cx="1570509" cy="305320"/>
          </a:xfrm>
          <a:prstGeom prst="rect">
            <a:avLst/>
          </a:prstGeom>
        </p:spPr>
        <p:txBody>
          <a:bodyPr vert="horz" wrap="square" lIns="0" tIns="0" rIns="0" bIns="0" rtlCol="0">
            <a:spAutoFit/>
          </a:bodyPr>
          <a:lstStyle/>
          <a:p>
            <a:pPr marL="0" marR="0">
              <a:lnSpc>
                <a:spcPts val="2104"/>
              </a:lnSpc>
              <a:spcBef>
                <a:spcPts val="0"/>
              </a:spcBef>
              <a:spcAft>
                <a:spcPts val="0"/>
              </a:spcAft>
            </a:pPr>
            <a:r>
              <a:rPr sz="1900" dirty="0">
                <a:solidFill>
                  <a:srgbClr val="000000"/>
                </a:solidFill>
                <a:latin typeface="DUDFIN+TimesNewRomanPS-BoldItalicMT"/>
                <a:cs typeface="DUDFIN+TimesNewRomanPS-BoldItalicMT"/>
              </a:rPr>
              <a:t>Từ năm 2028:</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1335864" y="1019837"/>
            <a:ext cx="6836598" cy="503920"/>
          </a:xfrm>
          <a:prstGeom prst="rect">
            <a:avLst/>
          </a:prstGeom>
        </p:spPr>
        <p:txBody>
          <a:bodyPr vert="horz" wrap="square" lIns="0" tIns="0" rIns="0" bIns="0" rtlCol="0">
            <a:spAutoFit/>
          </a:bodyPr>
          <a:lstStyle/>
          <a:p>
            <a:pPr marL="0" marR="0">
              <a:lnSpc>
                <a:spcPts val="1771"/>
              </a:lnSpc>
              <a:spcBef>
                <a:spcPts val="0"/>
              </a:spcBef>
              <a:spcAft>
                <a:spcPts val="0"/>
              </a:spcAft>
            </a:pPr>
            <a:r>
              <a:rPr sz="1600" dirty="0">
                <a:solidFill>
                  <a:srgbClr val="FF0000"/>
                </a:solidFill>
                <a:latin typeface="TSLFQS+TimesNewRomanPS-BoldItalicMT"/>
                <a:cs typeface="TSLFQS+TimesNewRomanPS-BoldItalicMT"/>
              </a:rPr>
              <a:t>Nội dung 6: Cụ thể hóa các quy định về ứng phó BĐKH, thúc đẩy phát triển thị</a:t>
            </a:r>
          </a:p>
          <a:p>
            <a:pPr marL="2197925" marR="0">
              <a:lnSpc>
                <a:spcPts val="1771"/>
              </a:lnSpc>
              <a:spcBef>
                <a:spcPts val="124"/>
              </a:spcBef>
              <a:spcAft>
                <a:spcPts val="0"/>
              </a:spcAft>
            </a:pPr>
            <a:r>
              <a:rPr sz="1600" dirty="0">
                <a:solidFill>
                  <a:srgbClr val="FF0000"/>
                </a:solidFill>
                <a:latin typeface="TSLFQS+TimesNewRomanPS-BoldItalicMT"/>
                <a:cs typeface="TSLFQS+TimesNewRomanPS-BoldItalicMT"/>
              </a:rPr>
              <a:t>trường các-bon trong nước</a:t>
            </a:r>
          </a:p>
        </p:txBody>
      </p:sp>
      <p:sp>
        <p:nvSpPr>
          <p:cNvPr id="4" name="object 4"/>
          <p:cNvSpPr txBox="1"/>
          <p:nvPr/>
        </p:nvSpPr>
        <p:spPr>
          <a:xfrm>
            <a:off x="2440764" y="1501421"/>
            <a:ext cx="4627979" cy="263128"/>
          </a:xfrm>
          <a:prstGeom prst="rect">
            <a:avLst/>
          </a:prstGeom>
        </p:spPr>
        <p:txBody>
          <a:bodyPr vert="horz" wrap="square" lIns="0" tIns="0" rIns="0" bIns="0" rtlCol="0">
            <a:spAutoFit/>
          </a:bodyPr>
          <a:lstStyle/>
          <a:p>
            <a:pPr marL="0" marR="0">
              <a:lnSpc>
                <a:spcPts val="1771"/>
              </a:lnSpc>
              <a:spcBef>
                <a:spcPts val="0"/>
              </a:spcBef>
              <a:spcAft>
                <a:spcPts val="0"/>
              </a:spcAft>
            </a:pPr>
            <a:r>
              <a:rPr sz="1600" dirty="0">
                <a:solidFill>
                  <a:srgbClr val="00B050"/>
                </a:solidFill>
                <a:latin typeface="TSLFQS+TimesNewRomanPS-BoldItalicMT"/>
                <a:cs typeface="TSLFQS+TimesNewRomanPS-BoldItalicMT"/>
              </a:rPr>
              <a:t>b) NĐ số </a:t>
            </a:r>
            <a:r>
              <a:rPr sz="1600" spc="-14" dirty="0">
                <a:solidFill>
                  <a:srgbClr val="00B050"/>
                </a:solidFill>
                <a:latin typeface="TSLFQS+TimesNewRomanPS-BoldItalicMT"/>
                <a:cs typeface="TSLFQS+TimesNewRomanPS-BoldItalicMT"/>
              </a:rPr>
              <a:t>06/2022/NĐ-CP,</a:t>
            </a:r>
            <a:r>
              <a:rPr sz="1600" spc="14" dirty="0">
                <a:solidFill>
                  <a:srgbClr val="00B050"/>
                </a:solidFill>
                <a:latin typeface="TSLFQS+TimesNewRomanPS-BoldItalicMT"/>
                <a:cs typeface="TSLFQS+TimesNewRomanPS-BoldItalicMT"/>
              </a:rPr>
              <a:t> </a:t>
            </a:r>
            <a:r>
              <a:rPr sz="1600" dirty="0">
                <a:solidFill>
                  <a:srgbClr val="00B050"/>
                </a:solidFill>
                <a:latin typeface="TSLFQS+TimesNewRomanPS-BoldItalicMT"/>
                <a:cs typeface="TSLFQS+TimesNewRomanPS-BoldItalicMT"/>
              </a:rPr>
              <a:t>TT số </a:t>
            </a:r>
            <a:r>
              <a:rPr sz="1600" spc="-10" dirty="0">
                <a:solidFill>
                  <a:srgbClr val="00B050"/>
                </a:solidFill>
                <a:latin typeface="TSLFQS+TimesNewRomanPS-BoldItalicMT"/>
                <a:cs typeface="TSLFQS+TimesNewRomanPS-BoldItalicMT"/>
              </a:rPr>
              <a:t>01/2022/TT-BTNMT</a:t>
            </a:r>
          </a:p>
        </p:txBody>
      </p:sp>
      <p:sp>
        <p:nvSpPr>
          <p:cNvPr id="5" name="object 5"/>
          <p:cNvSpPr txBox="1"/>
          <p:nvPr/>
        </p:nvSpPr>
        <p:spPr>
          <a:xfrm>
            <a:off x="740031" y="2944001"/>
            <a:ext cx="1303797" cy="710008"/>
          </a:xfrm>
          <a:prstGeom prst="rect">
            <a:avLst/>
          </a:prstGeom>
        </p:spPr>
        <p:txBody>
          <a:bodyPr vert="horz" wrap="square" lIns="0" tIns="0" rIns="0" bIns="0" rtlCol="0">
            <a:spAutoFit/>
          </a:bodyPr>
          <a:lstStyle/>
          <a:p>
            <a:pPr marL="17906" marR="0">
              <a:lnSpc>
                <a:spcPts val="1882"/>
              </a:lnSpc>
              <a:spcBef>
                <a:spcPts val="0"/>
              </a:spcBef>
              <a:spcAft>
                <a:spcPts val="0"/>
              </a:spcAft>
            </a:pPr>
            <a:r>
              <a:rPr sz="1700" dirty="0">
                <a:solidFill>
                  <a:srgbClr val="FFFFFF"/>
                </a:solidFill>
                <a:latin typeface="AOJIDR+TimesNewRomanPSMT"/>
                <a:cs typeface="AOJIDR+TimesNewRomanPSMT"/>
              </a:rPr>
              <a:t>Nghị định số</a:t>
            </a:r>
          </a:p>
          <a:p>
            <a:pPr marL="0" marR="0">
              <a:lnSpc>
                <a:spcPts val="1703"/>
              </a:lnSpc>
              <a:spcBef>
                <a:spcPts val="0"/>
              </a:spcBef>
              <a:spcAft>
                <a:spcPts val="0"/>
              </a:spcAft>
            </a:pPr>
            <a:r>
              <a:rPr sz="1700" dirty="0">
                <a:solidFill>
                  <a:srgbClr val="FFFFFF"/>
                </a:solidFill>
                <a:latin typeface="AOJIDR+TimesNewRomanPSMT"/>
                <a:cs typeface="AOJIDR+TimesNewRomanPSMT"/>
              </a:rPr>
              <a:t>06/2022/NĐ-</a:t>
            </a:r>
          </a:p>
          <a:p>
            <a:pPr marL="443610" marR="0">
              <a:lnSpc>
                <a:spcPts val="1704"/>
              </a:lnSpc>
              <a:spcBef>
                <a:spcPts val="0"/>
              </a:spcBef>
              <a:spcAft>
                <a:spcPts val="0"/>
              </a:spcAft>
            </a:pPr>
            <a:r>
              <a:rPr sz="1700" dirty="0">
                <a:solidFill>
                  <a:srgbClr val="FFFFFF"/>
                </a:solidFill>
                <a:latin typeface="AOJIDR+TimesNewRomanPSMT"/>
                <a:cs typeface="AOJIDR+TimesNewRomanPSMT"/>
              </a:rPr>
              <a:t>CP</a:t>
            </a:r>
          </a:p>
        </p:txBody>
      </p:sp>
      <p:sp>
        <p:nvSpPr>
          <p:cNvPr id="6" name="object 6"/>
          <p:cNvSpPr txBox="1"/>
          <p:nvPr/>
        </p:nvSpPr>
        <p:spPr>
          <a:xfrm>
            <a:off x="5058547" y="2944001"/>
            <a:ext cx="1255724" cy="710008"/>
          </a:xfrm>
          <a:prstGeom prst="rect">
            <a:avLst/>
          </a:prstGeom>
        </p:spPr>
        <p:txBody>
          <a:bodyPr vert="horz" wrap="square" lIns="0" tIns="0" rIns="0" bIns="0" rtlCol="0">
            <a:spAutoFit/>
          </a:bodyPr>
          <a:lstStyle/>
          <a:p>
            <a:pPr marL="21463" marR="0">
              <a:lnSpc>
                <a:spcPts val="1882"/>
              </a:lnSpc>
              <a:spcBef>
                <a:spcPts val="0"/>
              </a:spcBef>
              <a:spcAft>
                <a:spcPts val="0"/>
              </a:spcAft>
            </a:pPr>
            <a:r>
              <a:rPr sz="1700" dirty="0">
                <a:solidFill>
                  <a:srgbClr val="FFFEFE"/>
                </a:solidFill>
                <a:latin typeface="AOJIDR+TimesNewRomanPSMT"/>
                <a:cs typeface="AOJIDR+TimesNewRomanPSMT"/>
              </a:rPr>
              <a:t>Thông tư số</a:t>
            </a:r>
          </a:p>
          <a:p>
            <a:pPr marL="0" marR="0">
              <a:lnSpc>
                <a:spcPts val="1703"/>
              </a:lnSpc>
              <a:spcBef>
                <a:spcPts val="0"/>
              </a:spcBef>
              <a:spcAft>
                <a:spcPts val="0"/>
              </a:spcAft>
            </a:pPr>
            <a:r>
              <a:rPr sz="1700" spc="-16" dirty="0">
                <a:solidFill>
                  <a:srgbClr val="FFFEFE"/>
                </a:solidFill>
                <a:latin typeface="AOJIDR+TimesNewRomanPSMT"/>
                <a:cs typeface="AOJIDR+TimesNewRomanPSMT"/>
              </a:rPr>
              <a:t>01/2022/TT-</a:t>
            </a:r>
          </a:p>
          <a:p>
            <a:pPr marL="163957" marR="0">
              <a:lnSpc>
                <a:spcPts val="1704"/>
              </a:lnSpc>
              <a:spcBef>
                <a:spcPts val="0"/>
              </a:spcBef>
              <a:spcAft>
                <a:spcPts val="0"/>
              </a:spcAft>
            </a:pPr>
            <a:r>
              <a:rPr sz="1700" dirty="0">
                <a:solidFill>
                  <a:srgbClr val="FFFEFE"/>
                </a:solidFill>
                <a:latin typeface="AOJIDR+TimesNewRomanPSMT"/>
                <a:cs typeface="AOJIDR+TimesNewRomanPSMT"/>
              </a:rPr>
              <a:t>BTNMT</a:t>
            </a:r>
          </a:p>
        </p:txBody>
      </p:sp>
      <p:sp>
        <p:nvSpPr>
          <p:cNvPr id="7" name="object 7"/>
          <p:cNvSpPr txBox="1"/>
          <p:nvPr/>
        </p:nvSpPr>
        <p:spPr>
          <a:xfrm>
            <a:off x="6525765" y="3253175"/>
            <a:ext cx="2115700" cy="1463081"/>
          </a:xfrm>
          <a:prstGeom prst="rect">
            <a:avLst/>
          </a:prstGeom>
        </p:spPr>
        <p:txBody>
          <a:bodyPr vert="horz" wrap="square" lIns="0" tIns="0" rIns="0" bIns="0" rtlCol="0">
            <a:spAutoFit/>
          </a:bodyPr>
          <a:lstStyle/>
          <a:p>
            <a:pPr marL="0" marR="0">
              <a:lnSpc>
                <a:spcPts val="2436"/>
              </a:lnSpc>
              <a:spcBef>
                <a:spcPts val="0"/>
              </a:spcBef>
              <a:spcAft>
                <a:spcPts val="0"/>
              </a:spcAft>
            </a:pPr>
            <a:r>
              <a:rPr sz="2200" dirty="0">
                <a:solidFill>
                  <a:srgbClr val="000000"/>
                </a:solidFill>
                <a:latin typeface="MTJSPK+TimesNewRomanPSMT"/>
                <a:cs typeface="MTJSPK+TimesNewRomanPSMT"/>
              </a:rPr>
              <a:t>Quy định Danh</a:t>
            </a:r>
          </a:p>
          <a:p>
            <a:pPr marL="0" marR="0">
              <a:lnSpc>
                <a:spcPts val="2183"/>
              </a:lnSpc>
              <a:spcBef>
                <a:spcPts val="0"/>
              </a:spcBef>
              <a:spcAft>
                <a:spcPts val="0"/>
              </a:spcAft>
            </a:pPr>
            <a:r>
              <a:rPr sz="2200" dirty="0">
                <a:solidFill>
                  <a:srgbClr val="000000"/>
                </a:solidFill>
                <a:latin typeface="MTJSPK+TimesNewRomanPSMT"/>
                <a:cs typeface="MTJSPK+TimesNewRomanPSMT"/>
              </a:rPr>
              <a:t>mục chi tiết các</a:t>
            </a:r>
          </a:p>
          <a:p>
            <a:pPr marL="0" marR="0">
              <a:lnSpc>
                <a:spcPts val="2207"/>
              </a:lnSpc>
              <a:spcBef>
                <a:spcPts val="0"/>
              </a:spcBef>
              <a:spcAft>
                <a:spcPts val="0"/>
              </a:spcAft>
            </a:pPr>
            <a:r>
              <a:rPr sz="2200" dirty="0">
                <a:solidFill>
                  <a:srgbClr val="000000"/>
                </a:solidFill>
                <a:latin typeface="MTJSPK+TimesNewRomanPSMT"/>
                <a:cs typeface="MTJSPK+TimesNewRomanPSMT"/>
              </a:rPr>
              <a:t>chất được kiểm</a:t>
            </a:r>
          </a:p>
          <a:p>
            <a:pPr marL="0" marR="0">
              <a:lnSpc>
                <a:spcPts val="2208"/>
              </a:lnSpc>
              <a:spcBef>
                <a:spcPts val="0"/>
              </a:spcBef>
              <a:spcAft>
                <a:spcPts val="0"/>
              </a:spcAft>
            </a:pPr>
            <a:r>
              <a:rPr sz="2200" dirty="0">
                <a:solidFill>
                  <a:srgbClr val="000000"/>
                </a:solidFill>
                <a:latin typeface="MTJSPK+TimesNewRomanPSMT"/>
                <a:cs typeface="MTJSPK+TimesNewRomanPSMT"/>
              </a:rPr>
              <a:t>soát kèm theo mã</a:t>
            </a:r>
          </a:p>
          <a:p>
            <a:pPr marL="0" marR="0">
              <a:lnSpc>
                <a:spcPts val="2183"/>
              </a:lnSpc>
              <a:spcBef>
                <a:spcPts val="0"/>
              </a:spcBef>
              <a:spcAft>
                <a:spcPts val="0"/>
              </a:spcAft>
            </a:pPr>
            <a:r>
              <a:rPr sz="2200" dirty="0">
                <a:solidFill>
                  <a:srgbClr val="000000"/>
                </a:solidFill>
                <a:latin typeface="MTJSPK+TimesNewRomanPSMT"/>
                <a:cs typeface="MTJSPK+TimesNewRomanPSMT"/>
              </a:rPr>
              <a:t>hàng hóa (HS)</a:t>
            </a:r>
          </a:p>
        </p:txBody>
      </p:sp>
      <p:sp>
        <p:nvSpPr>
          <p:cNvPr id="8" name="object 8"/>
          <p:cNvSpPr txBox="1"/>
          <p:nvPr/>
        </p:nvSpPr>
        <p:spPr>
          <a:xfrm>
            <a:off x="2241190" y="3390335"/>
            <a:ext cx="1751203" cy="627929"/>
          </a:xfrm>
          <a:prstGeom prst="rect">
            <a:avLst/>
          </a:prstGeom>
        </p:spPr>
        <p:txBody>
          <a:bodyPr vert="horz" wrap="square" lIns="0" tIns="0" rIns="0" bIns="0" rtlCol="0">
            <a:spAutoFit/>
          </a:bodyPr>
          <a:lstStyle/>
          <a:p>
            <a:pPr marL="0" marR="0">
              <a:lnSpc>
                <a:spcPts val="2436"/>
              </a:lnSpc>
              <a:spcBef>
                <a:spcPts val="0"/>
              </a:spcBef>
              <a:spcAft>
                <a:spcPts val="0"/>
              </a:spcAft>
            </a:pPr>
            <a:r>
              <a:rPr sz="2200" dirty="0">
                <a:solidFill>
                  <a:srgbClr val="000000"/>
                </a:solidFill>
                <a:latin typeface="MTJSPK+TimesNewRomanPSMT"/>
                <a:cs typeface="MTJSPK+TimesNewRomanPSMT"/>
              </a:rPr>
              <a:t>Quy định biện</a:t>
            </a:r>
          </a:p>
          <a:p>
            <a:pPr marL="0" marR="0">
              <a:lnSpc>
                <a:spcPts val="2208"/>
              </a:lnSpc>
              <a:spcBef>
                <a:spcPts val="0"/>
              </a:spcBef>
              <a:spcAft>
                <a:spcPts val="0"/>
              </a:spcAft>
            </a:pPr>
            <a:r>
              <a:rPr sz="2200" dirty="0">
                <a:solidFill>
                  <a:srgbClr val="000000"/>
                </a:solidFill>
                <a:latin typeface="MTJSPK+TimesNewRomanPSMT"/>
                <a:cs typeface="MTJSPK+TimesNewRomanPSMT"/>
              </a:rPr>
              <a:t>pháp quản lý</a:t>
            </a:r>
          </a:p>
        </p:txBody>
      </p:sp>
      <p:sp>
        <p:nvSpPr>
          <p:cNvPr id="9" name="object 9"/>
          <p:cNvSpPr txBox="1"/>
          <p:nvPr/>
        </p:nvSpPr>
        <p:spPr>
          <a:xfrm>
            <a:off x="2241190" y="3951167"/>
            <a:ext cx="1936929" cy="624881"/>
          </a:xfrm>
          <a:prstGeom prst="rect">
            <a:avLst/>
          </a:prstGeom>
        </p:spPr>
        <p:txBody>
          <a:bodyPr vert="horz" wrap="square" lIns="0" tIns="0" rIns="0" bIns="0" rtlCol="0">
            <a:spAutoFit/>
          </a:bodyPr>
          <a:lstStyle/>
          <a:p>
            <a:pPr marL="0" marR="0">
              <a:lnSpc>
                <a:spcPts val="2436"/>
              </a:lnSpc>
              <a:spcBef>
                <a:spcPts val="0"/>
              </a:spcBef>
              <a:spcAft>
                <a:spcPts val="0"/>
              </a:spcAft>
            </a:pPr>
            <a:r>
              <a:rPr sz="2200" dirty="0">
                <a:solidFill>
                  <a:srgbClr val="000000"/>
                </a:solidFill>
                <a:latin typeface="MTJSPK+TimesNewRomanPSMT"/>
                <a:cs typeface="MTJSPK+TimesNewRomanPSMT"/>
              </a:rPr>
              <a:t>(theo mục đích,</a:t>
            </a:r>
          </a:p>
          <a:p>
            <a:pPr marL="0" marR="0">
              <a:lnSpc>
                <a:spcPts val="2183"/>
              </a:lnSpc>
              <a:spcBef>
                <a:spcPts val="0"/>
              </a:spcBef>
              <a:spcAft>
                <a:spcPts val="0"/>
              </a:spcAft>
            </a:pPr>
            <a:r>
              <a:rPr sz="2200" dirty="0">
                <a:solidFill>
                  <a:srgbClr val="000000"/>
                </a:solidFill>
                <a:latin typeface="MTJSPK+TimesNewRomanPSMT"/>
                <a:cs typeface="MTJSPK+TimesNewRomanPSMT"/>
              </a:rPr>
              <a:t>theo hạn ngạch)</a:t>
            </a:r>
          </a:p>
        </p:txBody>
      </p:sp>
      <p:sp>
        <p:nvSpPr>
          <p:cNvPr id="10" name="object 10"/>
          <p:cNvSpPr txBox="1"/>
          <p:nvPr/>
        </p:nvSpPr>
        <p:spPr>
          <a:xfrm>
            <a:off x="2241190" y="5106359"/>
            <a:ext cx="2143361" cy="1185713"/>
          </a:xfrm>
          <a:prstGeom prst="rect">
            <a:avLst/>
          </a:prstGeom>
        </p:spPr>
        <p:txBody>
          <a:bodyPr vert="horz" wrap="square" lIns="0" tIns="0" rIns="0" bIns="0" rtlCol="0">
            <a:spAutoFit/>
          </a:bodyPr>
          <a:lstStyle/>
          <a:p>
            <a:pPr marL="0" marR="0">
              <a:lnSpc>
                <a:spcPts val="2436"/>
              </a:lnSpc>
              <a:spcBef>
                <a:spcPts val="0"/>
              </a:spcBef>
              <a:spcAft>
                <a:spcPts val="0"/>
              </a:spcAft>
            </a:pPr>
            <a:r>
              <a:rPr sz="2200" spc="-19" dirty="0">
                <a:solidFill>
                  <a:srgbClr val="000000"/>
                </a:solidFill>
                <a:latin typeface="MTJSPK+TimesNewRomanPSMT"/>
                <a:cs typeface="MTJSPK+TimesNewRomanPSMT"/>
              </a:rPr>
              <a:t>Trách</a:t>
            </a:r>
            <a:r>
              <a:rPr sz="2200" spc="19" dirty="0">
                <a:solidFill>
                  <a:srgbClr val="000000"/>
                </a:solidFill>
                <a:latin typeface="MTJSPK+TimesNewRomanPSMT"/>
                <a:cs typeface="MTJSPK+TimesNewRomanPSMT"/>
              </a:rPr>
              <a:t> </a:t>
            </a:r>
            <a:r>
              <a:rPr sz="2200" dirty="0">
                <a:solidFill>
                  <a:srgbClr val="000000"/>
                </a:solidFill>
                <a:latin typeface="MTJSPK+TimesNewRomanPSMT"/>
                <a:cs typeface="MTJSPK+TimesNewRomanPSMT"/>
              </a:rPr>
              <a:t>nhiệm của</a:t>
            </a:r>
          </a:p>
          <a:p>
            <a:pPr marL="0" marR="0">
              <a:lnSpc>
                <a:spcPts val="2208"/>
              </a:lnSpc>
              <a:spcBef>
                <a:spcPts val="0"/>
              </a:spcBef>
              <a:spcAft>
                <a:spcPts val="0"/>
              </a:spcAft>
            </a:pPr>
            <a:r>
              <a:rPr sz="2200" dirty="0">
                <a:solidFill>
                  <a:srgbClr val="000000"/>
                </a:solidFill>
                <a:latin typeface="MTJSPK+TimesNewRomanPSMT"/>
                <a:cs typeface="MTJSPK+TimesNewRomanPSMT"/>
              </a:rPr>
              <a:t>cơ quan nhà nước</a:t>
            </a:r>
          </a:p>
          <a:p>
            <a:pPr marL="0" marR="0">
              <a:lnSpc>
                <a:spcPts val="2183"/>
              </a:lnSpc>
              <a:spcBef>
                <a:spcPts val="0"/>
              </a:spcBef>
              <a:spcAft>
                <a:spcPts val="0"/>
              </a:spcAft>
            </a:pPr>
            <a:r>
              <a:rPr sz="2200" dirty="0">
                <a:solidFill>
                  <a:srgbClr val="000000"/>
                </a:solidFill>
                <a:latin typeface="MTJSPK+TimesNewRomanPSMT"/>
                <a:cs typeface="MTJSPK+TimesNewRomanPSMT"/>
              </a:rPr>
              <a:t>đối với các chất</a:t>
            </a:r>
          </a:p>
          <a:p>
            <a:pPr marL="0" marR="0">
              <a:lnSpc>
                <a:spcPts val="2207"/>
              </a:lnSpc>
              <a:spcBef>
                <a:spcPts val="0"/>
              </a:spcBef>
              <a:spcAft>
                <a:spcPts val="0"/>
              </a:spcAft>
            </a:pPr>
            <a:r>
              <a:rPr sz="2200" dirty="0">
                <a:solidFill>
                  <a:srgbClr val="000000"/>
                </a:solidFill>
                <a:latin typeface="MTJSPK+TimesNewRomanPSMT"/>
                <a:cs typeface="MTJSPK+TimesNewRomanPSMT"/>
              </a:rPr>
              <a:t>được kiểm soát</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10553"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4283968" y="2311736"/>
            <a:ext cx="4102161" cy="1117264"/>
          </a:xfrm>
          <a:prstGeom prst="rect">
            <a:avLst/>
          </a:prstGeom>
        </p:spPr>
        <p:txBody>
          <a:bodyPr vert="horz" wrap="square" lIns="0" tIns="0" rIns="0" bIns="0" rtlCol="0">
            <a:spAutoFit/>
          </a:bodyPr>
          <a:lstStyle/>
          <a:p>
            <a:pPr marL="309562" marR="0">
              <a:lnSpc>
                <a:spcPts val="1993"/>
              </a:lnSpc>
              <a:spcBef>
                <a:spcPts val="0"/>
              </a:spcBef>
              <a:spcAft>
                <a:spcPts val="0"/>
              </a:spcAft>
            </a:pPr>
            <a:r>
              <a:rPr sz="1800" dirty="0">
                <a:solidFill>
                  <a:srgbClr val="000000"/>
                </a:solidFill>
                <a:latin typeface="LBFTBL+TimesNewRomanPSMT"/>
                <a:cs typeface="LBFTBL+TimesNewRomanPSMT"/>
              </a:rPr>
              <a:t>Luật Bảo vệ môi trường (BVMT) số</a:t>
            </a:r>
          </a:p>
          <a:p>
            <a:pPr marL="99250" marR="0">
              <a:lnSpc>
                <a:spcPts val="1993"/>
              </a:lnSpc>
              <a:spcBef>
                <a:spcPts val="190"/>
              </a:spcBef>
              <a:spcAft>
                <a:spcPts val="0"/>
              </a:spcAft>
            </a:pPr>
            <a:r>
              <a:rPr sz="1800" dirty="0">
                <a:solidFill>
                  <a:srgbClr val="000000"/>
                </a:solidFill>
                <a:latin typeface="LBFTBL+TimesNewRomanPSMT"/>
                <a:cs typeface="LBFTBL+TimesNewRomanPSMT"/>
              </a:rPr>
              <a:t>72/2020/QH14 được Quốc hội khóa XIV</a:t>
            </a:r>
          </a:p>
          <a:p>
            <a:pPr marL="0" marR="0">
              <a:lnSpc>
                <a:spcPts val="1993"/>
              </a:lnSpc>
              <a:spcBef>
                <a:spcPts val="214"/>
              </a:spcBef>
              <a:spcAft>
                <a:spcPts val="0"/>
              </a:spcAft>
            </a:pPr>
            <a:r>
              <a:rPr sz="1800" dirty="0">
                <a:solidFill>
                  <a:srgbClr val="000000"/>
                </a:solidFill>
                <a:latin typeface="LBFTBL+TimesNewRomanPSMT"/>
                <a:cs typeface="LBFTBL+TimesNewRomanPSMT"/>
              </a:rPr>
              <a:t>thông qua tại kỳ họp thứ 10, có hiệu lực thi</a:t>
            </a:r>
          </a:p>
          <a:p>
            <a:pPr marL="801686" marR="0">
              <a:lnSpc>
                <a:spcPts val="1993"/>
              </a:lnSpc>
              <a:spcBef>
                <a:spcPts val="118"/>
              </a:spcBef>
              <a:spcAft>
                <a:spcPts val="0"/>
              </a:spcAft>
            </a:pPr>
            <a:r>
              <a:rPr sz="1800" dirty="0">
                <a:solidFill>
                  <a:srgbClr val="000000"/>
                </a:solidFill>
                <a:latin typeface="LBFTBL+TimesNewRomanPSMT"/>
                <a:cs typeface="LBFTBL+TimesNewRomanPSMT"/>
              </a:rPr>
              <a:t>hành từ ngày 01/01/2022.</a:t>
            </a:r>
          </a:p>
        </p:txBody>
      </p:sp>
      <p:sp>
        <p:nvSpPr>
          <p:cNvPr id="4" name="object 4"/>
          <p:cNvSpPr txBox="1"/>
          <p:nvPr/>
        </p:nvSpPr>
        <p:spPr>
          <a:xfrm>
            <a:off x="4171918" y="3716019"/>
            <a:ext cx="4044594" cy="849040"/>
          </a:xfrm>
          <a:prstGeom prst="rect">
            <a:avLst/>
          </a:prstGeom>
        </p:spPr>
        <p:txBody>
          <a:bodyPr vert="horz" wrap="square" lIns="0" tIns="0" rIns="0" bIns="0" rtlCol="0">
            <a:spAutoFit/>
          </a:bodyPr>
          <a:lstStyle/>
          <a:p>
            <a:pPr marL="50038" marR="0">
              <a:lnSpc>
                <a:spcPts val="1993"/>
              </a:lnSpc>
              <a:spcBef>
                <a:spcPts val="0"/>
              </a:spcBef>
              <a:spcAft>
                <a:spcPts val="0"/>
              </a:spcAft>
            </a:pPr>
            <a:r>
              <a:rPr sz="1800" dirty="0">
                <a:solidFill>
                  <a:srgbClr val="000000"/>
                </a:solidFill>
                <a:latin typeface="LBFTBL+TimesNewRomanPSMT"/>
                <a:cs typeface="LBFTBL+TimesNewRomanPSMT"/>
              </a:rPr>
              <a:t>Thủ tướng CP</a:t>
            </a:r>
            <a:r>
              <a:rPr sz="1800" spc="-63"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đã ban hành Quyết định số</a:t>
            </a:r>
          </a:p>
          <a:p>
            <a:pPr marL="0" marR="0">
              <a:lnSpc>
                <a:spcPts val="1993"/>
              </a:lnSpc>
              <a:spcBef>
                <a:spcPts val="190"/>
              </a:spcBef>
              <a:spcAft>
                <a:spcPts val="0"/>
              </a:spcAft>
            </a:pPr>
            <a:r>
              <a:rPr sz="1800" dirty="0">
                <a:solidFill>
                  <a:srgbClr val="000000"/>
                </a:solidFill>
                <a:latin typeface="LBFTBL+TimesNewRomanPSMT"/>
                <a:cs typeface="LBFTBL+TimesNewRomanPSMT"/>
              </a:rPr>
              <a:t>343/QĐ-TTg ngày 12/3/2021 về Kế hoạch</a:t>
            </a:r>
          </a:p>
          <a:p>
            <a:pPr marL="514350" marR="0">
              <a:lnSpc>
                <a:spcPts val="1993"/>
              </a:lnSpc>
              <a:spcBef>
                <a:spcPts val="214"/>
              </a:spcBef>
              <a:spcAft>
                <a:spcPts val="0"/>
              </a:spcAft>
            </a:pPr>
            <a:r>
              <a:rPr sz="1800" dirty="0">
                <a:solidFill>
                  <a:srgbClr val="000000"/>
                </a:solidFill>
                <a:latin typeface="LBFTBL+TimesNewRomanPSMT"/>
                <a:cs typeface="LBFTBL+TimesNewRomanPSMT"/>
              </a:rPr>
              <a:t>triển khai thi hành Luật BVMT</a:t>
            </a:r>
          </a:p>
        </p:txBody>
      </p:sp>
      <p:sp>
        <p:nvSpPr>
          <p:cNvPr id="5" name="object 5"/>
          <p:cNvSpPr txBox="1"/>
          <p:nvPr/>
        </p:nvSpPr>
        <p:spPr>
          <a:xfrm>
            <a:off x="668120" y="4320370"/>
            <a:ext cx="2198993" cy="206871"/>
          </a:xfrm>
          <a:prstGeom prst="rect">
            <a:avLst/>
          </a:prstGeom>
        </p:spPr>
        <p:txBody>
          <a:bodyPr vert="horz" wrap="square" lIns="0" tIns="0" rIns="0" bIns="0" rtlCol="0">
            <a:spAutoFit/>
          </a:bodyPr>
          <a:lstStyle/>
          <a:p>
            <a:pPr marL="0" marR="0">
              <a:lnSpc>
                <a:spcPts val="1328"/>
              </a:lnSpc>
              <a:spcBef>
                <a:spcPts val="0"/>
              </a:spcBef>
              <a:spcAft>
                <a:spcPts val="0"/>
              </a:spcAft>
            </a:pPr>
            <a:r>
              <a:rPr sz="1200" dirty="0">
                <a:solidFill>
                  <a:srgbClr val="000000"/>
                </a:solidFill>
                <a:latin typeface="HRHDPI+TimesNewRomanPSMT"/>
                <a:cs typeface="HRHDPI+TimesNewRomanPSMT"/>
              </a:rPr>
              <a:t>Luật Bảo vệ môi trường (BVMT)</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1143777" y="1019837"/>
            <a:ext cx="7221248" cy="744711"/>
          </a:xfrm>
          <a:prstGeom prst="rect">
            <a:avLst/>
          </a:prstGeom>
        </p:spPr>
        <p:txBody>
          <a:bodyPr vert="horz" wrap="square" lIns="0" tIns="0" rIns="0" bIns="0" rtlCol="0">
            <a:spAutoFit/>
          </a:bodyPr>
          <a:lstStyle/>
          <a:p>
            <a:pPr marL="128587" marR="0">
              <a:lnSpc>
                <a:spcPts val="1771"/>
              </a:lnSpc>
              <a:spcBef>
                <a:spcPts val="0"/>
              </a:spcBef>
              <a:spcAft>
                <a:spcPts val="0"/>
              </a:spcAft>
            </a:pPr>
            <a:r>
              <a:rPr sz="1600" dirty="0">
                <a:solidFill>
                  <a:srgbClr val="FF0000"/>
                </a:solidFill>
                <a:latin typeface="TSLFQS+TimesNewRomanPS-BoldItalicMT"/>
                <a:cs typeface="TSLFQS+TimesNewRomanPS-BoldItalicMT"/>
              </a:rPr>
              <a:t>Nội dung 7: Hoàn thiện hành lang pháp lý bảo vệ di sản thiên nhiên phù hợp với</a:t>
            </a:r>
          </a:p>
          <a:p>
            <a:pPr marL="0" marR="0">
              <a:lnSpc>
                <a:spcPts val="1771"/>
              </a:lnSpc>
              <a:spcBef>
                <a:spcPts val="124"/>
              </a:spcBef>
              <a:spcAft>
                <a:spcPts val="0"/>
              </a:spcAft>
            </a:pPr>
            <a:r>
              <a:rPr sz="1600" dirty="0">
                <a:solidFill>
                  <a:srgbClr val="FF0000"/>
                </a:solidFill>
                <a:latin typeface="TSLFQS+TimesNewRomanPS-BoldItalicMT"/>
                <a:cs typeface="TSLFQS+TimesNewRomanPS-BoldItalicMT"/>
              </a:rPr>
              <a:t>pháp luật quốc tế về di sản thế giới, đáp ứng yêu cầu của quá trình hội nhập quốc tế</a:t>
            </a:r>
          </a:p>
          <a:p>
            <a:pPr marL="1428750" marR="0">
              <a:lnSpc>
                <a:spcPts val="1771"/>
              </a:lnSpc>
              <a:spcBef>
                <a:spcPts val="124"/>
              </a:spcBef>
              <a:spcAft>
                <a:spcPts val="0"/>
              </a:spcAft>
            </a:pPr>
            <a:r>
              <a:rPr sz="1600" dirty="0">
                <a:solidFill>
                  <a:srgbClr val="00AF4F"/>
                </a:solidFill>
                <a:latin typeface="TSLFQS+TimesNewRomanPS-BoldItalicMT"/>
                <a:cs typeface="TSLFQS+TimesNewRomanPS-BoldItalicMT"/>
              </a:rPr>
              <a:t>a) Quy định về tiêu chí xác lập di sản thiên nhiên:</a:t>
            </a:r>
          </a:p>
        </p:txBody>
      </p:sp>
      <p:sp>
        <p:nvSpPr>
          <p:cNvPr id="4" name="object 4"/>
          <p:cNvSpPr txBox="1"/>
          <p:nvPr/>
        </p:nvSpPr>
        <p:spPr>
          <a:xfrm>
            <a:off x="5116461" y="2231643"/>
            <a:ext cx="2661211" cy="291256"/>
          </a:xfrm>
          <a:prstGeom prst="rect">
            <a:avLst/>
          </a:prstGeom>
        </p:spPr>
        <p:txBody>
          <a:bodyPr vert="horz" wrap="square" lIns="0" tIns="0" rIns="0" bIns="0" rtlCol="0">
            <a:spAutoFit/>
          </a:bodyPr>
          <a:lstStyle/>
          <a:p>
            <a:pPr marL="0" marR="0">
              <a:lnSpc>
                <a:spcPts val="1993"/>
              </a:lnSpc>
              <a:spcBef>
                <a:spcPts val="0"/>
              </a:spcBef>
              <a:spcAft>
                <a:spcPts val="0"/>
              </a:spcAft>
            </a:pPr>
            <a:r>
              <a:rPr sz="1800" dirty="0">
                <a:solidFill>
                  <a:srgbClr val="000000"/>
                </a:solidFill>
                <a:latin typeface="PUEQNA+TimesNewRomanPS-BoldMT"/>
                <a:cs typeface="PUEQNA+TimesNewRomanPS-BoldMT"/>
              </a:rPr>
              <a:t>Nghị định số 08/2022/NĐ-</a:t>
            </a:r>
          </a:p>
        </p:txBody>
      </p:sp>
      <p:sp>
        <p:nvSpPr>
          <p:cNvPr id="5" name="object 5"/>
          <p:cNvSpPr txBox="1"/>
          <p:nvPr/>
        </p:nvSpPr>
        <p:spPr>
          <a:xfrm>
            <a:off x="2140125" y="2344419"/>
            <a:ext cx="1875612" cy="291256"/>
          </a:xfrm>
          <a:prstGeom prst="rect">
            <a:avLst/>
          </a:prstGeom>
        </p:spPr>
        <p:txBody>
          <a:bodyPr vert="horz" wrap="square" lIns="0" tIns="0" rIns="0" bIns="0" rtlCol="0">
            <a:spAutoFit/>
          </a:bodyPr>
          <a:lstStyle/>
          <a:p>
            <a:pPr marL="0" marR="0">
              <a:lnSpc>
                <a:spcPts val="1993"/>
              </a:lnSpc>
              <a:spcBef>
                <a:spcPts val="0"/>
              </a:spcBef>
              <a:spcAft>
                <a:spcPts val="0"/>
              </a:spcAft>
            </a:pPr>
            <a:r>
              <a:rPr sz="1800" dirty="0">
                <a:solidFill>
                  <a:srgbClr val="000000"/>
                </a:solidFill>
                <a:latin typeface="PUEQNA+TimesNewRomanPS-BoldMT"/>
                <a:cs typeface="PUEQNA+TimesNewRomanPS-BoldMT"/>
              </a:rPr>
              <a:t>Luật BVMT</a:t>
            </a:r>
            <a:r>
              <a:rPr sz="1800" spc="-32" dirty="0">
                <a:solidFill>
                  <a:srgbClr val="000000"/>
                </a:solidFill>
                <a:latin typeface="PUEQNA+TimesNewRomanPS-BoldMT"/>
                <a:cs typeface="PUEQNA+TimesNewRomanPS-BoldMT"/>
              </a:rPr>
              <a:t> </a:t>
            </a:r>
            <a:r>
              <a:rPr sz="1800" dirty="0">
                <a:solidFill>
                  <a:srgbClr val="000000"/>
                </a:solidFill>
                <a:latin typeface="PUEQNA+TimesNewRomanPS-BoldMT"/>
                <a:cs typeface="PUEQNA+TimesNewRomanPS-BoldMT"/>
              </a:rPr>
              <a:t>2020</a:t>
            </a:r>
          </a:p>
        </p:txBody>
      </p:sp>
      <p:sp>
        <p:nvSpPr>
          <p:cNvPr id="6" name="object 6"/>
          <p:cNvSpPr txBox="1"/>
          <p:nvPr/>
        </p:nvSpPr>
        <p:spPr>
          <a:xfrm>
            <a:off x="6224854" y="2460243"/>
            <a:ext cx="457133" cy="291256"/>
          </a:xfrm>
          <a:prstGeom prst="rect">
            <a:avLst/>
          </a:prstGeom>
        </p:spPr>
        <p:txBody>
          <a:bodyPr vert="horz" wrap="square" lIns="0" tIns="0" rIns="0" bIns="0" rtlCol="0">
            <a:spAutoFit/>
          </a:bodyPr>
          <a:lstStyle/>
          <a:p>
            <a:pPr marL="0" marR="0">
              <a:lnSpc>
                <a:spcPts val="1993"/>
              </a:lnSpc>
              <a:spcBef>
                <a:spcPts val="0"/>
              </a:spcBef>
              <a:spcAft>
                <a:spcPts val="0"/>
              </a:spcAft>
            </a:pPr>
            <a:r>
              <a:rPr sz="1800" dirty="0">
                <a:solidFill>
                  <a:srgbClr val="000000"/>
                </a:solidFill>
                <a:latin typeface="PUEQNA+TimesNewRomanPS-BoldMT"/>
                <a:cs typeface="PUEQNA+TimesNewRomanPS-BoldMT"/>
              </a:rPr>
              <a:t>CP</a:t>
            </a:r>
          </a:p>
        </p:txBody>
      </p:sp>
      <p:sp>
        <p:nvSpPr>
          <p:cNvPr id="7" name="object 7"/>
          <p:cNvSpPr txBox="1"/>
          <p:nvPr/>
        </p:nvSpPr>
        <p:spPr>
          <a:xfrm>
            <a:off x="1620042" y="2865627"/>
            <a:ext cx="2883864" cy="3058840"/>
          </a:xfrm>
          <a:prstGeom prst="rect">
            <a:avLst/>
          </a:prstGeom>
        </p:spPr>
        <p:txBody>
          <a:bodyPr vert="horz" wrap="square" lIns="0" tIns="0" rIns="0" bIns="0" rtlCol="0">
            <a:spAutoFit/>
          </a:bodyPr>
          <a:lstStyle/>
          <a:p>
            <a:pPr marL="0" marR="0">
              <a:lnSpc>
                <a:spcPts val="1993"/>
              </a:lnSpc>
              <a:spcBef>
                <a:spcPts val="0"/>
              </a:spcBef>
              <a:spcAft>
                <a:spcPts val="0"/>
              </a:spcAft>
            </a:pPr>
            <a:r>
              <a:rPr sz="1800" dirty="0">
                <a:solidFill>
                  <a:srgbClr val="000000"/>
                </a:solidFill>
                <a:latin typeface="LBFTBL+TimesNewRomanPSMT"/>
                <a:cs typeface="LBFTBL+TimesNewRomanPSMT"/>
              </a:rPr>
              <a:t>•</a:t>
            </a:r>
            <a:r>
              <a:rPr sz="1800" spc="270"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Đối</a:t>
            </a:r>
            <a:r>
              <a:rPr sz="1800" spc="130"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với</a:t>
            </a:r>
            <a:r>
              <a:rPr sz="1800" spc="130"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các</a:t>
            </a:r>
            <a:r>
              <a:rPr sz="1800" spc="129"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đối</a:t>
            </a:r>
            <a:r>
              <a:rPr sz="1800" spc="131"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tượng</a:t>
            </a:r>
            <a:r>
              <a:rPr sz="1800" spc="130"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là</a:t>
            </a:r>
            <a:r>
              <a:rPr sz="1800" spc="131"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di</a:t>
            </a:r>
          </a:p>
          <a:p>
            <a:pPr marL="171449" marR="0">
              <a:lnSpc>
                <a:spcPts val="1800"/>
              </a:lnSpc>
              <a:spcBef>
                <a:spcPts val="0"/>
              </a:spcBef>
              <a:spcAft>
                <a:spcPts val="0"/>
              </a:spcAft>
            </a:pPr>
            <a:r>
              <a:rPr sz="1800" dirty="0">
                <a:solidFill>
                  <a:srgbClr val="000000"/>
                </a:solidFill>
                <a:latin typeface="LBFTBL+TimesNewRomanPSMT"/>
                <a:cs typeface="LBFTBL+TimesNewRomanPSMT"/>
              </a:rPr>
              <a:t>sản</a:t>
            </a:r>
            <a:r>
              <a:rPr sz="1800" spc="758"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thiên</a:t>
            </a:r>
            <a:r>
              <a:rPr sz="1800" spc="757"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nhiên</a:t>
            </a:r>
            <a:r>
              <a:rPr sz="1800" spc="758"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đã</a:t>
            </a:r>
            <a:r>
              <a:rPr sz="1800" spc="759"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được</a:t>
            </a:r>
          </a:p>
          <a:p>
            <a:pPr marL="171449" marR="0">
              <a:lnSpc>
                <a:spcPts val="1800"/>
              </a:lnSpc>
              <a:spcBef>
                <a:spcPts val="0"/>
              </a:spcBef>
              <a:spcAft>
                <a:spcPts val="0"/>
              </a:spcAft>
            </a:pPr>
            <a:r>
              <a:rPr sz="1800" dirty="0">
                <a:solidFill>
                  <a:srgbClr val="000000"/>
                </a:solidFill>
                <a:latin typeface="LBFTBL+TimesNewRomanPSMT"/>
                <a:cs typeface="LBFTBL+TimesNewRomanPSMT"/>
              </a:rPr>
              <a:t>quy</a:t>
            </a:r>
            <a:r>
              <a:rPr sz="1800" spc="62"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định</a:t>
            </a:r>
            <a:r>
              <a:rPr sz="1800" spc="61"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trong</a:t>
            </a:r>
            <a:r>
              <a:rPr sz="1800" spc="62"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pháp</a:t>
            </a:r>
            <a:r>
              <a:rPr sz="1800" spc="62"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luật</a:t>
            </a:r>
            <a:r>
              <a:rPr sz="1800" spc="62"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về</a:t>
            </a:r>
          </a:p>
          <a:p>
            <a:pPr marL="171449" marR="0">
              <a:lnSpc>
                <a:spcPts val="1800"/>
              </a:lnSpc>
              <a:spcBef>
                <a:spcPts val="0"/>
              </a:spcBef>
              <a:spcAft>
                <a:spcPts val="0"/>
              </a:spcAft>
            </a:pPr>
            <a:r>
              <a:rPr sz="1800" dirty="0">
                <a:solidFill>
                  <a:srgbClr val="000000"/>
                </a:solidFill>
                <a:latin typeface="LBFTBL+TimesNewRomanPSMT"/>
                <a:cs typeface="LBFTBL+TimesNewRomanPSMT"/>
              </a:rPr>
              <a:t>lâm</a:t>
            </a:r>
            <a:r>
              <a:rPr sz="1800" spc="641"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nghiệp,</a:t>
            </a:r>
            <a:r>
              <a:rPr sz="1800" spc="639"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thủy</a:t>
            </a:r>
            <a:r>
              <a:rPr sz="1800" spc="640"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sản,</a:t>
            </a:r>
            <a:r>
              <a:rPr sz="1800" spc="640"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đa</a:t>
            </a:r>
          </a:p>
          <a:p>
            <a:pPr marL="171449" marR="0">
              <a:lnSpc>
                <a:spcPts val="1800"/>
              </a:lnSpc>
              <a:spcBef>
                <a:spcPts val="0"/>
              </a:spcBef>
              <a:spcAft>
                <a:spcPts val="0"/>
              </a:spcAft>
            </a:pPr>
            <a:r>
              <a:rPr sz="1800" dirty="0">
                <a:solidFill>
                  <a:srgbClr val="000000"/>
                </a:solidFill>
                <a:latin typeface="LBFTBL+TimesNewRomanPSMT"/>
                <a:cs typeface="LBFTBL+TimesNewRomanPSMT"/>
              </a:rPr>
              <a:t>dạng</a:t>
            </a:r>
            <a:r>
              <a:rPr sz="1800" spc="43"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sinh</a:t>
            </a:r>
            <a:r>
              <a:rPr sz="1800" spc="43"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học</a:t>
            </a:r>
            <a:r>
              <a:rPr sz="1800" spc="44"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và</a:t>
            </a:r>
            <a:r>
              <a:rPr sz="1800" spc="44"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di</a:t>
            </a:r>
            <a:r>
              <a:rPr sz="1800" spc="43"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sản</a:t>
            </a:r>
            <a:r>
              <a:rPr sz="1800" spc="43"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văn</a:t>
            </a:r>
          </a:p>
          <a:p>
            <a:pPr marL="171449" marR="0">
              <a:lnSpc>
                <a:spcPts val="1800"/>
              </a:lnSpc>
              <a:spcBef>
                <a:spcPts val="0"/>
              </a:spcBef>
              <a:spcAft>
                <a:spcPts val="0"/>
              </a:spcAft>
            </a:pPr>
            <a:r>
              <a:rPr sz="1800" dirty="0">
                <a:solidFill>
                  <a:srgbClr val="000000"/>
                </a:solidFill>
                <a:latin typeface="LBFTBL+TimesNewRomanPSMT"/>
                <a:cs typeface="LBFTBL+TimesNewRomanPSMT"/>
              </a:rPr>
              <a:t>hóa</a:t>
            </a:r>
            <a:r>
              <a:rPr sz="1800" spc="287"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thì</a:t>
            </a:r>
            <a:r>
              <a:rPr sz="1800" spc="286"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vẫn</a:t>
            </a:r>
            <a:r>
              <a:rPr sz="1800" spc="287"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thực</a:t>
            </a:r>
            <a:r>
              <a:rPr sz="1800" spc="287"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hiện</a:t>
            </a:r>
            <a:r>
              <a:rPr sz="1800" spc="287"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theo</a:t>
            </a:r>
          </a:p>
          <a:p>
            <a:pPr marL="171449" marR="0">
              <a:lnSpc>
                <a:spcPts val="1800"/>
              </a:lnSpc>
              <a:spcBef>
                <a:spcPts val="0"/>
              </a:spcBef>
              <a:spcAft>
                <a:spcPts val="0"/>
              </a:spcAft>
            </a:pPr>
            <a:r>
              <a:rPr sz="1800" dirty="0">
                <a:solidFill>
                  <a:srgbClr val="000000"/>
                </a:solidFill>
                <a:latin typeface="LBFTBL+TimesNewRomanPSMT"/>
                <a:cs typeface="LBFTBL+TimesNewRomanPSMT"/>
              </a:rPr>
              <a:t>các</a:t>
            </a:r>
            <a:r>
              <a:rPr sz="1800" spc="322"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quy</a:t>
            </a:r>
            <a:r>
              <a:rPr sz="1800" spc="323"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định</a:t>
            </a:r>
            <a:r>
              <a:rPr sz="1800" spc="322"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này</a:t>
            </a:r>
            <a:r>
              <a:rPr sz="1800" spc="323"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để</a:t>
            </a:r>
            <a:r>
              <a:rPr sz="1800" spc="323"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tránh</a:t>
            </a:r>
          </a:p>
          <a:p>
            <a:pPr marL="171449" marR="0">
              <a:lnSpc>
                <a:spcPts val="1800"/>
              </a:lnSpc>
              <a:spcBef>
                <a:spcPts val="0"/>
              </a:spcBef>
              <a:spcAft>
                <a:spcPts val="0"/>
              </a:spcAft>
            </a:pPr>
            <a:r>
              <a:rPr sz="1800" dirty="0">
                <a:solidFill>
                  <a:srgbClr val="000000"/>
                </a:solidFill>
                <a:latin typeface="LBFTBL+TimesNewRomanPSMT"/>
                <a:cs typeface="LBFTBL+TimesNewRomanPSMT"/>
              </a:rPr>
              <a:t>xáo trộn, chồng chéo.</a:t>
            </a:r>
          </a:p>
          <a:p>
            <a:pPr marL="0" marR="0">
              <a:lnSpc>
                <a:spcPts val="1993"/>
              </a:lnSpc>
              <a:spcBef>
                <a:spcPts val="94"/>
              </a:spcBef>
              <a:spcAft>
                <a:spcPts val="0"/>
              </a:spcAft>
            </a:pPr>
            <a:r>
              <a:rPr sz="1800" dirty="0">
                <a:solidFill>
                  <a:srgbClr val="000000"/>
                </a:solidFill>
                <a:latin typeface="LBFTBL+TimesNewRomanPSMT"/>
                <a:cs typeface="LBFTBL+TimesNewRomanPSMT"/>
              </a:rPr>
              <a:t>•</a:t>
            </a:r>
            <a:r>
              <a:rPr sz="1800" spc="270"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Quy</a:t>
            </a:r>
            <a:r>
              <a:rPr sz="1800" spc="903"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định</a:t>
            </a:r>
            <a:r>
              <a:rPr sz="1800" spc="902"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việc</a:t>
            </a:r>
            <a:r>
              <a:rPr sz="1800" spc="902"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điều</a:t>
            </a:r>
            <a:r>
              <a:rPr sz="1800" spc="902"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tra,</a:t>
            </a:r>
          </a:p>
          <a:p>
            <a:pPr marL="171449" marR="0">
              <a:lnSpc>
                <a:spcPts val="1704"/>
              </a:lnSpc>
              <a:spcBef>
                <a:spcPts val="0"/>
              </a:spcBef>
              <a:spcAft>
                <a:spcPts val="0"/>
              </a:spcAft>
            </a:pPr>
            <a:r>
              <a:rPr sz="1800" dirty="0">
                <a:solidFill>
                  <a:srgbClr val="000000"/>
                </a:solidFill>
                <a:latin typeface="LBFTBL+TimesNewRomanPSMT"/>
                <a:cs typeface="LBFTBL+TimesNewRomanPSMT"/>
              </a:rPr>
              <a:t>đánh</a:t>
            </a:r>
            <a:r>
              <a:rPr sz="1800" spc="1403"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giá,</a:t>
            </a:r>
            <a:r>
              <a:rPr sz="1800" spc="1402"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quản</a:t>
            </a:r>
            <a:r>
              <a:rPr sz="1800" spc="1402"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lý</a:t>
            </a:r>
            <a:r>
              <a:rPr sz="1800" spc="1403"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và</a:t>
            </a:r>
          </a:p>
          <a:p>
            <a:pPr marL="171449" marR="0">
              <a:lnSpc>
                <a:spcPts val="1800"/>
              </a:lnSpc>
              <a:spcBef>
                <a:spcPts val="0"/>
              </a:spcBef>
              <a:spcAft>
                <a:spcPts val="0"/>
              </a:spcAft>
            </a:pPr>
            <a:r>
              <a:rPr sz="1800" dirty="0">
                <a:solidFill>
                  <a:srgbClr val="000000"/>
                </a:solidFill>
                <a:latin typeface="LBFTBL+TimesNewRomanPSMT"/>
                <a:cs typeface="LBFTBL+TimesNewRomanPSMT"/>
              </a:rPr>
              <a:t>BVMT</a:t>
            </a:r>
            <a:r>
              <a:rPr sz="1800" spc="417"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di</a:t>
            </a:r>
            <a:r>
              <a:rPr sz="1800" spc="448"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sản</a:t>
            </a:r>
            <a:r>
              <a:rPr sz="1800" spc="446"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thiên</a:t>
            </a:r>
            <a:r>
              <a:rPr sz="1800" spc="446"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nhiên</a:t>
            </a:r>
          </a:p>
          <a:p>
            <a:pPr marL="171449" marR="0">
              <a:lnSpc>
                <a:spcPts val="1800"/>
              </a:lnSpc>
              <a:spcBef>
                <a:spcPts val="0"/>
              </a:spcBef>
              <a:spcAft>
                <a:spcPts val="0"/>
              </a:spcAft>
            </a:pPr>
            <a:r>
              <a:rPr sz="1800" dirty="0">
                <a:solidFill>
                  <a:srgbClr val="000000"/>
                </a:solidFill>
                <a:latin typeface="LBFTBL+TimesNewRomanPSMT"/>
                <a:cs typeface="LBFTBL+TimesNewRomanPSMT"/>
              </a:rPr>
              <a:t>để</a:t>
            </a:r>
            <a:r>
              <a:rPr sz="1800" spc="234"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bảo</a:t>
            </a:r>
            <a:r>
              <a:rPr sz="1800" spc="234"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vệ,</a:t>
            </a:r>
            <a:r>
              <a:rPr sz="1800" spc="234"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phát</a:t>
            </a:r>
            <a:r>
              <a:rPr sz="1800" spc="234"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huy</a:t>
            </a:r>
            <a:r>
              <a:rPr sz="1800" spc="234"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giá</a:t>
            </a:r>
            <a:r>
              <a:rPr sz="1800" spc="234"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trị</a:t>
            </a:r>
          </a:p>
          <a:p>
            <a:pPr marL="171449" marR="0">
              <a:lnSpc>
                <a:spcPts val="1800"/>
              </a:lnSpc>
              <a:spcBef>
                <a:spcPts val="0"/>
              </a:spcBef>
              <a:spcAft>
                <a:spcPts val="0"/>
              </a:spcAft>
            </a:pPr>
            <a:r>
              <a:rPr sz="1800" dirty="0">
                <a:solidFill>
                  <a:srgbClr val="000000"/>
                </a:solidFill>
                <a:latin typeface="LBFTBL+TimesNewRomanPSMT"/>
                <a:cs typeface="LBFTBL+TimesNewRomanPSMT"/>
              </a:rPr>
              <a:t>bền vững di sản thiên nhiên</a:t>
            </a:r>
          </a:p>
        </p:txBody>
      </p:sp>
      <p:sp>
        <p:nvSpPr>
          <p:cNvPr id="8" name="object 8"/>
          <p:cNvSpPr txBox="1"/>
          <p:nvPr/>
        </p:nvSpPr>
        <p:spPr>
          <a:xfrm>
            <a:off x="4989188" y="2865627"/>
            <a:ext cx="2883916" cy="3098464"/>
          </a:xfrm>
          <a:prstGeom prst="rect">
            <a:avLst/>
          </a:prstGeom>
        </p:spPr>
        <p:txBody>
          <a:bodyPr vert="horz" wrap="square" lIns="0" tIns="0" rIns="0" bIns="0" rtlCol="0">
            <a:spAutoFit/>
          </a:bodyPr>
          <a:lstStyle/>
          <a:p>
            <a:pPr marL="0" marR="0">
              <a:lnSpc>
                <a:spcPts val="1993"/>
              </a:lnSpc>
              <a:spcBef>
                <a:spcPts val="0"/>
              </a:spcBef>
              <a:spcAft>
                <a:spcPts val="0"/>
              </a:spcAft>
            </a:pPr>
            <a:r>
              <a:rPr sz="1800" dirty="0">
                <a:solidFill>
                  <a:srgbClr val="000000"/>
                </a:solidFill>
                <a:latin typeface="LBFTBL+TimesNewRomanPSMT"/>
                <a:cs typeface="LBFTBL+TimesNewRomanPSMT"/>
              </a:rPr>
              <a:t>•</a:t>
            </a:r>
            <a:r>
              <a:rPr sz="1800" spc="270"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Quy</a:t>
            </a:r>
            <a:r>
              <a:rPr sz="1800" spc="442"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định</a:t>
            </a:r>
            <a:r>
              <a:rPr sz="1800" spc="442"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chi</a:t>
            </a:r>
            <a:r>
              <a:rPr sz="1800" spc="442"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tiết</a:t>
            </a:r>
            <a:r>
              <a:rPr sz="1800" spc="442"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tiêu</a:t>
            </a:r>
            <a:r>
              <a:rPr sz="1800" spc="441"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chí</a:t>
            </a:r>
          </a:p>
          <a:p>
            <a:pPr marL="171450" marR="0">
              <a:lnSpc>
                <a:spcPts val="1800"/>
              </a:lnSpc>
              <a:spcBef>
                <a:spcPts val="0"/>
              </a:spcBef>
              <a:spcAft>
                <a:spcPts val="0"/>
              </a:spcAft>
            </a:pPr>
            <a:r>
              <a:rPr sz="1800" dirty="0">
                <a:solidFill>
                  <a:srgbClr val="000000"/>
                </a:solidFill>
                <a:latin typeface="LBFTBL+TimesNewRomanPSMT"/>
                <a:cs typeface="LBFTBL+TimesNewRomanPSMT"/>
              </a:rPr>
              <a:t>của</a:t>
            </a:r>
            <a:r>
              <a:rPr sz="1800" spc="656"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02</a:t>
            </a:r>
            <a:r>
              <a:rPr sz="1800" spc="657"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đối</a:t>
            </a:r>
            <a:r>
              <a:rPr sz="1800" spc="656"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tượng</a:t>
            </a:r>
            <a:r>
              <a:rPr sz="1800" spc="656"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di</a:t>
            </a:r>
            <a:r>
              <a:rPr sz="1800" spc="656"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sản</a:t>
            </a:r>
          </a:p>
          <a:p>
            <a:pPr marL="171450" marR="0">
              <a:lnSpc>
                <a:spcPts val="1800"/>
              </a:lnSpc>
              <a:spcBef>
                <a:spcPts val="0"/>
              </a:spcBef>
              <a:spcAft>
                <a:spcPts val="0"/>
              </a:spcAft>
            </a:pPr>
            <a:r>
              <a:rPr sz="1800" dirty="0">
                <a:solidFill>
                  <a:srgbClr val="000000"/>
                </a:solidFill>
                <a:latin typeface="LBFTBL+TimesNewRomanPSMT"/>
                <a:cs typeface="LBFTBL+TimesNewRomanPSMT"/>
              </a:rPr>
              <a:t>thiên</a:t>
            </a:r>
            <a:r>
              <a:rPr sz="1800" spc="206"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nhiên</a:t>
            </a:r>
            <a:r>
              <a:rPr sz="1800" spc="206"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khác</a:t>
            </a:r>
            <a:r>
              <a:rPr sz="1800" spc="207"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là</a:t>
            </a:r>
            <a:r>
              <a:rPr sz="1800" spc="208"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khu</a:t>
            </a:r>
            <a:r>
              <a:rPr sz="1800" spc="208"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dự</a:t>
            </a:r>
          </a:p>
          <a:p>
            <a:pPr marL="171450" marR="0">
              <a:lnSpc>
                <a:spcPts val="1800"/>
              </a:lnSpc>
              <a:spcBef>
                <a:spcPts val="0"/>
              </a:spcBef>
              <a:spcAft>
                <a:spcPts val="0"/>
              </a:spcAft>
            </a:pPr>
            <a:r>
              <a:rPr sz="1800" dirty="0">
                <a:solidFill>
                  <a:srgbClr val="000000"/>
                </a:solidFill>
                <a:latin typeface="LBFTBL+TimesNewRomanPSMT"/>
                <a:cs typeface="LBFTBL+TimesNewRomanPSMT"/>
              </a:rPr>
              <a:t>trữ</a:t>
            </a:r>
            <a:r>
              <a:rPr sz="1800" spc="28"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sinh</a:t>
            </a:r>
            <a:r>
              <a:rPr sz="1800" spc="27"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quyển</a:t>
            </a:r>
            <a:r>
              <a:rPr sz="1800" spc="27"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và</a:t>
            </a:r>
            <a:r>
              <a:rPr sz="1800" spc="27"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công</a:t>
            </a:r>
            <a:r>
              <a:rPr sz="1800" spc="27"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viên</a:t>
            </a:r>
          </a:p>
          <a:p>
            <a:pPr marL="171450" marR="0">
              <a:lnSpc>
                <a:spcPts val="1800"/>
              </a:lnSpc>
              <a:spcBef>
                <a:spcPts val="0"/>
              </a:spcBef>
              <a:spcAft>
                <a:spcPts val="0"/>
              </a:spcAft>
            </a:pPr>
            <a:r>
              <a:rPr sz="1800" dirty="0">
                <a:solidFill>
                  <a:srgbClr val="000000"/>
                </a:solidFill>
                <a:latin typeface="LBFTBL+TimesNewRomanPSMT"/>
                <a:cs typeface="LBFTBL+TimesNewRomanPSMT"/>
              </a:rPr>
              <a:t>địa chất</a:t>
            </a:r>
          </a:p>
          <a:p>
            <a:pPr marL="0" marR="0">
              <a:lnSpc>
                <a:spcPts val="1993"/>
              </a:lnSpc>
              <a:spcBef>
                <a:spcPts val="94"/>
              </a:spcBef>
              <a:spcAft>
                <a:spcPts val="0"/>
              </a:spcAft>
            </a:pPr>
            <a:r>
              <a:rPr sz="1800" dirty="0">
                <a:solidFill>
                  <a:srgbClr val="000000"/>
                </a:solidFill>
                <a:latin typeface="LBFTBL+TimesNewRomanPSMT"/>
                <a:cs typeface="LBFTBL+TimesNewRomanPSMT"/>
              </a:rPr>
              <a:t>•</a:t>
            </a:r>
            <a:r>
              <a:rPr sz="1800" spc="270"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Quy</a:t>
            </a:r>
            <a:r>
              <a:rPr sz="1800" spc="356"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định</a:t>
            </a:r>
            <a:r>
              <a:rPr sz="1800" spc="356"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chi</a:t>
            </a:r>
            <a:r>
              <a:rPr sz="1800" spc="356"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tiết</a:t>
            </a:r>
            <a:r>
              <a:rPr sz="1800" spc="357"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trình</a:t>
            </a:r>
            <a:r>
              <a:rPr sz="1800" spc="357"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tự,</a:t>
            </a:r>
          </a:p>
          <a:p>
            <a:pPr marL="171450" marR="0">
              <a:lnSpc>
                <a:spcPts val="1800"/>
              </a:lnSpc>
              <a:spcBef>
                <a:spcPts val="0"/>
              </a:spcBef>
              <a:spcAft>
                <a:spcPts val="0"/>
              </a:spcAft>
            </a:pPr>
            <a:r>
              <a:rPr sz="1800" dirty="0">
                <a:solidFill>
                  <a:srgbClr val="000000"/>
                </a:solidFill>
                <a:latin typeface="LBFTBL+TimesNewRomanPSMT"/>
                <a:cs typeface="LBFTBL+TimesNewRomanPSMT"/>
              </a:rPr>
              <a:t>thủ</a:t>
            </a:r>
            <a:r>
              <a:rPr sz="1800" spc="242"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tục</a:t>
            </a:r>
            <a:r>
              <a:rPr sz="1800" spc="242"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và</a:t>
            </a:r>
            <a:r>
              <a:rPr sz="1800" spc="243"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thẩm</a:t>
            </a:r>
            <a:r>
              <a:rPr sz="1800" spc="242"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quyền</a:t>
            </a:r>
            <a:r>
              <a:rPr sz="1800" spc="243"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xác</a:t>
            </a:r>
          </a:p>
          <a:p>
            <a:pPr marL="171450" marR="0">
              <a:lnSpc>
                <a:spcPts val="1800"/>
              </a:lnSpc>
              <a:spcBef>
                <a:spcPts val="0"/>
              </a:spcBef>
              <a:spcAft>
                <a:spcPts val="0"/>
              </a:spcAft>
            </a:pPr>
            <a:r>
              <a:rPr sz="1800" dirty="0">
                <a:solidFill>
                  <a:srgbClr val="000000"/>
                </a:solidFill>
                <a:latin typeface="LBFTBL+TimesNewRomanPSMT"/>
                <a:cs typeface="LBFTBL+TimesNewRomanPSMT"/>
              </a:rPr>
              <a:t>lập,</a:t>
            </a:r>
            <a:r>
              <a:rPr sz="1800" spc="172"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công</a:t>
            </a:r>
            <a:r>
              <a:rPr sz="1800" spc="172"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nhận</a:t>
            </a:r>
            <a:r>
              <a:rPr sz="1800" spc="172"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di</a:t>
            </a:r>
            <a:r>
              <a:rPr sz="1800" spc="172"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sản</a:t>
            </a:r>
            <a:r>
              <a:rPr sz="1800" spc="172"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thiên</a:t>
            </a:r>
          </a:p>
          <a:p>
            <a:pPr marL="171450" marR="0">
              <a:lnSpc>
                <a:spcPts val="1800"/>
              </a:lnSpc>
              <a:spcBef>
                <a:spcPts val="0"/>
              </a:spcBef>
              <a:spcAft>
                <a:spcPts val="0"/>
              </a:spcAft>
            </a:pPr>
            <a:r>
              <a:rPr sz="1800" dirty="0">
                <a:solidFill>
                  <a:srgbClr val="000000"/>
                </a:solidFill>
                <a:latin typeface="LBFTBL+TimesNewRomanPSMT"/>
                <a:cs typeface="LBFTBL+TimesNewRomanPSMT"/>
              </a:rPr>
              <a:t>nhiên khác</a:t>
            </a:r>
          </a:p>
          <a:p>
            <a:pPr marL="0" marR="0">
              <a:lnSpc>
                <a:spcPts val="1993"/>
              </a:lnSpc>
              <a:spcBef>
                <a:spcPts val="22"/>
              </a:spcBef>
              <a:spcAft>
                <a:spcPts val="0"/>
              </a:spcAft>
            </a:pPr>
            <a:r>
              <a:rPr sz="1800" dirty="0">
                <a:solidFill>
                  <a:srgbClr val="000000"/>
                </a:solidFill>
                <a:latin typeface="LBFTBL+TimesNewRomanPSMT"/>
                <a:cs typeface="LBFTBL+TimesNewRomanPSMT"/>
              </a:rPr>
              <a:t>•</a:t>
            </a:r>
            <a:r>
              <a:rPr sz="1800" spc="270" dirty="0">
                <a:solidFill>
                  <a:srgbClr val="000000"/>
                </a:solidFill>
                <a:latin typeface="LBFTBL+TimesNewRomanPSMT"/>
                <a:cs typeface="LBFTBL+TimesNewRomanPSMT"/>
              </a:rPr>
              <a:t> </a:t>
            </a:r>
            <a:r>
              <a:rPr sz="1800" spc="-16" dirty="0">
                <a:solidFill>
                  <a:srgbClr val="000000"/>
                </a:solidFill>
                <a:latin typeface="LBFTBL+TimesNewRomanPSMT"/>
                <a:cs typeface="LBFTBL+TimesNewRomanPSMT"/>
              </a:rPr>
              <a:t>Trình</a:t>
            </a:r>
            <a:r>
              <a:rPr sz="1800" spc="1002"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tự,</a:t>
            </a:r>
            <a:r>
              <a:rPr sz="1800" spc="987"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thủ</a:t>
            </a:r>
            <a:r>
              <a:rPr sz="1800" spc="985"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tục,</a:t>
            </a:r>
            <a:r>
              <a:rPr sz="1800" spc="987"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thẩm</a:t>
            </a:r>
          </a:p>
          <a:p>
            <a:pPr marL="171450" marR="0">
              <a:lnSpc>
                <a:spcPts val="1800"/>
              </a:lnSpc>
              <a:spcBef>
                <a:spcPts val="0"/>
              </a:spcBef>
              <a:spcAft>
                <a:spcPts val="0"/>
              </a:spcAft>
            </a:pPr>
            <a:r>
              <a:rPr sz="1800" dirty="0">
                <a:solidFill>
                  <a:srgbClr val="000000"/>
                </a:solidFill>
                <a:latin typeface="LBFTBL+TimesNewRomanPSMT"/>
                <a:cs typeface="LBFTBL+TimesNewRomanPSMT"/>
              </a:rPr>
              <a:t>quyền</a:t>
            </a:r>
            <a:r>
              <a:rPr sz="1800" spc="327"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đề</a:t>
            </a:r>
            <a:r>
              <a:rPr sz="1800" spc="327"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cử</a:t>
            </a:r>
            <a:r>
              <a:rPr sz="1800" spc="327"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công</a:t>
            </a:r>
            <a:r>
              <a:rPr sz="1800" spc="327"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nhận</a:t>
            </a:r>
            <a:r>
              <a:rPr sz="1800" spc="327"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di</a:t>
            </a:r>
          </a:p>
          <a:p>
            <a:pPr marL="171450" marR="0">
              <a:lnSpc>
                <a:spcPts val="1800"/>
              </a:lnSpc>
              <a:spcBef>
                <a:spcPts val="0"/>
              </a:spcBef>
              <a:spcAft>
                <a:spcPts val="0"/>
              </a:spcAft>
            </a:pPr>
            <a:r>
              <a:rPr sz="1800" dirty="0">
                <a:solidFill>
                  <a:srgbClr val="000000"/>
                </a:solidFill>
                <a:latin typeface="LBFTBL+TimesNewRomanPSMT"/>
                <a:cs typeface="LBFTBL+TimesNewRomanPSMT"/>
              </a:rPr>
              <a:t>sản</a:t>
            </a:r>
            <a:r>
              <a:rPr sz="1800" spc="833"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thiên</a:t>
            </a:r>
            <a:r>
              <a:rPr sz="1800" spc="832"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nhiên</a:t>
            </a:r>
            <a:r>
              <a:rPr sz="1800" spc="832"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được</a:t>
            </a:r>
            <a:r>
              <a:rPr sz="1800" spc="833" dirty="0">
                <a:solidFill>
                  <a:srgbClr val="000000"/>
                </a:solidFill>
                <a:latin typeface="LBFTBL+TimesNewRomanPSMT"/>
                <a:cs typeface="LBFTBL+TimesNewRomanPSMT"/>
              </a:rPr>
              <a:t> </a:t>
            </a:r>
            <a:r>
              <a:rPr sz="1800" dirty="0">
                <a:solidFill>
                  <a:srgbClr val="000000"/>
                </a:solidFill>
                <a:latin typeface="LBFTBL+TimesNewRomanPSMT"/>
                <a:cs typeface="LBFTBL+TimesNewRomanPSMT"/>
              </a:rPr>
              <a:t>tổ</a:t>
            </a:r>
          </a:p>
          <a:p>
            <a:pPr marL="171450" marR="0">
              <a:lnSpc>
                <a:spcPts val="1800"/>
              </a:lnSpc>
              <a:spcBef>
                <a:spcPts val="0"/>
              </a:spcBef>
              <a:spcAft>
                <a:spcPts val="0"/>
              </a:spcAft>
            </a:pPr>
            <a:r>
              <a:rPr sz="1800" dirty="0">
                <a:solidFill>
                  <a:srgbClr val="000000"/>
                </a:solidFill>
                <a:latin typeface="LBFTBL+TimesNewRomanPSMT"/>
                <a:cs typeface="LBFTBL+TimesNewRomanPSMT"/>
              </a:rPr>
              <a:t>chức quốc tế công nhận.</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1143777" y="1019837"/>
            <a:ext cx="7221248" cy="744711"/>
          </a:xfrm>
          <a:prstGeom prst="rect">
            <a:avLst/>
          </a:prstGeom>
        </p:spPr>
        <p:txBody>
          <a:bodyPr vert="horz" wrap="square" lIns="0" tIns="0" rIns="0" bIns="0" rtlCol="0">
            <a:spAutoFit/>
          </a:bodyPr>
          <a:lstStyle/>
          <a:p>
            <a:pPr marL="128587" marR="0">
              <a:lnSpc>
                <a:spcPts val="1771"/>
              </a:lnSpc>
              <a:spcBef>
                <a:spcPts val="0"/>
              </a:spcBef>
              <a:spcAft>
                <a:spcPts val="0"/>
              </a:spcAft>
            </a:pPr>
            <a:r>
              <a:rPr sz="1600" dirty="0">
                <a:solidFill>
                  <a:srgbClr val="FF0000"/>
                </a:solidFill>
                <a:latin typeface="TSLFQS+TimesNewRomanPS-BoldItalicMT"/>
                <a:cs typeface="TSLFQS+TimesNewRomanPS-BoldItalicMT"/>
              </a:rPr>
              <a:t>Nội dung 7: Hoàn thiện hành lang pháp lý bảo vệ di sản thiên nhiên phù hợp với</a:t>
            </a:r>
          </a:p>
          <a:p>
            <a:pPr marL="0" marR="0">
              <a:lnSpc>
                <a:spcPts val="1771"/>
              </a:lnSpc>
              <a:spcBef>
                <a:spcPts val="124"/>
              </a:spcBef>
              <a:spcAft>
                <a:spcPts val="0"/>
              </a:spcAft>
            </a:pPr>
            <a:r>
              <a:rPr sz="1600" dirty="0">
                <a:solidFill>
                  <a:srgbClr val="FF0000"/>
                </a:solidFill>
                <a:latin typeface="TSLFQS+TimesNewRomanPS-BoldItalicMT"/>
                <a:cs typeface="TSLFQS+TimesNewRomanPS-BoldItalicMT"/>
              </a:rPr>
              <a:t>pháp luật quốc tế về di sản thế giới, đáp ứng yêu cầu của quá trình hội nhập quốc tế</a:t>
            </a:r>
          </a:p>
          <a:p>
            <a:pPr marL="94488" marR="0">
              <a:lnSpc>
                <a:spcPts val="1771"/>
              </a:lnSpc>
              <a:spcBef>
                <a:spcPts val="124"/>
              </a:spcBef>
              <a:spcAft>
                <a:spcPts val="0"/>
              </a:spcAft>
            </a:pPr>
            <a:r>
              <a:rPr sz="1600" dirty="0">
                <a:solidFill>
                  <a:srgbClr val="00AF4F"/>
                </a:solidFill>
                <a:latin typeface="TSLFQS+TimesNewRomanPS-BoldItalicMT"/>
                <a:cs typeface="TSLFQS+TimesNewRomanPS-BoldItalicMT"/>
              </a:rPr>
              <a:t>b) Phân nhóm, phân cấp, phân vùng di sản thiên nhiên tại NĐ số 08/2022/NĐ-CP</a:t>
            </a:r>
          </a:p>
        </p:txBody>
      </p:sp>
      <p:sp>
        <p:nvSpPr>
          <p:cNvPr id="4" name="object 4"/>
          <p:cNvSpPr txBox="1"/>
          <p:nvPr/>
        </p:nvSpPr>
        <p:spPr>
          <a:xfrm>
            <a:off x="696297" y="2195547"/>
            <a:ext cx="2280004" cy="445963"/>
          </a:xfrm>
          <a:prstGeom prst="rect">
            <a:avLst/>
          </a:prstGeom>
        </p:spPr>
        <p:txBody>
          <a:bodyPr vert="horz" wrap="square" lIns="0" tIns="0" rIns="0" bIns="0" rtlCol="0">
            <a:spAutoFit/>
          </a:bodyPr>
          <a:lstStyle/>
          <a:p>
            <a:pPr marL="0" marR="0">
              <a:lnSpc>
                <a:spcPts val="3211"/>
              </a:lnSpc>
              <a:spcBef>
                <a:spcPts val="0"/>
              </a:spcBef>
              <a:spcAft>
                <a:spcPts val="0"/>
              </a:spcAft>
            </a:pPr>
            <a:r>
              <a:rPr sz="2900" dirty="0">
                <a:solidFill>
                  <a:srgbClr val="000000"/>
                </a:solidFill>
                <a:latin typeface="HTPEBR+TimesNewRomanPS-ItalicMT"/>
                <a:cs typeface="HTPEBR+TimesNewRomanPS-ItalicMT"/>
              </a:rPr>
              <a:t>Về phân nhóm</a:t>
            </a:r>
          </a:p>
        </p:txBody>
      </p:sp>
      <p:sp>
        <p:nvSpPr>
          <p:cNvPr id="5" name="object 5"/>
          <p:cNvSpPr txBox="1"/>
          <p:nvPr/>
        </p:nvSpPr>
        <p:spPr>
          <a:xfrm>
            <a:off x="3813293" y="2195547"/>
            <a:ext cx="4670382" cy="445963"/>
          </a:xfrm>
          <a:prstGeom prst="rect">
            <a:avLst/>
          </a:prstGeom>
        </p:spPr>
        <p:txBody>
          <a:bodyPr vert="horz" wrap="square" lIns="0" tIns="0" rIns="0" bIns="0" rtlCol="0">
            <a:spAutoFit/>
          </a:bodyPr>
          <a:lstStyle/>
          <a:p>
            <a:pPr marL="0" marR="0">
              <a:lnSpc>
                <a:spcPts val="3211"/>
              </a:lnSpc>
              <a:spcBef>
                <a:spcPts val="0"/>
              </a:spcBef>
              <a:spcAft>
                <a:spcPts val="0"/>
              </a:spcAft>
            </a:pPr>
            <a:r>
              <a:rPr sz="2900" dirty="0">
                <a:solidFill>
                  <a:srgbClr val="000000"/>
                </a:solidFill>
                <a:latin typeface="HTPEBR+TimesNewRomanPS-ItalicMT"/>
                <a:cs typeface="HTPEBR+TimesNewRomanPS-ItalicMT"/>
              </a:rPr>
              <a:t>Về phân cấp</a:t>
            </a:r>
            <a:r>
              <a:rPr sz="2900" spc="4407" dirty="0">
                <a:solidFill>
                  <a:srgbClr val="000000"/>
                </a:solidFill>
                <a:latin typeface="HTPEBR+TimesNewRomanPS-ItalicMT"/>
                <a:cs typeface="HTPEBR+TimesNewRomanPS-ItalicMT"/>
              </a:rPr>
              <a:t> </a:t>
            </a:r>
            <a:r>
              <a:rPr sz="2900" dirty="0">
                <a:solidFill>
                  <a:srgbClr val="000000"/>
                </a:solidFill>
                <a:latin typeface="HTPEBR+TimesNewRomanPS-ItalicMT"/>
                <a:cs typeface="HTPEBR+TimesNewRomanPS-ItalicMT"/>
              </a:rPr>
              <a:t>Về phân vùng</a:t>
            </a:r>
          </a:p>
        </p:txBody>
      </p:sp>
      <p:sp>
        <p:nvSpPr>
          <p:cNvPr id="6" name="object 6"/>
          <p:cNvSpPr txBox="1"/>
          <p:nvPr/>
        </p:nvSpPr>
        <p:spPr>
          <a:xfrm>
            <a:off x="1131824" y="2781581"/>
            <a:ext cx="2556306" cy="671560"/>
          </a:xfrm>
          <a:prstGeom prst="rect">
            <a:avLst/>
          </a:prstGeom>
        </p:spPr>
        <p:txBody>
          <a:bodyPr vert="horz" wrap="square" lIns="0" tIns="0" rIns="0" bIns="0" rtlCol="0">
            <a:spAutoFit/>
          </a:bodyPr>
          <a:lstStyle/>
          <a:p>
            <a:pPr marL="0" marR="0">
              <a:lnSpc>
                <a:spcPts val="1771"/>
              </a:lnSpc>
              <a:spcBef>
                <a:spcPts val="0"/>
              </a:spcBef>
              <a:spcAft>
                <a:spcPts val="0"/>
              </a:spcAft>
            </a:pPr>
            <a:r>
              <a:rPr sz="1600" dirty="0">
                <a:solidFill>
                  <a:srgbClr val="000000"/>
                </a:solidFill>
                <a:latin typeface="HTSVMS+TimesNewRomanPSMT"/>
                <a:cs typeface="HTSVMS+TimesNewRomanPSMT"/>
              </a:rPr>
              <a:t>(i) Nhóm di sản về cảnh quan</a:t>
            </a:r>
          </a:p>
          <a:p>
            <a:pPr marL="126809" marR="0">
              <a:lnSpc>
                <a:spcPts val="1607"/>
              </a:lnSpc>
              <a:spcBef>
                <a:spcPts val="0"/>
              </a:spcBef>
              <a:spcAft>
                <a:spcPts val="0"/>
              </a:spcAft>
            </a:pPr>
            <a:r>
              <a:rPr sz="1600" dirty="0">
                <a:solidFill>
                  <a:srgbClr val="000000"/>
                </a:solidFill>
                <a:latin typeface="HTSVMS+TimesNewRomanPSMT"/>
                <a:cs typeface="HTSVMS+TimesNewRomanPSMT"/>
              </a:rPr>
              <a:t>sinh thái, thiên nhiên quan</a:t>
            </a:r>
          </a:p>
          <a:p>
            <a:pPr marL="959230" marR="0">
              <a:lnSpc>
                <a:spcPts val="1608"/>
              </a:lnSpc>
              <a:spcBef>
                <a:spcPts val="0"/>
              </a:spcBef>
              <a:spcAft>
                <a:spcPts val="0"/>
              </a:spcAft>
            </a:pPr>
            <a:r>
              <a:rPr sz="1600" dirty="0">
                <a:solidFill>
                  <a:srgbClr val="000000"/>
                </a:solidFill>
                <a:latin typeface="HTSVMS+TimesNewRomanPSMT"/>
                <a:cs typeface="HTSVMS+TimesNewRomanPSMT"/>
              </a:rPr>
              <a:t>trọng;</a:t>
            </a:r>
          </a:p>
        </p:txBody>
      </p:sp>
      <p:sp>
        <p:nvSpPr>
          <p:cNvPr id="7" name="object 7"/>
          <p:cNvSpPr txBox="1"/>
          <p:nvPr/>
        </p:nvSpPr>
        <p:spPr>
          <a:xfrm>
            <a:off x="4597203" y="2970557"/>
            <a:ext cx="711149" cy="263128"/>
          </a:xfrm>
          <a:prstGeom prst="rect">
            <a:avLst/>
          </a:prstGeom>
        </p:spPr>
        <p:txBody>
          <a:bodyPr vert="horz" wrap="square" lIns="0" tIns="0" rIns="0" bIns="0" rtlCol="0">
            <a:spAutoFit/>
          </a:bodyPr>
          <a:lstStyle/>
          <a:p>
            <a:pPr marL="0" marR="0">
              <a:lnSpc>
                <a:spcPts val="1771"/>
              </a:lnSpc>
              <a:spcBef>
                <a:spcPts val="0"/>
              </a:spcBef>
              <a:spcAft>
                <a:spcPts val="0"/>
              </a:spcAft>
            </a:pPr>
            <a:r>
              <a:rPr sz="1600" dirty="0">
                <a:solidFill>
                  <a:srgbClr val="000000"/>
                </a:solidFill>
                <a:latin typeface="HTSVMS+TimesNewRomanPSMT"/>
                <a:cs typeface="HTSVMS+TimesNewRomanPSMT"/>
              </a:rPr>
              <a:t>(i) tỉnh</a:t>
            </a:r>
          </a:p>
        </p:txBody>
      </p:sp>
      <p:sp>
        <p:nvSpPr>
          <p:cNvPr id="8" name="object 8"/>
          <p:cNvSpPr txBox="1"/>
          <p:nvPr/>
        </p:nvSpPr>
        <p:spPr>
          <a:xfrm>
            <a:off x="7004308" y="2970557"/>
            <a:ext cx="1066714" cy="263128"/>
          </a:xfrm>
          <a:prstGeom prst="rect">
            <a:avLst/>
          </a:prstGeom>
        </p:spPr>
        <p:txBody>
          <a:bodyPr vert="horz" wrap="square" lIns="0" tIns="0" rIns="0" bIns="0" rtlCol="0">
            <a:spAutoFit/>
          </a:bodyPr>
          <a:lstStyle/>
          <a:p>
            <a:pPr marL="0" marR="0">
              <a:lnSpc>
                <a:spcPts val="1771"/>
              </a:lnSpc>
              <a:spcBef>
                <a:spcPts val="0"/>
              </a:spcBef>
              <a:spcAft>
                <a:spcPts val="0"/>
              </a:spcAft>
            </a:pPr>
            <a:r>
              <a:rPr sz="1600" dirty="0">
                <a:solidFill>
                  <a:srgbClr val="000000"/>
                </a:solidFill>
                <a:latin typeface="HTSVMS+TimesNewRomanPSMT"/>
                <a:cs typeface="HTSVMS+TimesNewRomanPSMT"/>
              </a:rPr>
              <a:t>(i) vùng lõi</a:t>
            </a:r>
          </a:p>
        </p:txBody>
      </p:sp>
      <p:sp>
        <p:nvSpPr>
          <p:cNvPr id="9" name="object 9"/>
          <p:cNvSpPr txBox="1"/>
          <p:nvPr/>
        </p:nvSpPr>
        <p:spPr>
          <a:xfrm>
            <a:off x="1224883" y="3583205"/>
            <a:ext cx="2420988" cy="467344"/>
          </a:xfrm>
          <a:prstGeom prst="rect">
            <a:avLst/>
          </a:prstGeom>
        </p:spPr>
        <p:txBody>
          <a:bodyPr vert="horz" wrap="square" lIns="0" tIns="0" rIns="0" bIns="0" rtlCol="0">
            <a:spAutoFit/>
          </a:bodyPr>
          <a:lstStyle/>
          <a:p>
            <a:pPr marL="0" marR="0">
              <a:lnSpc>
                <a:spcPts val="1771"/>
              </a:lnSpc>
              <a:spcBef>
                <a:spcPts val="0"/>
              </a:spcBef>
              <a:spcAft>
                <a:spcPts val="0"/>
              </a:spcAft>
            </a:pPr>
            <a:r>
              <a:rPr sz="1600" dirty="0">
                <a:solidFill>
                  <a:srgbClr val="000000"/>
                </a:solidFill>
                <a:latin typeface="HTSVMS+TimesNewRomanPSMT"/>
                <a:cs typeface="HTSVMS+TimesNewRomanPSMT"/>
              </a:rPr>
              <a:t>(ii) Nhóm di sản về đa dạng</a:t>
            </a:r>
          </a:p>
          <a:p>
            <a:pPr marL="572833" marR="0">
              <a:lnSpc>
                <a:spcPts val="1608"/>
              </a:lnSpc>
              <a:spcBef>
                <a:spcPts val="0"/>
              </a:spcBef>
              <a:spcAft>
                <a:spcPts val="0"/>
              </a:spcAft>
            </a:pPr>
            <a:r>
              <a:rPr sz="1600" dirty="0">
                <a:solidFill>
                  <a:srgbClr val="000000"/>
                </a:solidFill>
                <a:latin typeface="HTSVMS+TimesNewRomanPSMT"/>
                <a:cs typeface="HTSVMS+TimesNewRomanPSMT"/>
              </a:rPr>
              <a:t>sinh học cao;</a:t>
            </a:r>
          </a:p>
        </p:txBody>
      </p:sp>
      <p:sp>
        <p:nvSpPr>
          <p:cNvPr id="10" name="object 10"/>
          <p:cNvSpPr txBox="1"/>
          <p:nvPr/>
        </p:nvSpPr>
        <p:spPr>
          <a:xfrm>
            <a:off x="4380001" y="3668549"/>
            <a:ext cx="1145522" cy="263128"/>
          </a:xfrm>
          <a:prstGeom prst="rect">
            <a:avLst/>
          </a:prstGeom>
        </p:spPr>
        <p:txBody>
          <a:bodyPr vert="horz" wrap="square" lIns="0" tIns="0" rIns="0" bIns="0" rtlCol="0">
            <a:spAutoFit/>
          </a:bodyPr>
          <a:lstStyle/>
          <a:p>
            <a:pPr marL="0" marR="0">
              <a:lnSpc>
                <a:spcPts val="1771"/>
              </a:lnSpc>
              <a:spcBef>
                <a:spcPts val="0"/>
              </a:spcBef>
              <a:spcAft>
                <a:spcPts val="0"/>
              </a:spcAft>
            </a:pPr>
            <a:r>
              <a:rPr sz="1600" dirty="0">
                <a:solidFill>
                  <a:srgbClr val="000000"/>
                </a:solidFill>
                <a:latin typeface="HTSVMS+TimesNewRomanPSMT"/>
                <a:cs typeface="HTSVMS+TimesNewRomanPSMT"/>
              </a:rPr>
              <a:t>(ii) quốc gia</a:t>
            </a:r>
          </a:p>
        </p:txBody>
      </p:sp>
      <p:sp>
        <p:nvSpPr>
          <p:cNvPr id="11" name="object 11"/>
          <p:cNvSpPr txBox="1"/>
          <p:nvPr/>
        </p:nvSpPr>
        <p:spPr>
          <a:xfrm>
            <a:off x="6908390" y="3668549"/>
            <a:ext cx="1258498" cy="263128"/>
          </a:xfrm>
          <a:prstGeom prst="rect">
            <a:avLst/>
          </a:prstGeom>
        </p:spPr>
        <p:txBody>
          <a:bodyPr vert="horz" wrap="square" lIns="0" tIns="0" rIns="0" bIns="0" rtlCol="0">
            <a:spAutoFit/>
          </a:bodyPr>
          <a:lstStyle/>
          <a:p>
            <a:pPr marL="0" marR="0">
              <a:lnSpc>
                <a:spcPts val="1771"/>
              </a:lnSpc>
              <a:spcBef>
                <a:spcPts val="0"/>
              </a:spcBef>
              <a:spcAft>
                <a:spcPts val="0"/>
              </a:spcAft>
            </a:pPr>
            <a:r>
              <a:rPr sz="1600" dirty="0">
                <a:solidFill>
                  <a:srgbClr val="000000"/>
                </a:solidFill>
                <a:latin typeface="HTSVMS+TimesNewRomanPSMT"/>
                <a:cs typeface="HTSVMS+TimesNewRomanPSMT"/>
              </a:rPr>
              <a:t>(ii) vùng đệm</a:t>
            </a:r>
          </a:p>
        </p:txBody>
      </p:sp>
      <p:sp>
        <p:nvSpPr>
          <p:cNvPr id="12" name="object 12"/>
          <p:cNvSpPr txBox="1"/>
          <p:nvPr/>
        </p:nvSpPr>
        <p:spPr>
          <a:xfrm>
            <a:off x="1171289" y="4284246"/>
            <a:ext cx="2528125" cy="467343"/>
          </a:xfrm>
          <a:prstGeom prst="rect">
            <a:avLst/>
          </a:prstGeom>
        </p:spPr>
        <p:txBody>
          <a:bodyPr vert="horz" wrap="square" lIns="0" tIns="0" rIns="0" bIns="0" rtlCol="0">
            <a:spAutoFit/>
          </a:bodyPr>
          <a:lstStyle/>
          <a:p>
            <a:pPr marL="0" marR="0">
              <a:lnSpc>
                <a:spcPts val="1771"/>
              </a:lnSpc>
              <a:spcBef>
                <a:spcPts val="0"/>
              </a:spcBef>
              <a:spcAft>
                <a:spcPts val="0"/>
              </a:spcAft>
            </a:pPr>
            <a:r>
              <a:rPr sz="1600" dirty="0">
                <a:solidFill>
                  <a:srgbClr val="000000"/>
                </a:solidFill>
                <a:latin typeface="HTSVMS+TimesNewRomanPSMT"/>
                <a:cs typeface="HTSVMS+TimesNewRomanPSMT"/>
              </a:rPr>
              <a:t>(iii) Nhóm di sản về địa chất,</a:t>
            </a:r>
          </a:p>
          <a:p>
            <a:pPr marL="403478" marR="0">
              <a:lnSpc>
                <a:spcPts val="1607"/>
              </a:lnSpc>
              <a:spcBef>
                <a:spcPts val="0"/>
              </a:spcBef>
              <a:spcAft>
                <a:spcPts val="0"/>
              </a:spcAft>
            </a:pPr>
            <a:r>
              <a:rPr sz="1600" dirty="0">
                <a:solidFill>
                  <a:srgbClr val="000000"/>
                </a:solidFill>
                <a:latin typeface="HTSVMS+TimesNewRomanPSMT"/>
                <a:cs typeface="HTSVMS+TimesNewRomanPSMT"/>
              </a:rPr>
              <a:t>địa mạo điển hình;</a:t>
            </a:r>
          </a:p>
        </p:txBody>
      </p:sp>
      <p:sp>
        <p:nvSpPr>
          <p:cNvPr id="13" name="object 13"/>
          <p:cNvSpPr txBox="1"/>
          <p:nvPr/>
        </p:nvSpPr>
        <p:spPr>
          <a:xfrm>
            <a:off x="4157148" y="4269005"/>
            <a:ext cx="1591329" cy="467344"/>
          </a:xfrm>
          <a:prstGeom prst="rect">
            <a:avLst/>
          </a:prstGeom>
        </p:spPr>
        <p:txBody>
          <a:bodyPr vert="horz" wrap="square" lIns="0" tIns="0" rIns="0" bIns="0" rtlCol="0">
            <a:spAutoFit/>
          </a:bodyPr>
          <a:lstStyle/>
          <a:p>
            <a:pPr marL="0" marR="0">
              <a:lnSpc>
                <a:spcPts val="1771"/>
              </a:lnSpc>
              <a:spcBef>
                <a:spcPts val="0"/>
              </a:spcBef>
              <a:spcAft>
                <a:spcPts val="0"/>
              </a:spcAft>
            </a:pPr>
            <a:r>
              <a:rPr sz="1600" dirty="0">
                <a:solidFill>
                  <a:srgbClr val="000000"/>
                </a:solidFill>
                <a:latin typeface="HTSVMS+TimesNewRomanPSMT"/>
                <a:cs typeface="HTSVMS+TimesNewRomanPSMT"/>
              </a:rPr>
              <a:t>(iiii) quốc gia đặc</a:t>
            </a:r>
          </a:p>
          <a:p>
            <a:pPr marL="567054" marR="0">
              <a:lnSpc>
                <a:spcPts val="1608"/>
              </a:lnSpc>
              <a:spcBef>
                <a:spcPts val="0"/>
              </a:spcBef>
              <a:spcAft>
                <a:spcPts val="0"/>
              </a:spcAft>
            </a:pPr>
            <a:r>
              <a:rPr sz="1600" dirty="0">
                <a:solidFill>
                  <a:srgbClr val="000000"/>
                </a:solidFill>
                <a:latin typeface="HTSVMS+TimesNewRomanPSMT"/>
                <a:cs typeface="HTSVMS+TimesNewRomanPSMT"/>
              </a:rPr>
              <a:t>biệt</a:t>
            </a:r>
          </a:p>
        </p:txBody>
      </p:sp>
      <p:sp>
        <p:nvSpPr>
          <p:cNvPr id="14" name="object 14"/>
          <p:cNvSpPr txBox="1"/>
          <p:nvPr/>
        </p:nvSpPr>
        <p:spPr>
          <a:xfrm>
            <a:off x="6733480" y="4269005"/>
            <a:ext cx="1608429" cy="467344"/>
          </a:xfrm>
          <a:prstGeom prst="rect">
            <a:avLst/>
          </a:prstGeom>
        </p:spPr>
        <p:txBody>
          <a:bodyPr vert="horz" wrap="square" lIns="0" tIns="0" rIns="0" bIns="0" rtlCol="0">
            <a:spAutoFit/>
          </a:bodyPr>
          <a:lstStyle/>
          <a:p>
            <a:pPr marL="0" marR="0">
              <a:lnSpc>
                <a:spcPts val="1771"/>
              </a:lnSpc>
              <a:spcBef>
                <a:spcPts val="0"/>
              </a:spcBef>
              <a:spcAft>
                <a:spcPts val="0"/>
              </a:spcAft>
            </a:pPr>
            <a:r>
              <a:rPr sz="1600" dirty="0">
                <a:solidFill>
                  <a:srgbClr val="000000"/>
                </a:solidFill>
                <a:latin typeface="HTSVMS+TimesNewRomanPSMT"/>
                <a:cs typeface="HTSVMS+TimesNewRomanPSMT"/>
              </a:rPr>
              <a:t>(iiii) vùng chuyển</a:t>
            </a:r>
          </a:p>
          <a:p>
            <a:pPr marL="575627" marR="0">
              <a:lnSpc>
                <a:spcPts val="1608"/>
              </a:lnSpc>
              <a:spcBef>
                <a:spcPts val="0"/>
              </a:spcBef>
              <a:spcAft>
                <a:spcPts val="0"/>
              </a:spcAft>
            </a:pPr>
            <a:r>
              <a:rPr sz="1600" dirty="0">
                <a:solidFill>
                  <a:srgbClr val="000000"/>
                </a:solidFill>
                <a:latin typeface="HTSVMS+TimesNewRomanPSMT"/>
                <a:cs typeface="HTSVMS+TimesNewRomanPSMT"/>
              </a:rPr>
              <a:t>tiếp</a:t>
            </a:r>
          </a:p>
        </p:txBody>
      </p:sp>
      <p:sp>
        <p:nvSpPr>
          <p:cNvPr id="15" name="object 15"/>
          <p:cNvSpPr txBox="1"/>
          <p:nvPr/>
        </p:nvSpPr>
        <p:spPr>
          <a:xfrm>
            <a:off x="1197800" y="4985285"/>
            <a:ext cx="2424307" cy="467344"/>
          </a:xfrm>
          <a:prstGeom prst="rect">
            <a:avLst/>
          </a:prstGeom>
        </p:spPr>
        <p:txBody>
          <a:bodyPr vert="horz" wrap="square" lIns="0" tIns="0" rIns="0" bIns="0" rtlCol="0">
            <a:spAutoFit/>
          </a:bodyPr>
          <a:lstStyle/>
          <a:p>
            <a:pPr marL="165226" marR="0">
              <a:lnSpc>
                <a:spcPts val="1771"/>
              </a:lnSpc>
              <a:spcBef>
                <a:spcPts val="0"/>
              </a:spcBef>
              <a:spcAft>
                <a:spcPts val="0"/>
              </a:spcAft>
            </a:pPr>
            <a:r>
              <a:rPr sz="1600" dirty="0">
                <a:solidFill>
                  <a:srgbClr val="000000"/>
                </a:solidFill>
                <a:latin typeface="HTSVMS+TimesNewRomanPSMT"/>
                <a:cs typeface="HTSVMS+TimesNewRomanPSMT"/>
              </a:rPr>
              <a:t>(iv) Nhóm di sản về môi</a:t>
            </a:r>
          </a:p>
          <a:p>
            <a:pPr marL="0" marR="0">
              <a:lnSpc>
                <a:spcPts val="1608"/>
              </a:lnSpc>
              <a:spcBef>
                <a:spcPts val="0"/>
              </a:spcBef>
              <a:spcAft>
                <a:spcPts val="0"/>
              </a:spcAft>
            </a:pPr>
            <a:r>
              <a:rPr sz="1600" dirty="0">
                <a:solidFill>
                  <a:srgbClr val="000000"/>
                </a:solidFill>
                <a:latin typeface="HTSVMS+TimesNewRomanPSMT"/>
                <a:cs typeface="HTSVMS+TimesNewRomanPSMT"/>
              </a:rPr>
              <a:t>trường sinh thái quan trọng;</a:t>
            </a:r>
          </a:p>
        </p:txBody>
      </p:sp>
      <p:sp>
        <p:nvSpPr>
          <p:cNvPr id="16" name="object 16"/>
          <p:cNvSpPr txBox="1"/>
          <p:nvPr/>
        </p:nvSpPr>
        <p:spPr>
          <a:xfrm>
            <a:off x="1274159" y="5686326"/>
            <a:ext cx="2271663" cy="464296"/>
          </a:xfrm>
          <a:prstGeom prst="rect">
            <a:avLst/>
          </a:prstGeom>
        </p:spPr>
        <p:txBody>
          <a:bodyPr vert="horz" wrap="square" lIns="0" tIns="0" rIns="0" bIns="0" rtlCol="0">
            <a:spAutoFit/>
          </a:bodyPr>
          <a:lstStyle/>
          <a:p>
            <a:pPr marL="0" marR="0">
              <a:lnSpc>
                <a:spcPts val="1771"/>
              </a:lnSpc>
              <a:spcBef>
                <a:spcPts val="0"/>
              </a:spcBef>
              <a:spcAft>
                <a:spcPts val="0"/>
              </a:spcAft>
            </a:pPr>
            <a:r>
              <a:rPr sz="1600" dirty="0">
                <a:solidFill>
                  <a:srgbClr val="000000"/>
                </a:solidFill>
                <a:latin typeface="HTSVMS+TimesNewRomanPSMT"/>
                <a:cs typeface="HTSVMS+TimesNewRomanPSMT"/>
              </a:rPr>
              <a:t>(v) Nhóm các vườn di sản</a:t>
            </a:r>
          </a:p>
          <a:p>
            <a:pPr marL="605345" marR="0">
              <a:lnSpc>
                <a:spcPts val="1583"/>
              </a:lnSpc>
              <a:spcBef>
                <a:spcPts val="0"/>
              </a:spcBef>
              <a:spcAft>
                <a:spcPts val="0"/>
              </a:spcAft>
            </a:pPr>
            <a:r>
              <a:rPr sz="1600" dirty="0">
                <a:solidFill>
                  <a:srgbClr val="000000"/>
                </a:solidFill>
                <a:latin typeface="HTSVMS+TimesNewRomanPSMT"/>
                <a:cs typeface="HTSVMS+TimesNewRomanPSMT"/>
              </a:rPr>
              <a:t>thiên nhiên</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1143777" y="1019837"/>
            <a:ext cx="7221248" cy="744711"/>
          </a:xfrm>
          <a:prstGeom prst="rect">
            <a:avLst/>
          </a:prstGeom>
        </p:spPr>
        <p:txBody>
          <a:bodyPr vert="horz" wrap="square" lIns="0" tIns="0" rIns="0" bIns="0" rtlCol="0">
            <a:spAutoFit/>
          </a:bodyPr>
          <a:lstStyle/>
          <a:p>
            <a:pPr marL="128587" marR="0">
              <a:lnSpc>
                <a:spcPts val="1771"/>
              </a:lnSpc>
              <a:spcBef>
                <a:spcPts val="0"/>
              </a:spcBef>
              <a:spcAft>
                <a:spcPts val="0"/>
              </a:spcAft>
            </a:pPr>
            <a:r>
              <a:rPr sz="1600" dirty="0">
                <a:solidFill>
                  <a:srgbClr val="FF0000"/>
                </a:solidFill>
                <a:latin typeface="TSLFQS+TimesNewRomanPS-BoldItalicMT"/>
                <a:cs typeface="TSLFQS+TimesNewRomanPS-BoldItalicMT"/>
              </a:rPr>
              <a:t>Nội dung 7: Hoàn thiện hành lang pháp lý bảo vệ di sản thiên nhiên phù hợp với</a:t>
            </a:r>
          </a:p>
          <a:p>
            <a:pPr marL="0" marR="0">
              <a:lnSpc>
                <a:spcPts val="1771"/>
              </a:lnSpc>
              <a:spcBef>
                <a:spcPts val="124"/>
              </a:spcBef>
              <a:spcAft>
                <a:spcPts val="0"/>
              </a:spcAft>
            </a:pPr>
            <a:r>
              <a:rPr sz="1600" dirty="0">
                <a:solidFill>
                  <a:srgbClr val="FF0000"/>
                </a:solidFill>
                <a:latin typeface="TSLFQS+TimesNewRomanPS-BoldItalicMT"/>
                <a:cs typeface="TSLFQS+TimesNewRomanPS-BoldItalicMT"/>
              </a:rPr>
              <a:t>pháp luật quốc tế về di sản thế giới, đáp ứng yêu cầu của quá trình hội nhập quốc tế</a:t>
            </a:r>
          </a:p>
          <a:p>
            <a:pPr marL="2809113" marR="0">
              <a:lnSpc>
                <a:spcPts val="1771"/>
              </a:lnSpc>
              <a:spcBef>
                <a:spcPts val="124"/>
              </a:spcBef>
              <a:spcAft>
                <a:spcPts val="0"/>
              </a:spcAft>
            </a:pPr>
            <a:r>
              <a:rPr sz="1600" dirty="0">
                <a:solidFill>
                  <a:srgbClr val="00B050"/>
                </a:solidFill>
                <a:latin typeface="TSLFQS+TimesNewRomanPS-BoldItalicMT"/>
                <a:cs typeface="TSLFQS+TimesNewRomanPS-BoldItalicMT"/>
              </a:rPr>
              <a:t>c) Quy định khác</a:t>
            </a:r>
          </a:p>
        </p:txBody>
      </p:sp>
      <p:sp>
        <p:nvSpPr>
          <p:cNvPr id="4" name="object 4"/>
          <p:cNvSpPr txBox="1"/>
          <p:nvPr/>
        </p:nvSpPr>
        <p:spPr>
          <a:xfrm>
            <a:off x="1177761" y="2243835"/>
            <a:ext cx="1676269" cy="519856"/>
          </a:xfrm>
          <a:prstGeom prst="rect">
            <a:avLst/>
          </a:prstGeom>
        </p:spPr>
        <p:txBody>
          <a:bodyPr vert="horz" wrap="square" lIns="0" tIns="0" rIns="0" bIns="0" rtlCol="0">
            <a:spAutoFit/>
          </a:bodyPr>
          <a:lstStyle/>
          <a:p>
            <a:pPr marL="0" marR="0">
              <a:lnSpc>
                <a:spcPts val="1993"/>
              </a:lnSpc>
              <a:spcBef>
                <a:spcPts val="0"/>
              </a:spcBef>
              <a:spcAft>
                <a:spcPts val="0"/>
              </a:spcAft>
            </a:pPr>
            <a:r>
              <a:rPr sz="1800" dirty="0">
                <a:solidFill>
                  <a:srgbClr val="000000"/>
                </a:solidFill>
                <a:latin typeface="PUEQNA+TimesNewRomanPS-BoldMT"/>
                <a:cs typeface="PUEQNA+TimesNewRomanPS-BoldMT"/>
              </a:rPr>
              <a:t>Nghị định số</a:t>
            </a:r>
          </a:p>
          <a:p>
            <a:pPr marL="0" marR="0">
              <a:lnSpc>
                <a:spcPts val="1800"/>
              </a:lnSpc>
              <a:spcBef>
                <a:spcPts val="0"/>
              </a:spcBef>
              <a:spcAft>
                <a:spcPts val="0"/>
              </a:spcAft>
            </a:pPr>
            <a:r>
              <a:rPr sz="1800" dirty="0">
                <a:solidFill>
                  <a:srgbClr val="000000"/>
                </a:solidFill>
                <a:latin typeface="PUEQNA+TimesNewRomanPS-BoldMT"/>
                <a:cs typeface="PUEQNA+TimesNewRomanPS-BoldMT"/>
              </a:rPr>
              <a:t>08/2022/NĐ-CP</a:t>
            </a:r>
          </a:p>
        </p:txBody>
      </p:sp>
      <p:sp>
        <p:nvSpPr>
          <p:cNvPr id="5" name="object 5"/>
          <p:cNvSpPr txBox="1"/>
          <p:nvPr/>
        </p:nvSpPr>
        <p:spPr>
          <a:xfrm>
            <a:off x="4296629" y="2243835"/>
            <a:ext cx="2184573" cy="519856"/>
          </a:xfrm>
          <a:prstGeom prst="rect">
            <a:avLst/>
          </a:prstGeom>
        </p:spPr>
        <p:txBody>
          <a:bodyPr vert="horz" wrap="square" lIns="0" tIns="0" rIns="0" bIns="0" rtlCol="0">
            <a:spAutoFit/>
          </a:bodyPr>
          <a:lstStyle/>
          <a:p>
            <a:pPr marL="0" marR="0">
              <a:lnSpc>
                <a:spcPts val="1993"/>
              </a:lnSpc>
              <a:spcBef>
                <a:spcPts val="0"/>
              </a:spcBef>
              <a:spcAft>
                <a:spcPts val="0"/>
              </a:spcAft>
            </a:pPr>
            <a:r>
              <a:rPr sz="1800" dirty="0">
                <a:solidFill>
                  <a:srgbClr val="000000"/>
                </a:solidFill>
                <a:latin typeface="PUEQNA+TimesNewRomanPS-BoldMT"/>
                <a:cs typeface="PUEQNA+TimesNewRomanPS-BoldMT"/>
              </a:rPr>
              <a:t>Thông tư số</a:t>
            </a:r>
          </a:p>
          <a:p>
            <a:pPr marL="0" marR="0">
              <a:lnSpc>
                <a:spcPts val="1800"/>
              </a:lnSpc>
              <a:spcBef>
                <a:spcPts val="0"/>
              </a:spcBef>
              <a:spcAft>
                <a:spcPts val="0"/>
              </a:spcAft>
            </a:pPr>
            <a:r>
              <a:rPr sz="1800" spc="-11" dirty="0">
                <a:solidFill>
                  <a:srgbClr val="000000"/>
                </a:solidFill>
                <a:latin typeface="PUEQNA+TimesNewRomanPS-BoldMT"/>
                <a:cs typeface="PUEQNA+TimesNewRomanPS-BoldMT"/>
              </a:rPr>
              <a:t>02/2022/TT-BTNMT</a:t>
            </a:r>
          </a:p>
        </p:txBody>
      </p:sp>
      <p:sp>
        <p:nvSpPr>
          <p:cNvPr id="6" name="object 6"/>
          <p:cNvSpPr txBox="1"/>
          <p:nvPr/>
        </p:nvSpPr>
        <p:spPr>
          <a:xfrm>
            <a:off x="4294940" y="2760245"/>
            <a:ext cx="2167457" cy="1482328"/>
          </a:xfrm>
          <a:prstGeom prst="rect">
            <a:avLst/>
          </a:prstGeom>
        </p:spPr>
        <p:txBody>
          <a:bodyPr vert="horz" wrap="square" lIns="0" tIns="0" rIns="0" bIns="0" rtlCol="0">
            <a:spAutoFit/>
          </a:bodyPr>
          <a:lstStyle/>
          <a:p>
            <a:pPr marL="0" marR="0">
              <a:lnSpc>
                <a:spcPts val="1771"/>
              </a:lnSpc>
              <a:spcBef>
                <a:spcPts val="0"/>
              </a:spcBef>
              <a:spcAft>
                <a:spcPts val="0"/>
              </a:spcAft>
            </a:pPr>
            <a:r>
              <a:rPr sz="1600" dirty="0">
                <a:solidFill>
                  <a:srgbClr val="000000"/>
                </a:solidFill>
                <a:latin typeface="HTSVMS+TimesNewRomanPSMT"/>
                <a:cs typeface="HTSVMS+TimesNewRomanPSMT"/>
              </a:rPr>
              <a:t>Hướng dẫn về xây dựng,</a:t>
            </a:r>
          </a:p>
          <a:p>
            <a:pPr marL="0" marR="0">
              <a:lnSpc>
                <a:spcPts val="1607"/>
              </a:lnSpc>
              <a:spcBef>
                <a:spcPts val="0"/>
              </a:spcBef>
              <a:spcAft>
                <a:spcPts val="0"/>
              </a:spcAft>
            </a:pPr>
            <a:r>
              <a:rPr sz="1600" dirty="0">
                <a:solidFill>
                  <a:srgbClr val="000000"/>
                </a:solidFill>
                <a:latin typeface="HTSVMS+TimesNewRomanPSMT"/>
                <a:cs typeface="HTSVMS+TimesNewRomanPSMT"/>
              </a:rPr>
              <a:t>phê duyệt quy chế, kế</a:t>
            </a:r>
          </a:p>
          <a:p>
            <a:pPr marL="0" marR="0">
              <a:lnSpc>
                <a:spcPts val="1583"/>
              </a:lnSpc>
              <a:spcBef>
                <a:spcPts val="0"/>
              </a:spcBef>
              <a:spcAft>
                <a:spcPts val="0"/>
              </a:spcAft>
            </a:pPr>
            <a:r>
              <a:rPr sz="1600" dirty="0">
                <a:solidFill>
                  <a:srgbClr val="000000"/>
                </a:solidFill>
                <a:latin typeface="HTSVMS+TimesNewRomanPSMT"/>
                <a:cs typeface="HTSVMS+TimesNewRomanPSMT"/>
              </a:rPr>
              <a:t>hoạch quản lý và bảo vệ</a:t>
            </a:r>
          </a:p>
          <a:p>
            <a:pPr marL="0" marR="0">
              <a:lnSpc>
                <a:spcPts val="1608"/>
              </a:lnSpc>
              <a:spcBef>
                <a:spcPts val="0"/>
              </a:spcBef>
              <a:spcAft>
                <a:spcPts val="0"/>
              </a:spcAft>
            </a:pPr>
            <a:r>
              <a:rPr sz="1600" dirty="0">
                <a:solidFill>
                  <a:srgbClr val="000000"/>
                </a:solidFill>
                <a:latin typeface="HTSVMS+TimesNewRomanPSMT"/>
                <a:cs typeface="HTSVMS+TimesNewRomanPSMT"/>
              </a:rPr>
              <a:t>môi trường di sản thiên</a:t>
            </a:r>
          </a:p>
          <a:p>
            <a:pPr marL="0" marR="0">
              <a:lnSpc>
                <a:spcPts val="1607"/>
              </a:lnSpc>
              <a:spcBef>
                <a:spcPts val="0"/>
              </a:spcBef>
              <a:spcAft>
                <a:spcPts val="0"/>
              </a:spcAft>
            </a:pPr>
            <a:r>
              <a:rPr sz="1600" dirty="0">
                <a:solidFill>
                  <a:srgbClr val="000000"/>
                </a:solidFill>
                <a:latin typeface="HTSVMS+TimesNewRomanPSMT"/>
                <a:cs typeface="HTSVMS+TimesNewRomanPSMT"/>
              </a:rPr>
              <a:t>nhiên và một số biểu</a:t>
            </a:r>
          </a:p>
          <a:p>
            <a:pPr marL="0" marR="0">
              <a:lnSpc>
                <a:spcPts val="1583"/>
              </a:lnSpc>
              <a:spcBef>
                <a:spcPts val="0"/>
              </a:spcBef>
              <a:spcAft>
                <a:spcPts val="0"/>
              </a:spcAft>
            </a:pPr>
            <a:r>
              <a:rPr sz="1600" dirty="0">
                <a:solidFill>
                  <a:srgbClr val="000000"/>
                </a:solidFill>
                <a:latin typeface="HTSVMS+TimesNewRomanPSMT"/>
                <a:cs typeface="HTSVMS+TimesNewRomanPSMT"/>
              </a:rPr>
              <a:t>mẫu thực hiện quy định</a:t>
            </a:r>
          </a:p>
          <a:p>
            <a:pPr marL="0" marR="0">
              <a:lnSpc>
                <a:spcPts val="1608"/>
              </a:lnSpc>
              <a:spcBef>
                <a:spcPts val="0"/>
              </a:spcBef>
              <a:spcAft>
                <a:spcPts val="0"/>
              </a:spcAft>
            </a:pPr>
            <a:r>
              <a:rPr sz="1600" dirty="0">
                <a:solidFill>
                  <a:srgbClr val="000000"/>
                </a:solidFill>
                <a:latin typeface="HTSVMS+TimesNewRomanPSMT"/>
                <a:cs typeface="HTSVMS+TimesNewRomanPSMT"/>
              </a:rPr>
              <a:t>này</a:t>
            </a:r>
          </a:p>
        </p:txBody>
      </p:sp>
      <p:sp>
        <p:nvSpPr>
          <p:cNvPr id="7" name="object 7"/>
          <p:cNvSpPr txBox="1"/>
          <p:nvPr/>
        </p:nvSpPr>
        <p:spPr>
          <a:xfrm>
            <a:off x="1172681" y="2781581"/>
            <a:ext cx="2132952" cy="2091928"/>
          </a:xfrm>
          <a:prstGeom prst="rect">
            <a:avLst/>
          </a:prstGeom>
        </p:spPr>
        <p:txBody>
          <a:bodyPr vert="horz" wrap="square" lIns="0" tIns="0" rIns="0" bIns="0" rtlCol="0">
            <a:spAutoFit/>
          </a:bodyPr>
          <a:lstStyle/>
          <a:p>
            <a:pPr marL="0" marR="0">
              <a:lnSpc>
                <a:spcPts val="1771"/>
              </a:lnSpc>
              <a:spcBef>
                <a:spcPts val="0"/>
              </a:spcBef>
              <a:spcAft>
                <a:spcPts val="0"/>
              </a:spcAft>
            </a:pPr>
            <a:r>
              <a:rPr sz="1600" dirty="0">
                <a:solidFill>
                  <a:srgbClr val="000000"/>
                </a:solidFill>
                <a:latin typeface="HTSVMS+TimesNewRomanPSMT"/>
                <a:cs typeface="HTSVMS+TimesNewRomanPSMT"/>
              </a:rPr>
              <a:t>Quy định cụ thể việc</a:t>
            </a:r>
          </a:p>
          <a:p>
            <a:pPr marL="0" marR="0">
              <a:lnSpc>
                <a:spcPts val="1607"/>
              </a:lnSpc>
              <a:spcBef>
                <a:spcPts val="0"/>
              </a:spcBef>
              <a:spcAft>
                <a:spcPts val="0"/>
              </a:spcAft>
            </a:pPr>
            <a:r>
              <a:rPr sz="1600" dirty="0">
                <a:solidFill>
                  <a:srgbClr val="000000"/>
                </a:solidFill>
                <a:latin typeface="HTSVMS+TimesNewRomanPSMT"/>
                <a:cs typeface="HTSVMS+TimesNewRomanPSMT"/>
              </a:rPr>
              <a:t>điều tra, đánh giá, quản</a:t>
            </a:r>
          </a:p>
          <a:p>
            <a:pPr marL="0" marR="0">
              <a:lnSpc>
                <a:spcPts val="1608"/>
              </a:lnSpc>
              <a:spcBef>
                <a:spcPts val="0"/>
              </a:spcBef>
              <a:spcAft>
                <a:spcPts val="0"/>
              </a:spcAft>
            </a:pPr>
            <a:r>
              <a:rPr sz="1600" dirty="0">
                <a:solidFill>
                  <a:srgbClr val="000000"/>
                </a:solidFill>
                <a:latin typeface="HTSVMS+TimesNewRomanPSMT"/>
                <a:cs typeface="HTSVMS+TimesNewRomanPSMT"/>
              </a:rPr>
              <a:t>lý và bảo vệ môi trường</a:t>
            </a:r>
          </a:p>
          <a:p>
            <a:pPr marL="0" marR="0">
              <a:lnSpc>
                <a:spcPts val="1583"/>
              </a:lnSpc>
              <a:spcBef>
                <a:spcPts val="0"/>
              </a:spcBef>
              <a:spcAft>
                <a:spcPts val="0"/>
              </a:spcAft>
            </a:pPr>
            <a:r>
              <a:rPr sz="1600" dirty="0">
                <a:solidFill>
                  <a:srgbClr val="000000"/>
                </a:solidFill>
                <a:latin typeface="HTSVMS+TimesNewRomanPSMT"/>
                <a:cs typeface="HTSVMS+TimesNewRomanPSMT"/>
              </a:rPr>
              <a:t>di sản thiên nhiên phù</a:t>
            </a:r>
          </a:p>
          <a:p>
            <a:pPr marL="0" marR="0">
              <a:lnSpc>
                <a:spcPts val="1607"/>
              </a:lnSpc>
              <a:spcBef>
                <a:spcPts val="0"/>
              </a:spcBef>
              <a:spcAft>
                <a:spcPts val="0"/>
              </a:spcAft>
            </a:pPr>
            <a:r>
              <a:rPr sz="1600" dirty="0">
                <a:solidFill>
                  <a:srgbClr val="000000"/>
                </a:solidFill>
                <a:latin typeface="HTSVMS+TimesNewRomanPSMT"/>
                <a:cs typeface="HTSVMS+TimesNewRomanPSMT"/>
              </a:rPr>
              <a:t>hợp với chủ trương</a:t>
            </a:r>
          </a:p>
          <a:p>
            <a:pPr marL="0" marR="0">
              <a:lnSpc>
                <a:spcPts val="1608"/>
              </a:lnSpc>
              <a:spcBef>
                <a:spcPts val="0"/>
              </a:spcBef>
              <a:spcAft>
                <a:spcPts val="0"/>
              </a:spcAft>
            </a:pPr>
            <a:r>
              <a:rPr sz="1600" dirty="0">
                <a:solidFill>
                  <a:srgbClr val="000000"/>
                </a:solidFill>
                <a:latin typeface="HTSVMS+TimesNewRomanPSMT"/>
                <a:cs typeface="HTSVMS+TimesNewRomanPSMT"/>
              </a:rPr>
              <a:t>chung của Đảng, Chính</a:t>
            </a:r>
          </a:p>
          <a:p>
            <a:pPr marL="0" marR="0">
              <a:lnSpc>
                <a:spcPts val="1583"/>
              </a:lnSpc>
              <a:spcBef>
                <a:spcPts val="0"/>
              </a:spcBef>
              <a:spcAft>
                <a:spcPts val="0"/>
              </a:spcAft>
            </a:pPr>
            <a:r>
              <a:rPr sz="1600" dirty="0">
                <a:solidFill>
                  <a:srgbClr val="000000"/>
                </a:solidFill>
                <a:latin typeface="HTSVMS+TimesNewRomanPSMT"/>
                <a:cs typeface="HTSVMS+TimesNewRomanPSMT"/>
              </a:rPr>
              <a:t>phủ,</a:t>
            </a:r>
            <a:r>
              <a:rPr sz="1600" spc="-29"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Thủ tướng Chính</a:t>
            </a:r>
          </a:p>
          <a:p>
            <a:pPr marL="0" marR="0">
              <a:lnSpc>
                <a:spcPts val="1607"/>
              </a:lnSpc>
              <a:spcBef>
                <a:spcPts val="0"/>
              </a:spcBef>
              <a:spcAft>
                <a:spcPts val="0"/>
              </a:spcAft>
            </a:pPr>
            <a:r>
              <a:rPr sz="1600" dirty="0">
                <a:solidFill>
                  <a:srgbClr val="000000"/>
                </a:solidFill>
                <a:latin typeface="HTSVMS+TimesNewRomanPSMT"/>
                <a:cs typeface="HTSVMS+TimesNewRomanPSMT"/>
              </a:rPr>
              <a:t>phủ về tăng cường phân</a:t>
            </a:r>
          </a:p>
          <a:p>
            <a:pPr marL="0" marR="0">
              <a:lnSpc>
                <a:spcPts val="1608"/>
              </a:lnSpc>
              <a:spcBef>
                <a:spcPts val="0"/>
              </a:spcBef>
              <a:spcAft>
                <a:spcPts val="0"/>
              </a:spcAft>
            </a:pPr>
            <a:r>
              <a:rPr sz="1600" dirty="0">
                <a:solidFill>
                  <a:srgbClr val="000000"/>
                </a:solidFill>
                <a:latin typeface="HTSVMS+TimesNewRomanPSMT"/>
                <a:cs typeface="HTSVMS+TimesNewRomanPSMT"/>
              </a:rPr>
              <a:t>cấp quản lý theo địa bàn</a:t>
            </a:r>
          </a:p>
          <a:p>
            <a:pPr marL="0" marR="0">
              <a:lnSpc>
                <a:spcPts val="1583"/>
              </a:lnSpc>
              <a:spcBef>
                <a:spcPts val="0"/>
              </a:spcBef>
              <a:spcAft>
                <a:spcPts val="0"/>
              </a:spcAft>
            </a:pPr>
            <a:r>
              <a:rPr sz="1600" dirty="0">
                <a:solidFill>
                  <a:srgbClr val="000000"/>
                </a:solidFill>
                <a:latin typeface="HTSVMS+TimesNewRomanPSMT"/>
                <a:cs typeface="HTSVMS+TimesNewRomanPSMT"/>
              </a:rPr>
              <a:t>cho các địa phương</a:t>
            </a:r>
          </a:p>
        </p:txBody>
      </p:sp>
      <p:sp>
        <p:nvSpPr>
          <p:cNvPr id="8" name="object 8"/>
          <p:cNvSpPr txBox="1"/>
          <p:nvPr/>
        </p:nvSpPr>
        <p:spPr>
          <a:xfrm>
            <a:off x="1172681" y="4814597"/>
            <a:ext cx="2096393" cy="668512"/>
          </a:xfrm>
          <a:prstGeom prst="rect">
            <a:avLst/>
          </a:prstGeom>
        </p:spPr>
        <p:txBody>
          <a:bodyPr vert="horz" wrap="square" lIns="0" tIns="0" rIns="0" bIns="0" rtlCol="0">
            <a:spAutoFit/>
          </a:bodyPr>
          <a:lstStyle/>
          <a:p>
            <a:pPr marL="0" marR="0">
              <a:lnSpc>
                <a:spcPts val="1771"/>
              </a:lnSpc>
              <a:spcBef>
                <a:spcPts val="0"/>
              </a:spcBef>
              <a:spcAft>
                <a:spcPts val="0"/>
              </a:spcAft>
            </a:pPr>
            <a:r>
              <a:rPr sz="1600" dirty="0">
                <a:solidFill>
                  <a:srgbClr val="000000"/>
                </a:solidFill>
                <a:latin typeface="HTSVMS+TimesNewRomanPSMT"/>
                <a:cs typeface="HTSVMS+TimesNewRomanPSMT"/>
              </a:rPr>
              <a:t>cũng như đặc thù của di</a:t>
            </a:r>
          </a:p>
          <a:p>
            <a:pPr marL="0" marR="0">
              <a:lnSpc>
                <a:spcPts val="1608"/>
              </a:lnSpc>
              <a:spcBef>
                <a:spcPts val="0"/>
              </a:spcBef>
              <a:spcAft>
                <a:spcPts val="0"/>
              </a:spcAft>
            </a:pPr>
            <a:r>
              <a:rPr sz="1600" dirty="0">
                <a:solidFill>
                  <a:srgbClr val="000000"/>
                </a:solidFill>
                <a:latin typeface="HTSVMS+TimesNewRomanPSMT"/>
                <a:cs typeface="HTSVMS+TimesNewRomanPSMT"/>
              </a:rPr>
              <a:t>sản thiên nhiên là các</a:t>
            </a:r>
          </a:p>
          <a:p>
            <a:pPr marL="0" marR="0">
              <a:lnSpc>
                <a:spcPts val="1583"/>
              </a:lnSpc>
              <a:spcBef>
                <a:spcPts val="0"/>
              </a:spcBef>
              <a:spcAft>
                <a:spcPts val="0"/>
              </a:spcAft>
            </a:pPr>
            <a:r>
              <a:rPr sz="1600" dirty="0">
                <a:solidFill>
                  <a:srgbClr val="000000"/>
                </a:solidFill>
                <a:latin typeface="HTSVMS+TimesNewRomanPSMT"/>
                <a:cs typeface="HTSVMS+TimesNewRomanPSMT"/>
              </a:rPr>
              <a:t>vùng lãnh thổ địa lý</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1155683" y="1019837"/>
            <a:ext cx="7198086" cy="744711"/>
          </a:xfrm>
          <a:prstGeom prst="rect">
            <a:avLst/>
          </a:prstGeom>
        </p:spPr>
        <p:txBody>
          <a:bodyPr vert="horz" wrap="square" lIns="0" tIns="0" rIns="0" bIns="0" rtlCol="0">
            <a:spAutoFit/>
          </a:bodyPr>
          <a:lstStyle/>
          <a:p>
            <a:pPr marL="185737" marR="0">
              <a:lnSpc>
                <a:spcPts val="1771"/>
              </a:lnSpc>
              <a:spcBef>
                <a:spcPts val="0"/>
              </a:spcBef>
              <a:spcAft>
                <a:spcPts val="0"/>
              </a:spcAft>
            </a:pPr>
            <a:r>
              <a:rPr sz="1600" dirty="0">
                <a:solidFill>
                  <a:srgbClr val="FF0000"/>
                </a:solidFill>
                <a:latin typeface="TSLFQS+TimesNewRomanPS-BoldItalicMT"/>
                <a:cs typeface="TSLFQS+TimesNewRomanPS-BoldItalicMT"/>
              </a:rPr>
              <a:t>Nội dung 8: Tạo lập chính sách phát triển các mô hình tăng trưởng kinh tế bền</a:t>
            </a:r>
          </a:p>
          <a:p>
            <a:pPr marL="290512" marR="0">
              <a:lnSpc>
                <a:spcPts val="1771"/>
              </a:lnSpc>
              <a:spcBef>
                <a:spcPts val="124"/>
              </a:spcBef>
              <a:spcAft>
                <a:spcPts val="0"/>
              </a:spcAft>
            </a:pPr>
            <a:r>
              <a:rPr sz="1600" dirty="0">
                <a:solidFill>
                  <a:srgbClr val="FF0000"/>
                </a:solidFill>
                <a:latin typeface="TSLFQS+TimesNewRomanPS-BoldItalicMT"/>
                <a:cs typeface="TSLFQS+TimesNewRomanPS-BoldItalicMT"/>
              </a:rPr>
              <a:t>vững, thúc đẩy kinh tế tuần hoàn, phục hồi và phát triển nguồn vốn tự nhiên</a:t>
            </a:r>
          </a:p>
          <a:p>
            <a:pPr marL="0" marR="0">
              <a:lnSpc>
                <a:spcPts val="1771"/>
              </a:lnSpc>
              <a:spcBef>
                <a:spcPts val="124"/>
              </a:spcBef>
              <a:spcAft>
                <a:spcPts val="0"/>
              </a:spcAft>
            </a:pPr>
            <a:r>
              <a:rPr sz="1600" dirty="0">
                <a:solidFill>
                  <a:srgbClr val="00AF4F"/>
                </a:solidFill>
                <a:latin typeface="TSLFQS+TimesNewRomanPS-BoldItalicMT"/>
                <a:cs typeface="TSLFQS+TimesNewRomanPS-BoldItalicMT"/>
              </a:rPr>
              <a:t>a) Phát triển các mô hình tăng trưởng kinh tế bền vững, thúc đẩy kinh tế tuần hoàn</a:t>
            </a:r>
          </a:p>
        </p:txBody>
      </p:sp>
      <p:sp>
        <p:nvSpPr>
          <p:cNvPr id="4" name="object 4"/>
          <p:cNvSpPr txBox="1"/>
          <p:nvPr/>
        </p:nvSpPr>
        <p:spPr>
          <a:xfrm>
            <a:off x="1188388" y="2206808"/>
            <a:ext cx="3149649" cy="234999"/>
          </a:xfrm>
          <a:prstGeom prst="rect">
            <a:avLst/>
          </a:prstGeom>
        </p:spPr>
        <p:txBody>
          <a:bodyPr vert="horz" wrap="square" lIns="0" tIns="0" rIns="0" bIns="0" rtlCol="0">
            <a:spAutoFit/>
          </a:bodyPr>
          <a:lstStyle/>
          <a:p>
            <a:pPr marL="0" marR="0">
              <a:lnSpc>
                <a:spcPts val="1550"/>
              </a:lnSpc>
              <a:spcBef>
                <a:spcPts val="0"/>
              </a:spcBef>
              <a:spcAft>
                <a:spcPts val="0"/>
              </a:spcAft>
            </a:pPr>
            <a:r>
              <a:rPr sz="1400" dirty="0">
                <a:solidFill>
                  <a:srgbClr val="FFFEFE"/>
                </a:solidFill>
                <a:latin typeface="HSHVTA+TimesNewRomanPSMT"/>
                <a:cs typeface="HSHVTA+TimesNewRomanPSMT"/>
              </a:rPr>
              <a:t>Luật BVMT</a:t>
            </a:r>
            <a:r>
              <a:rPr sz="1400" spc="-25" dirty="0">
                <a:solidFill>
                  <a:srgbClr val="FFFEFE"/>
                </a:solidFill>
                <a:latin typeface="HSHVTA+TimesNewRomanPSMT"/>
                <a:cs typeface="HSHVTA+TimesNewRomanPSMT"/>
              </a:rPr>
              <a:t> </a:t>
            </a:r>
            <a:r>
              <a:rPr sz="1400" dirty="0">
                <a:solidFill>
                  <a:srgbClr val="FFFEFE"/>
                </a:solidFill>
                <a:latin typeface="HSHVTA+TimesNewRomanPSMT"/>
                <a:cs typeface="HSHVTA+TimesNewRomanPSMT"/>
              </a:rPr>
              <a:t>2020 bổ sung một chương về</a:t>
            </a:r>
          </a:p>
        </p:txBody>
      </p:sp>
      <p:sp>
        <p:nvSpPr>
          <p:cNvPr id="5" name="object 5"/>
          <p:cNvSpPr txBox="1"/>
          <p:nvPr/>
        </p:nvSpPr>
        <p:spPr>
          <a:xfrm>
            <a:off x="4877732" y="2295200"/>
            <a:ext cx="3158642" cy="411783"/>
          </a:xfrm>
          <a:prstGeom prst="rect">
            <a:avLst/>
          </a:prstGeom>
        </p:spPr>
        <p:txBody>
          <a:bodyPr vert="horz" wrap="square" lIns="0" tIns="0" rIns="0" bIns="0" rtlCol="0">
            <a:spAutoFit/>
          </a:bodyPr>
          <a:lstStyle/>
          <a:p>
            <a:pPr marL="0" marR="0">
              <a:lnSpc>
                <a:spcPts val="1550"/>
              </a:lnSpc>
              <a:spcBef>
                <a:spcPts val="0"/>
              </a:spcBef>
              <a:spcAft>
                <a:spcPts val="0"/>
              </a:spcAft>
            </a:pPr>
            <a:r>
              <a:rPr sz="1400" dirty="0">
                <a:solidFill>
                  <a:srgbClr val="FFFEFE"/>
                </a:solidFill>
                <a:latin typeface="HSHVTA+TimesNewRomanPSMT"/>
                <a:cs typeface="HSHVTA+TimesNewRomanPSMT"/>
              </a:rPr>
              <a:t>Nghị định số 08/2022/NĐ-CP</a:t>
            </a:r>
            <a:r>
              <a:rPr sz="1400" spc="-52" dirty="0">
                <a:solidFill>
                  <a:srgbClr val="FFFEFE"/>
                </a:solidFill>
                <a:latin typeface="HSHVTA+TimesNewRomanPSMT"/>
                <a:cs typeface="HSHVTA+TimesNewRomanPSMT"/>
              </a:rPr>
              <a:t> </a:t>
            </a:r>
            <a:r>
              <a:rPr sz="1400" dirty="0">
                <a:solidFill>
                  <a:srgbClr val="FFFEFE"/>
                </a:solidFill>
                <a:latin typeface="HSHVTA+TimesNewRomanPSMT"/>
                <a:cs typeface="HSHVTA+TimesNewRomanPSMT"/>
              </a:rPr>
              <a:t>đã quy định</a:t>
            </a:r>
          </a:p>
          <a:p>
            <a:pPr marL="493267" marR="0">
              <a:lnSpc>
                <a:spcPts val="1391"/>
              </a:lnSpc>
              <a:spcBef>
                <a:spcPts val="0"/>
              </a:spcBef>
              <a:spcAft>
                <a:spcPts val="0"/>
              </a:spcAft>
            </a:pPr>
            <a:r>
              <a:rPr sz="1400" dirty="0">
                <a:solidFill>
                  <a:srgbClr val="FFFEFE"/>
                </a:solidFill>
                <a:latin typeface="HSHVTA+TimesNewRomanPSMT"/>
                <a:cs typeface="HSHVTA+TimesNewRomanPSMT"/>
              </a:rPr>
              <a:t>chi tiết hơn các nội dung về:</a:t>
            </a:r>
          </a:p>
        </p:txBody>
      </p:sp>
      <p:sp>
        <p:nvSpPr>
          <p:cNvPr id="6" name="object 6"/>
          <p:cNvSpPr txBox="1"/>
          <p:nvPr/>
        </p:nvSpPr>
        <p:spPr>
          <a:xfrm>
            <a:off x="1365045" y="2383592"/>
            <a:ext cx="2796641" cy="414831"/>
          </a:xfrm>
          <a:prstGeom prst="rect">
            <a:avLst/>
          </a:prstGeom>
        </p:spPr>
        <p:txBody>
          <a:bodyPr vert="horz" wrap="square" lIns="0" tIns="0" rIns="0" bIns="0" rtlCol="0">
            <a:spAutoFit/>
          </a:bodyPr>
          <a:lstStyle/>
          <a:p>
            <a:pPr marL="0" marR="0">
              <a:lnSpc>
                <a:spcPts val="1550"/>
              </a:lnSpc>
              <a:spcBef>
                <a:spcPts val="0"/>
              </a:spcBef>
              <a:spcAft>
                <a:spcPts val="0"/>
              </a:spcAft>
            </a:pPr>
            <a:r>
              <a:rPr sz="1400" dirty="0">
                <a:solidFill>
                  <a:srgbClr val="FFFEFE"/>
                </a:solidFill>
                <a:latin typeface="HSHVTA+TimesNewRomanPSMT"/>
                <a:cs typeface="HSHVTA+TimesNewRomanPSMT"/>
              </a:rPr>
              <a:t>các công cụ kinh tế và nguồn lực cho</a:t>
            </a:r>
          </a:p>
          <a:p>
            <a:pPr marL="1065085" marR="0">
              <a:lnSpc>
                <a:spcPts val="1416"/>
              </a:lnSpc>
              <a:spcBef>
                <a:spcPts val="0"/>
              </a:spcBef>
              <a:spcAft>
                <a:spcPts val="0"/>
              </a:spcAft>
            </a:pPr>
            <a:r>
              <a:rPr sz="1400" dirty="0">
                <a:solidFill>
                  <a:srgbClr val="FFFEFE"/>
                </a:solidFill>
                <a:latin typeface="HSHVTA+TimesNewRomanPSMT"/>
                <a:cs typeface="HSHVTA+TimesNewRomanPSMT"/>
              </a:rPr>
              <a:t>BVMT</a:t>
            </a:r>
          </a:p>
        </p:txBody>
      </p:sp>
      <p:sp>
        <p:nvSpPr>
          <p:cNvPr id="7" name="object 7"/>
          <p:cNvSpPr txBox="1"/>
          <p:nvPr/>
        </p:nvSpPr>
        <p:spPr>
          <a:xfrm>
            <a:off x="1141509" y="2874320"/>
            <a:ext cx="3214975" cy="2444799"/>
          </a:xfrm>
          <a:prstGeom prst="rect">
            <a:avLst/>
          </a:prstGeom>
        </p:spPr>
        <p:txBody>
          <a:bodyPr vert="horz" wrap="square" lIns="0" tIns="0" rIns="0" bIns="0" rtlCol="0">
            <a:spAutoFit/>
          </a:bodyPr>
          <a:lstStyle/>
          <a:p>
            <a:pPr marL="0" marR="0">
              <a:lnSpc>
                <a:spcPts val="1550"/>
              </a:lnSpc>
              <a:spcBef>
                <a:spcPts val="0"/>
              </a:spcBef>
              <a:spcAft>
                <a:spcPts val="0"/>
              </a:spcAft>
            </a:pPr>
            <a:r>
              <a:rPr sz="1400" dirty="0">
                <a:solidFill>
                  <a:srgbClr val="000000"/>
                </a:solidFill>
                <a:latin typeface="HSHVTA+TimesNewRomanPSMT"/>
                <a:cs typeface="HSHVTA+TimesNewRomanPSMT"/>
              </a:rPr>
              <a:t>•</a:t>
            </a:r>
            <a:r>
              <a:rPr sz="1400" spc="60"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Bổ sung các chính sách về phát triển</a:t>
            </a:r>
          </a:p>
          <a:p>
            <a:pPr marL="114300" marR="0">
              <a:lnSpc>
                <a:spcPts val="1392"/>
              </a:lnSpc>
              <a:spcBef>
                <a:spcPts val="0"/>
              </a:spcBef>
              <a:spcAft>
                <a:spcPts val="0"/>
              </a:spcAft>
            </a:pPr>
            <a:r>
              <a:rPr sz="1400" dirty="0">
                <a:solidFill>
                  <a:srgbClr val="000000"/>
                </a:solidFill>
                <a:latin typeface="HSHVTA+TimesNewRomanPSMT"/>
                <a:cs typeface="HSHVTA+TimesNewRomanPSMT"/>
              </a:rPr>
              <a:t>ngành công nghiệp môi trường, dịch vụ</a:t>
            </a:r>
          </a:p>
          <a:p>
            <a:pPr marL="114300" marR="0">
              <a:lnSpc>
                <a:spcPts val="1416"/>
              </a:lnSpc>
              <a:spcBef>
                <a:spcPts val="50"/>
              </a:spcBef>
              <a:spcAft>
                <a:spcPts val="0"/>
              </a:spcAft>
            </a:pPr>
            <a:r>
              <a:rPr sz="1400" dirty="0">
                <a:solidFill>
                  <a:srgbClr val="000000"/>
                </a:solidFill>
                <a:latin typeface="HSHVTA+TimesNewRomanPSMT"/>
                <a:cs typeface="HSHVTA+TimesNewRomanPSMT"/>
              </a:rPr>
              <a:t>môi trường, sản phẩm, dịch vụ thân thiện</a:t>
            </a:r>
          </a:p>
          <a:p>
            <a:pPr marL="114300" marR="0">
              <a:lnSpc>
                <a:spcPts val="1391"/>
              </a:lnSpc>
              <a:spcBef>
                <a:spcPts val="0"/>
              </a:spcBef>
              <a:spcAft>
                <a:spcPts val="0"/>
              </a:spcAft>
            </a:pPr>
            <a:r>
              <a:rPr sz="1400" dirty="0">
                <a:solidFill>
                  <a:srgbClr val="000000"/>
                </a:solidFill>
                <a:latin typeface="HSHVTA+TimesNewRomanPSMT"/>
                <a:cs typeface="HSHVTA+TimesNewRomanPSMT"/>
              </a:rPr>
              <a:t>môi trường;</a:t>
            </a:r>
          </a:p>
          <a:p>
            <a:pPr marL="0" marR="0">
              <a:lnSpc>
                <a:spcPts val="1550"/>
              </a:lnSpc>
              <a:spcBef>
                <a:spcPts val="7"/>
              </a:spcBef>
              <a:spcAft>
                <a:spcPts val="0"/>
              </a:spcAft>
            </a:pPr>
            <a:r>
              <a:rPr sz="1400" dirty="0">
                <a:solidFill>
                  <a:srgbClr val="000000"/>
                </a:solidFill>
                <a:latin typeface="HSHVTA+TimesNewRomanPSMT"/>
                <a:cs typeface="HSHVTA+TimesNewRomanPSMT"/>
              </a:rPr>
              <a:t>•</a:t>
            </a:r>
            <a:r>
              <a:rPr sz="1400" spc="60"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Ưu tiên thực hiện mua sắm xanh đối với</a:t>
            </a:r>
          </a:p>
          <a:p>
            <a:pPr marL="114300" marR="0">
              <a:lnSpc>
                <a:spcPts val="1391"/>
              </a:lnSpc>
              <a:spcBef>
                <a:spcPts val="0"/>
              </a:spcBef>
              <a:spcAft>
                <a:spcPts val="0"/>
              </a:spcAft>
            </a:pPr>
            <a:r>
              <a:rPr sz="1400" dirty="0">
                <a:solidFill>
                  <a:srgbClr val="000000"/>
                </a:solidFill>
                <a:latin typeface="HSHVTA+TimesNewRomanPSMT"/>
                <a:cs typeface="HSHVTA+TimesNewRomanPSMT"/>
              </a:rPr>
              <a:t>dự án, nhiệm vụ sử dụng ngân sách nhà</a:t>
            </a:r>
          </a:p>
          <a:p>
            <a:pPr marL="114300" marR="0">
              <a:lnSpc>
                <a:spcPts val="1392"/>
              </a:lnSpc>
              <a:spcBef>
                <a:spcPts val="0"/>
              </a:spcBef>
              <a:spcAft>
                <a:spcPts val="0"/>
              </a:spcAft>
            </a:pPr>
            <a:r>
              <a:rPr sz="1400" dirty="0">
                <a:solidFill>
                  <a:srgbClr val="000000"/>
                </a:solidFill>
                <a:latin typeface="HSHVTA+TimesNewRomanPSMT"/>
                <a:cs typeface="HSHVTA+TimesNewRomanPSMT"/>
              </a:rPr>
              <a:t>nước;</a:t>
            </a:r>
          </a:p>
          <a:p>
            <a:pPr marL="0" marR="0">
              <a:lnSpc>
                <a:spcPts val="1550"/>
              </a:lnSpc>
              <a:spcBef>
                <a:spcPts val="57"/>
              </a:spcBef>
              <a:spcAft>
                <a:spcPts val="0"/>
              </a:spcAft>
            </a:pPr>
            <a:r>
              <a:rPr sz="1400" dirty="0">
                <a:solidFill>
                  <a:srgbClr val="000000"/>
                </a:solidFill>
                <a:latin typeface="HSHVTA+TimesNewRomanPSMT"/>
                <a:cs typeface="HSHVTA+TimesNewRomanPSMT"/>
              </a:rPr>
              <a:t>•</a:t>
            </a:r>
            <a:r>
              <a:rPr sz="1400" spc="60"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Thúc đẩy việc khai thác, sử dụng và phát</a:t>
            </a:r>
          </a:p>
          <a:p>
            <a:pPr marL="114300" marR="0">
              <a:lnSpc>
                <a:spcPts val="1392"/>
              </a:lnSpc>
              <a:spcBef>
                <a:spcPts val="0"/>
              </a:spcBef>
              <a:spcAft>
                <a:spcPts val="0"/>
              </a:spcAft>
            </a:pPr>
            <a:r>
              <a:rPr sz="1400" dirty="0">
                <a:solidFill>
                  <a:srgbClr val="000000"/>
                </a:solidFill>
                <a:latin typeface="HSHVTA+TimesNewRomanPSMT"/>
                <a:cs typeface="HSHVTA+TimesNewRomanPSMT"/>
              </a:rPr>
              <a:t>triển vốn tự nhiên; đặc biệt là thúc đẩy</a:t>
            </a:r>
          </a:p>
          <a:p>
            <a:pPr marL="114300" marR="0">
              <a:lnSpc>
                <a:spcPts val="1416"/>
              </a:lnSpc>
              <a:spcBef>
                <a:spcPts val="50"/>
              </a:spcBef>
              <a:spcAft>
                <a:spcPts val="0"/>
              </a:spcAft>
            </a:pPr>
            <a:r>
              <a:rPr sz="1400" dirty="0">
                <a:solidFill>
                  <a:srgbClr val="000000"/>
                </a:solidFill>
                <a:latin typeface="HSHVTA+TimesNewRomanPSMT"/>
                <a:cs typeface="HSHVTA+TimesNewRomanPSMT"/>
              </a:rPr>
              <a:t>kinh tế tuần hoàn.</a:t>
            </a:r>
          </a:p>
          <a:p>
            <a:pPr marL="0" marR="0">
              <a:lnSpc>
                <a:spcPts val="1550"/>
              </a:lnSpc>
              <a:spcBef>
                <a:spcPts val="0"/>
              </a:spcBef>
              <a:spcAft>
                <a:spcPts val="0"/>
              </a:spcAft>
            </a:pPr>
            <a:r>
              <a:rPr sz="1400" dirty="0">
                <a:solidFill>
                  <a:srgbClr val="000000"/>
                </a:solidFill>
                <a:latin typeface="HSHVTA+TimesNewRomanPSMT"/>
                <a:cs typeface="HSHVTA+TimesNewRomanPSMT"/>
              </a:rPr>
              <a:t>•</a:t>
            </a:r>
            <a:r>
              <a:rPr sz="1400" spc="60"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Bổ sung chính sách về tín dụng xanh, trái</a:t>
            </a:r>
          </a:p>
          <a:p>
            <a:pPr marL="114300" marR="0">
              <a:lnSpc>
                <a:spcPts val="1416"/>
              </a:lnSpc>
              <a:spcBef>
                <a:spcPts val="50"/>
              </a:spcBef>
              <a:spcAft>
                <a:spcPts val="0"/>
              </a:spcAft>
            </a:pPr>
            <a:r>
              <a:rPr sz="1400" dirty="0">
                <a:solidFill>
                  <a:srgbClr val="000000"/>
                </a:solidFill>
                <a:latin typeface="HSHVTA+TimesNewRomanPSMT"/>
                <a:cs typeface="HSHVTA+TimesNewRomanPSMT"/>
              </a:rPr>
              <a:t>phiếu xanh để huy động đa dạng các</a:t>
            </a:r>
          </a:p>
          <a:p>
            <a:pPr marL="114300" marR="0">
              <a:lnSpc>
                <a:spcPts val="1391"/>
              </a:lnSpc>
              <a:spcBef>
                <a:spcPts val="0"/>
              </a:spcBef>
              <a:spcAft>
                <a:spcPts val="0"/>
              </a:spcAft>
            </a:pPr>
            <a:r>
              <a:rPr sz="1400" dirty="0">
                <a:solidFill>
                  <a:srgbClr val="000000"/>
                </a:solidFill>
                <a:latin typeface="HSHVTA+TimesNewRomanPSMT"/>
                <a:cs typeface="HSHVTA+TimesNewRomanPSMT"/>
              </a:rPr>
              <a:t>nguồn lực xã hội cho </a:t>
            </a:r>
            <a:r>
              <a:rPr sz="1400" spc="-26" dirty="0">
                <a:solidFill>
                  <a:srgbClr val="000000"/>
                </a:solidFill>
                <a:latin typeface="HSHVTA+TimesNewRomanPSMT"/>
                <a:cs typeface="HSHVTA+TimesNewRomanPSMT"/>
              </a:rPr>
              <a:t>BVMT.</a:t>
            </a:r>
          </a:p>
        </p:txBody>
      </p:sp>
      <p:sp>
        <p:nvSpPr>
          <p:cNvPr id="8" name="object 8"/>
          <p:cNvSpPr txBox="1"/>
          <p:nvPr/>
        </p:nvSpPr>
        <p:spPr>
          <a:xfrm>
            <a:off x="4835393" y="2874320"/>
            <a:ext cx="3183992" cy="3218992"/>
          </a:xfrm>
          <a:prstGeom prst="rect">
            <a:avLst/>
          </a:prstGeom>
        </p:spPr>
        <p:txBody>
          <a:bodyPr vert="horz" wrap="square" lIns="0" tIns="0" rIns="0" bIns="0" rtlCol="0">
            <a:spAutoFit/>
          </a:bodyPr>
          <a:lstStyle/>
          <a:p>
            <a:pPr marL="0" marR="0">
              <a:lnSpc>
                <a:spcPts val="1550"/>
              </a:lnSpc>
              <a:spcBef>
                <a:spcPts val="0"/>
              </a:spcBef>
              <a:spcAft>
                <a:spcPts val="0"/>
              </a:spcAft>
            </a:pPr>
            <a:r>
              <a:rPr sz="1400" dirty="0">
                <a:solidFill>
                  <a:srgbClr val="000000"/>
                </a:solidFill>
                <a:latin typeface="HSHVTA+TimesNewRomanPSMT"/>
                <a:cs typeface="HSHVTA+TimesNewRomanPSMT"/>
              </a:rPr>
              <a:t>•</a:t>
            </a:r>
            <a:r>
              <a:rPr sz="1400" spc="60"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Bảo hiểm trách nhiệm bồi thường thiệt</a:t>
            </a:r>
          </a:p>
          <a:p>
            <a:pPr marL="114300" marR="0">
              <a:lnSpc>
                <a:spcPts val="1392"/>
              </a:lnSpc>
              <a:spcBef>
                <a:spcPts val="0"/>
              </a:spcBef>
              <a:spcAft>
                <a:spcPts val="0"/>
              </a:spcAft>
            </a:pPr>
            <a:r>
              <a:rPr sz="1400" dirty="0">
                <a:solidFill>
                  <a:srgbClr val="000000"/>
                </a:solidFill>
                <a:latin typeface="HSHVTA+TimesNewRomanPSMT"/>
                <a:cs typeface="HSHVTA+TimesNewRomanPSMT"/>
              </a:rPr>
              <a:t>hại về môi trường;</a:t>
            </a:r>
          </a:p>
          <a:p>
            <a:pPr marL="0" marR="0">
              <a:lnSpc>
                <a:spcPts val="1550"/>
              </a:lnSpc>
              <a:spcBef>
                <a:spcPts val="57"/>
              </a:spcBef>
              <a:spcAft>
                <a:spcPts val="0"/>
              </a:spcAft>
            </a:pPr>
            <a:r>
              <a:rPr sz="1400" dirty="0">
                <a:solidFill>
                  <a:srgbClr val="000000"/>
                </a:solidFill>
                <a:latin typeface="HSHVTA+TimesNewRomanPSMT"/>
                <a:cs typeface="HSHVTA+TimesNewRomanPSMT"/>
              </a:rPr>
              <a:t>•</a:t>
            </a:r>
            <a:r>
              <a:rPr sz="1400" spc="60"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Ưu đãi, hỗ trợ về </a:t>
            </a:r>
            <a:r>
              <a:rPr sz="1400" spc="-20" dirty="0">
                <a:solidFill>
                  <a:srgbClr val="000000"/>
                </a:solidFill>
                <a:latin typeface="HSHVTA+TimesNewRomanPSMT"/>
                <a:cs typeface="HSHVTA+TimesNewRomanPSMT"/>
              </a:rPr>
              <a:t>BVMT;</a:t>
            </a:r>
          </a:p>
          <a:p>
            <a:pPr marL="0" marR="0">
              <a:lnSpc>
                <a:spcPts val="1550"/>
              </a:lnSpc>
              <a:spcBef>
                <a:spcPts val="7"/>
              </a:spcBef>
              <a:spcAft>
                <a:spcPts val="0"/>
              </a:spcAft>
            </a:pPr>
            <a:r>
              <a:rPr sz="1400" dirty="0">
                <a:solidFill>
                  <a:srgbClr val="000000"/>
                </a:solidFill>
                <a:latin typeface="HSHVTA+TimesNewRomanPSMT"/>
                <a:cs typeface="HSHVTA+TimesNewRomanPSMT"/>
              </a:rPr>
              <a:t>•</a:t>
            </a:r>
            <a:r>
              <a:rPr sz="1400" spc="60" dirty="0">
                <a:solidFill>
                  <a:srgbClr val="000000"/>
                </a:solidFill>
                <a:latin typeface="HSHVTA+TimesNewRomanPSMT"/>
                <a:cs typeface="HSHVTA+TimesNewRomanPSMT"/>
              </a:rPr>
              <a:t> </a:t>
            </a:r>
            <a:r>
              <a:rPr sz="1400" spc="-16" dirty="0">
                <a:solidFill>
                  <a:srgbClr val="000000"/>
                </a:solidFill>
                <a:latin typeface="HSHVTA+TimesNewRomanPSMT"/>
                <a:cs typeface="HSHVTA+TimesNewRomanPSMT"/>
              </a:rPr>
              <a:t>Tiêu</a:t>
            </a:r>
            <a:r>
              <a:rPr sz="1400" spc="16"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chí, lộ trình và cơ chế khuyến khích</a:t>
            </a:r>
          </a:p>
          <a:p>
            <a:pPr marL="114300" marR="0">
              <a:lnSpc>
                <a:spcPts val="1391"/>
              </a:lnSpc>
              <a:spcBef>
                <a:spcPts val="0"/>
              </a:spcBef>
              <a:spcAft>
                <a:spcPts val="0"/>
              </a:spcAft>
            </a:pPr>
            <a:r>
              <a:rPr sz="1400" dirty="0">
                <a:solidFill>
                  <a:srgbClr val="000000"/>
                </a:solidFill>
                <a:latin typeface="HSHVTA+TimesNewRomanPSMT"/>
                <a:cs typeface="HSHVTA+TimesNewRomanPSMT"/>
              </a:rPr>
              <a:t>thực hiện kinh tế tuần hoàn;</a:t>
            </a:r>
          </a:p>
          <a:p>
            <a:pPr marL="0" marR="0">
              <a:lnSpc>
                <a:spcPts val="1550"/>
              </a:lnSpc>
              <a:spcBef>
                <a:spcPts val="103"/>
              </a:spcBef>
              <a:spcAft>
                <a:spcPts val="0"/>
              </a:spcAft>
            </a:pPr>
            <a:r>
              <a:rPr sz="1400" dirty="0">
                <a:solidFill>
                  <a:srgbClr val="000000"/>
                </a:solidFill>
                <a:latin typeface="HSHVTA+TimesNewRomanPSMT"/>
                <a:cs typeface="HSHVTA+TimesNewRomanPSMT"/>
              </a:rPr>
              <a:t>•</a:t>
            </a:r>
            <a:r>
              <a:rPr sz="1400" spc="60"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Phát triển ngành công nghiệp môi</a:t>
            </a:r>
          </a:p>
          <a:p>
            <a:pPr marL="114300" marR="0">
              <a:lnSpc>
                <a:spcPts val="1392"/>
              </a:lnSpc>
              <a:spcBef>
                <a:spcPts val="0"/>
              </a:spcBef>
              <a:spcAft>
                <a:spcPts val="0"/>
              </a:spcAft>
            </a:pPr>
            <a:r>
              <a:rPr sz="1400" dirty="0">
                <a:solidFill>
                  <a:srgbClr val="000000"/>
                </a:solidFill>
                <a:latin typeface="HSHVTA+TimesNewRomanPSMT"/>
                <a:cs typeface="HSHVTA+TimesNewRomanPSMT"/>
              </a:rPr>
              <a:t>trường, dịch vụ môi trường;</a:t>
            </a:r>
          </a:p>
          <a:p>
            <a:pPr marL="0" marR="0">
              <a:lnSpc>
                <a:spcPts val="1550"/>
              </a:lnSpc>
              <a:spcBef>
                <a:spcPts val="57"/>
              </a:spcBef>
              <a:spcAft>
                <a:spcPts val="0"/>
              </a:spcAft>
            </a:pPr>
            <a:r>
              <a:rPr sz="1400" dirty="0">
                <a:solidFill>
                  <a:srgbClr val="000000"/>
                </a:solidFill>
                <a:latin typeface="HSHVTA+TimesNewRomanPSMT"/>
                <a:cs typeface="HSHVTA+TimesNewRomanPSMT"/>
              </a:rPr>
              <a:t>•</a:t>
            </a:r>
            <a:r>
              <a:rPr sz="1400" spc="60"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Chứng nhận nhãn sinh thái</a:t>
            </a:r>
            <a:r>
              <a:rPr sz="1400" spc="-25" dirty="0">
                <a:solidFill>
                  <a:srgbClr val="000000"/>
                </a:solidFill>
                <a:latin typeface="HSHVTA+TimesNewRomanPSMT"/>
                <a:cs typeface="HSHVTA+TimesNewRomanPSMT"/>
              </a:rPr>
              <a:t> </a:t>
            </a:r>
            <a:r>
              <a:rPr sz="1400" spc="-27" dirty="0">
                <a:solidFill>
                  <a:srgbClr val="000000"/>
                </a:solidFill>
                <a:latin typeface="HSHVTA+TimesNewRomanPSMT"/>
                <a:cs typeface="HSHVTA+TimesNewRomanPSMT"/>
              </a:rPr>
              <a:t>Việt</a:t>
            </a:r>
            <a:r>
              <a:rPr sz="1400" spc="28"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Nam đối</a:t>
            </a:r>
          </a:p>
          <a:p>
            <a:pPr marL="114300" marR="0">
              <a:lnSpc>
                <a:spcPts val="1392"/>
              </a:lnSpc>
              <a:spcBef>
                <a:spcPts val="0"/>
              </a:spcBef>
              <a:spcAft>
                <a:spcPts val="0"/>
              </a:spcAft>
            </a:pPr>
            <a:r>
              <a:rPr sz="1400" dirty="0">
                <a:solidFill>
                  <a:srgbClr val="000000"/>
                </a:solidFill>
                <a:latin typeface="HSHVTA+TimesNewRomanPSMT"/>
                <a:cs typeface="HSHVTA+TimesNewRomanPSMT"/>
              </a:rPr>
              <a:t>với sản phẩm, dịch vụ thân thiện môi</a:t>
            </a:r>
          </a:p>
          <a:p>
            <a:pPr marL="114300" marR="0">
              <a:lnSpc>
                <a:spcPts val="1416"/>
              </a:lnSpc>
              <a:spcBef>
                <a:spcPts val="50"/>
              </a:spcBef>
              <a:spcAft>
                <a:spcPts val="0"/>
              </a:spcAft>
            </a:pPr>
            <a:r>
              <a:rPr sz="1400" dirty="0">
                <a:solidFill>
                  <a:srgbClr val="000000"/>
                </a:solidFill>
                <a:latin typeface="HSHVTA+TimesNewRomanPSMT"/>
                <a:cs typeface="HSHVTA+TimesNewRomanPSMT"/>
              </a:rPr>
              <a:t>trường và các quy định về tổ chức thực</a:t>
            </a:r>
          </a:p>
          <a:p>
            <a:pPr marL="114300" marR="0">
              <a:lnSpc>
                <a:spcPts val="1391"/>
              </a:lnSpc>
              <a:spcBef>
                <a:spcPts val="0"/>
              </a:spcBef>
              <a:spcAft>
                <a:spcPts val="0"/>
              </a:spcAft>
            </a:pPr>
            <a:r>
              <a:rPr sz="1400" dirty="0">
                <a:solidFill>
                  <a:srgbClr val="000000"/>
                </a:solidFill>
                <a:latin typeface="HSHVTA+TimesNewRomanPSMT"/>
                <a:cs typeface="HSHVTA+TimesNewRomanPSMT"/>
              </a:rPr>
              <a:t>hiện nhằm thúc đẩy các sản phẩm, dịch</a:t>
            </a:r>
          </a:p>
          <a:p>
            <a:pPr marL="114300" marR="0">
              <a:lnSpc>
                <a:spcPts val="1392"/>
              </a:lnSpc>
              <a:spcBef>
                <a:spcPts val="0"/>
              </a:spcBef>
              <a:spcAft>
                <a:spcPts val="0"/>
              </a:spcAft>
            </a:pPr>
            <a:r>
              <a:rPr sz="1400" dirty="0">
                <a:solidFill>
                  <a:srgbClr val="000000"/>
                </a:solidFill>
                <a:latin typeface="HSHVTA+TimesNewRomanPSMT"/>
                <a:cs typeface="HSHVTA+TimesNewRomanPSMT"/>
              </a:rPr>
              <a:t>vụ này;</a:t>
            </a:r>
          </a:p>
          <a:p>
            <a:pPr marL="0" marR="0">
              <a:lnSpc>
                <a:spcPts val="1550"/>
              </a:lnSpc>
              <a:spcBef>
                <a:spcPts val="57"/>
              </a:spcBef>
              <a:spcAft>
                <a:spcPts val="0"/>
              </a:spcAft>
            </a:pPr>
            <a:r>
              <a:rPr sz="1400" dirty="0">
                <a:solidFill>
                  <a:srgbClr val="000000"/>
                </a:solidFill>
                <a:latin typeface="HSHVTA+TimesNewRomanPSMT"/>
                <a:cs typeface="HSHVTA+TimesNewRomanPSMT"/>
              </a:rPr>
              <a:t>•</a:t>
            </a:r>
            <a:r>
              <a:rPr sz="1400" spc="60"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Quy định cụ thể các hoạt động BVMT</a:t>
            </a:r>
          </a:p>
          <a:p>
            <a:pPr marL="114300" marR="0">
              <a:lnSpc>
                <a:spcPts val="1392"/>
              </a:lnSpc>
              <a:spcBef>
                <a:spcPts val="0"/>
              </a:spcBef>
              <a:spcAft>
                <a:spcPts val="0"/>
              </a:spcAft>
            </a:pPr>
            <a:r>
              <a:rPr sz="1400" dirty="0">
                <a:solidFill>
                  <a:srgbClr val="000000"/>
                </a:solidFill>
                <a:latin typeface="HSHVTA+TimesNewRomanPSMT"/>
                <a:cs typeface="HSHVTA+TimesNewRomanPSMT"/>
              </a:rPr>
              <a:t>thuộc trách nhiệm thực hiện của</a:t>
            </a:r>
            <a:r>
              <a:rPr sz="1400" spc="-25" dirty="0">
                <a:solidFill>
                  <a:srgbClr val="000000"/>
                </a:solidFill>
                <a:latin typeface="HSHVTA+TimesNewRomanPSMT"/>
                <a:cs typeface="HSHVTA+TimesNewRomanPSMT"/>
              </a:rPr>
              <a:t> </a:t>
            </a:r>
            <a:r>
              <a:rPr sz="1400" spc="-12" dirty="0">
                <a:solidFill>
                  <a:srgbClr val="000000"/>
                </a:solidFill>
                <a:latin typeface="HSHVTA+TimesNewRomanPSMT"/>
                <a:cs typeface="HSHVTA+TimesNewRomanPSMT"/>
              </a:rPr>
              <a:t>Trung</a:t>
            </a:r>
          </a:p>
          <a:p>
            <a:pPr marL="114300" marR="0">
              <a:lnSpc>
                <a:spcPts val="1416"/>
              </a:lnSpc>
              <a:spcBef>
                <a:spcPts val="50"/>
              </a:spcBef>
              <a:spcAft>
                <a:spcPts val="0"/>
              </a:spcAft>
            </a:pPr>
            <a:r>
              <a:rPr sz="1400" dirty="0">
                <a:solidFill>
                  <a:srgbClr val="000000"/>
                </a:solidFill>
                <a:latin typeface="HSHVTA+TimesNewRomanPSMT"/>
                <a:cs typeface="HSHVTA+TimesNewRomanPSMT"/>
              </a:rPr>
              <a:t>ương và địa phương, việc bố trí nguồn</a:t>
            </a:r>
          </a:p>
          <a:p>
            <a:pPr marL="114300" marR="0">
              <a:lnSpc>
                <a:spcPts val="1391"/>
              </a:lnSpc>
              <a:spcBef>
                <a:spcPts val="0"/>
              </a:spcBef>
              <a:spcAft>
                <a:spcPts val="0"/>
              </a:spcAft>
            </a:pPr>
            <a:r>
              <a:rPr sz="1400" dirty="0">
                <a:solidFill>
                  <a:srgbClr val="000000"/>
                </a:solidFill>
                <a:latin typeface="HSHVTA+TimesNewRomanPSMT"/>
                <a:cs typeface="HSHVTA+TimesNewRomanPSMT"/>
              </a:rPr>
              <a:t>lực để thực hiện các hoạt động bảo vệ</a:t>
            </a:r>
          </a:p>
          <a:p>
            <a:pPr marL="114300" marR="0">
              <a:lnSpc>
                <a:spcPts val="1392"/>
              </a:lnSpc>
              <a:spcBef>
                <a:spcPts val="0"/>
              </a:spcBef>
              <a:spcAft>
                <a:spcPts val="0"/>
              </a:spcAft>
            </a:pPr>
            <a:r>
              <a:rPr sz="1400" dirty="0">
                <a:solidFill>
                  <a:srgbClr val="000000"/>
                </a:solidFill>
                <a:latin typeface="HSHVTA+TimesNewRomanPSMT"/>
                <a:cs typeface="HSHVTA+TimesNewRomanPSMT"/>
              </a:rPr>
              <a:t>môi trường.</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1341421" y="1019837"/>
            <a:ext cx="6826482" cy="744711"/>
          </a:xfrm>
          <a:prstGeom prst="rect">
            <a:avLst/>
          </a:prstGeom>
        </p:spPr>
        <p:txBody>
          <a:bodyPr vert="horz" wrap="square" lIns="0" tIns="0" rIns="0" bIns="0" rtlCol="0">
            <a:spAutoFit/>
          </a:bodyPr>
          <a:lstStyle/>
          <a:p>
            <a:pPr marL="0" marR="0">
              <a:lnSpc>
                <a:spcPts val="1771"/>
              </a:lnSpc>
              <a:spcBef>
                <a:spcPts val="0"/>
              </a:spcBef>
              <a:spcAft>
                <a:spcPts val="0"/>
              </a:spcAft>
            </a:pPr>
            <a:r>
              <a:rPr sz="1600" dirty="0">
                <a:solidFill>
                  <a:srgbClr val="FF0000"/>
                </a:solidFill>
                <a:latin typeface="TSLFQS+TimesNewRomanPS-BoldItalicMT"/>
                <a:cs typeface="TSLFQS+TimesNewRomanPS-BoldItalicMT"/>
              </a:rPr>
              <a:t>Nội dung 8: Tạo lập chính sách phát triển các mô hình tăng trưởng kinh tế bền</a:t>
            </a:r>
          </a:p>
          <a:p>
            <a:pPr marL="104775" marR="0">
              <a:lnSpc>
                <a:spcPts val="1771"/>
              </a:lnSpc>
              <a:spcBef>
                <a:spcPts val="124"/>
              </a:spcBef>
              <a:spcAft>
                <a:spcPts val="0"/>
              </a:spcAft>
            </a:pPr>
            <a:r>
              <a:rPr sz="1600" dirty="0">
                <a:solidFill>
                  <a:srgbClr val="FF0000"/>
                </a:solidFill>
                <a:latin typeface="TSLFQS+TimesNewRomanPS-BoldItalicMT"/>
                <a:cs typeface="TSLFQS+TimesNewRomanPS-BoldItalicMT"/>
              </a:rPr>
              <a:t>vững, thúc đẩy kinh tế tuần hoàn, phục hồi và phát triển nguồn vốn tự nhiên</a:t>
            </a:r>
          </a:p>
          <a:p>
            <a:pPr marL="1152525" marR="0">
              <a:lnSpc>
                <a:spcPts val="1771"/>
              </a:lnSpc>
              <a:spcBef>
                <a:spcPts val="124"/>
              </a:spcBef>
              <a:spcAft>
                <a:spcPts val="0"/>
              </a:spcAft>
            </a:pPr>
            <a:r>
              <a:rPr sz="1600" dirty="0">
                <a:solidFill>
                  <a:srgbClr val="00AF4F"/>
                </a:solidFill>
                <a:latin typeface="TSLFQS+TimesNewRomanPS-BoldItalicMT"/>
                <a:cs typeface="TSLFQS+TimesNewRomanPS-BoldItalicMT"/>
              </a:rPr>
              <a:t>b) Bảo vệ, duy trì và phát triển hệ sinh thái tự nhiên</a:t>
            </a:r>
          </a:p>
        </p:txBody>
      </p:sp>
      <p:sp>
        <p:nvSpPr>
          <p:cNvPr id="4" name="object 4"/>
          <p:cNvSpPr txBox="1"/>
          <p:nvPr/>
        </p:nvSpPr>
        <p:spPr>
          <a:xfrm>
            <a:off x="1180432" y="2648796"/>
            <a:ext cx="1478389" cy="333449"/>
          </a:xfrm>
          <a:prstGeom prst="rect">
            <a:avLst/>
          </a:prstGeom>
        </p:spPr>
        <p:txBody>
          <a:bodyPr vert="horz" wrap="square" lIns="0" tIns="0" rIns="0" bIns="0" rtlCol="0">
            <a:spAutoFit/>
          </a:bodyPr>
          <a:lstStyle/>
          <a:p>
            <a:pPr marL="0" marR="0">
              <a:lnSpc>
                <a:spcPts val="2325"/>
              </a:lnSpc>
              <a:spcBef>
                <a:spcPts val="0"/>
              </a:spcBef>
              <a:spcAft>
                <a:spcPts val="0"/>
              </a:spcAft>
            </a:pPr>
            <a:r>
              <a:rPr sz="2100" dirty="0">
                <a:solidFill>
                  <a:srgbClr val="FFFEFE"/>
                </a:solidFill>
                <a:latin typeface="JLOLTN+TimesNewRomanPSMT"/>
                <a:cs typeface="JLOLTN+TimesNewRomanPSMT"/>
              </a:rPr>
              <a:t>Luật BVMT</a:t>
            </a:r>
          </a:p>
        </p:txBody>
      </p:sp>
      <p:sp>
        <p:nvSpPr>
          <p:cNvPr id="5" name="object 5"/>
          <p:cNvSpPr txBox="1"/>
          <p:nvPr/>
        </p:nvSpPr>
        <p:spPr>
          <a:xfrm>
            <a:off x="2948942" y="2752400"/>
            <a:ext cx="5212383" cy="414831"/>
          </a:xfrm>
          <a:prstGeom prst="rect">
            <a:avLst/>
          </a:prstGeom>
        </p:spPr>
        <p:txBody>
          <a:bodyPr vert="horz" wrap="square" lIns="0" tIns="0" rIns="0" bIns="0" rtlCol="0">
            <a:spAutoFit/>
          </a:bodyPr>
          <a:lstStyle/>
          <a:p>
            <a:pPr marL="0" marR="0">
              <a:lnSpc>
                <a:spcPts val="1550"/>
              </a:lnSpc>
              <a:spcBef>
                <a:spcPts val="0"/>
              </a:spcBef>
              <a:spcAft>
                <a:spcPts val="0"/>
              </a:spcAft>
            </a:pPr>
            <a:r>
              <a:rPr sz="1400" dirty="0">
                <a:solidFill>
                  <a:srgbClr val="000000"/>
                </a:solidFill>
                <a:latin typeface="HSHVTA+TimesNewRomanPSMT"/>
                <a:cs typeface="HSHVTA+TimesNewRomanPSMT"/>
              </a:rPr>
              <a:t>•</a:t>
            </a:r>
            <a:r>
              <a:rPr sz="1400" spc="60"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05 đối tượng với 04 nguyên tắc căn bản để triển khai chế định mới về</a:t>
            </a:r>
          </a:p>
          <a:p>
            <a:pPr marL="114300" marR="0">
              <a:lnSpc>
                <a:spcPts val="1415"/>
              </a:lnSpc>
              <a:spcBef>
                <a:spcPts val="0"/>
              </a:spcBef>
              <a:spcAft>
                <a:spcPts val="0"/>
              </a:spcAft>
            </a:pPr>
            <a:r>
              <a:rPr sz="1400" dirty="0">
                <a:solidFill>
                  <a:srgbClr val="000000"/>
                </a:solidFill>
                <a:latin typeface="HSHVTA+TimesNewRomanPSMT"/>
                <a:cs typeface="HSHVTA+TimesNewRomanPSMT"/>
              </a:rPr>
              <a:t>chi trả dịch vụ hệ sinh thái tự nhiên</a:t>
            </a:r>
          </a:p>
        </p:txBody>
      </p:sp>
      <p:sp>
        <p:nvSpPr>
          <p:cNvPr id="6" name="object 6"/>
          <p:cNvSpPr txBox="1"/>
          <p:nvPr/>
        </p:nvSpPr>
        <p:spPr>
          <a:xfrm>
            <a:off x="1574259" y="2913972"/>
            <a:ext cx="685800" cy="333449"/>
          </a:xfrm>
          <a:prstGeom prst="rect">
            <a:avLst/>
          </a:prstGeom>
        </p:spPr>
        <p:txBody>
          <a:bodyPr vert="horz" wrap="square" lIns="0" tIns="0" rIns="0" bIns="0" rtlCol="0">
            <a:spAutoFit/>
          </a:bodyPr>
          <a:lstStyle/>
          <a:p>
            <a:pPr marL="0" marR="0">
              <a:lnSpc>
                <a:spcPts val="2325"/>
              </a:lnSpc>
              <a:spcBef>
                <a:spcPts val="0"/>
              </a:spcBef>
              <a:spcAft>
                <a:spcPts val="0"/>
              </a:spcAft>
            </a:pPr>
            <a:r>
              <a:rPr sz="2100" dirty="0">
                <a:solidFill>
                  <a:srgbClr val="FFFEFE"/>
                </a:solidFill>
                <a:latin typeface="JLOLTN+TimesNewRomanPSMT"/>
                <a:cs typeface="JLOLTN+TimesNewRomanPSMT"/>
              </a:rPr>
              <a:t>2020</a:t>
            </a:r>
          </a:p>
        </p:txBody>
      </p:sp>
      <p:sp>
        <p:nvSpPr>
          <p:cNvPr id="7" name="object 7"/>
          <p:cNvSpPr txBox="1"/>
          <p:nvPr/>
        </p:nvSpPr>
        <p:spPr>
          <a:xfrm>
            <a:off x="2948942" y="4151431"/>
            <a:ext cx="5244065" cy="615999"/>
          </a:xfrm>
          <a:prstGeom prst="rect">
            <a:avLst/>
          </a:prstGeom>
        </p:spPr>
        <p:txBody>
          <a:bodyPr vert="horz" wrap="square" lIns="0" tIns="0" rIns="0" bIns="0" rtlCol="0">
            <a:spAutoFit/>
          </a:bodyPr>
          <a:lstStyle/>
          <a:p>
            <a:pPr marL="0" marR="0">
              <a:lnSpc>
                <a:spcPts val="1550"/>
              </a:lnSpc>
              <a:spcBef>
                <a:spcPts val="0"/>
              </a:spcBef>
              <a:spcAft>
                <a:spcPts val="0"/>
              </a:spcAft>
            </a:pPr>
            <a:r>
              <a:rPr sz="1400" dirty="0">
                <a:solidFill>
                  <a:srgbClr val="000000"/>
                </a:solidFill>
                <a:latin typeface="HSHVTA+TimesNewRomanPSMT"/>
                <a:cs typeface="HSHVTA+TimesNewRomanPSMT"/>
              </a:rPr>
              <a:t>•</a:t>
            </a:r>
            <a:r>
              <a:rPr sz="1400" spc="60"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Khu vực, các dịch vụ hệ sinh thái tự nhiên được áp dụng chi trả;</a:t>
            </a:r>
          </a:p>
          <a:p>
            <a:pPr marL="0" marR="0">
              <a:lnSpc>
                <a:spcPts val="1550"/>
              </a:lnSpc>
              <a:spcBef>
                <a:spcPts val="7"/>
              </a:spcBef>
              <a:spcAft>
                <a:spcPts val="0"/>
              </a:spcAft>
            </a:pPr>
            <a:r>
              <a:rPr sz="1400" dirty="0">
                <a:solidFill>
                  <a:srgbClr val="000000"/>
                </a:solidFill>
                <a:latin typeface="HSHVTA+TimesNewRomanPSMT"/>
                <a:cs typeface="HSHVTA+TimesNewRomanPSMT"/>
              </a:rPr>
              <a:t>•</a:t>
            </a:r>
            <a:r>
              <a:rPr sz="1400" spc="60"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Tổ chức, cá nhân cung ứng và được chi trả tiền dịch vụ hệ sinh thái tự</a:t>
            </a:r>
          </a:p>
          <a:p>
            <a:pPr marL="114300" marR="0">
              <a:lnSpc>
                <a:spcPts val="1391"/>
              </a:lnSpc>
              <a:spcBef>
                <a:spcPts val="0"/>
              </a:spcBef>
              <a:spcAft>
                <a:spcPts val="0"/>
              </a:spcAft>
            </a:pPr>
            <a:r>
              <a:rPr sz="1400" dirty="0">
                <a:solidFill>
                  <a:srgbClr val="000000"/>
                </a:solidFill>
                <a:latin typeface="HSHVTA+TimesNewRomanPSMT"/>
                <a:cs typeface="HSHVTA+TimesNewRomanPSMT"/>
              </a:rPr>
              <a:t>nhiên;</a:t>
            </a:r>
          </a:p>
        </p:txBody>
      </p:sp>
      <p:sp>
        <p:nvSpPr>
          <p:cNvPr id="8" name="object 8"/>
          <p:cNvSpPr txBox="1"/>
          <p:nvPr/>
        </p:nvSpPr>
        <p:spPr>
          <a:xfrm>
            <a:off x="963420" y="4754964"/>
            <a:ext cx="1909179" cy="1135073"/>
          </a:xfrm>
          <a:prstGeom prst="rect">
            <a:avLst/>
          </a:prstGeom>
        </p:spPr>
        <p:txBody>
          <a:bodyPr vert="horz" wrap="square" lIns="0" tIns="0" rIns="0" bIns="0" rtlCol="0">
            <a:spAutoFit/>
          </a:bodyPr>
          <a:lstStyle/>
          <a:p>
            <a:pPr marL="188595" marR="0">
              <a:lnSpc>
                <a:spcPts val="2325"/>
              </a:lnSpc>
              <a:spcBef>
                <a:spcPts val="0"/>
              </a:spcBef>
              <a:spcAft>
                <a:spcPts val="0"/>
              </a:spcAft>
            </a:pPr>
            <a:r>
              <a:rPr sz="2100" dirty="0">
                <a:solidFill>
                  <a:srgbClr val="FFFFFF"/>
                </a:solidFill>
                <a:latin typeface="JLOLTN+TimesNewRomanPSMT"/>
                <a:cs typeface="JLOLTN+TimesNewRomanPSMT"/>
              </a:rPr>
              <a:t>Nghị định số</a:t>
            </a:r>
          </a:p>
          <a:p>
            <a:pPr marL="8255" marR="0">
              <a:lnSpc>
                <a:spcPts val="2111"/>
              </a:lnSpc>
              <a:spcBef>
                <a:spcPts val="0"/>
              </a:spcBef>
              <a:spcAft>
                <a:spcPts val="0"/>
              </a:spcAft>
            </a:pPr>
            <a:r>
              <a:rPr sz="2100" dirty="0">
                <a:solidFill>
                  <a:srgbClr val="FFFFFF"/>
                </a:solidFill>
                <a:latin typeface="JLOLTN+TimesNewRomanPSMT"/>
                <a:cs typeface="JLOLTN+TimesNewRomanPSMT"/>
              </a:rPr>
              <a:t>08/2022/NĐ-CP</a:t>
            </a:r>
          </a:p>
          <a:p>
            <a:pPr marL="22161" marR="0">
              <a:lnSpc>
                <a:spcPts val="2088"/>
              </a:lnSpc>
              <a:spcBef>
                <a:spcPts val="0"/>
              </a:spcBef>
              <a:spcAft>
                <a:spcPts val="0"/>
              </a:spcAft>
            </a:pPr>
            <a:r>
              <a:rPr sz="2100" dirty="0">
                <a:solidFill>
                  <a:srgbClr val="FFFFFF"/>
                </a:solidFill>
                <a:latin typeface="JLOLTN+TimesNewRomanPSMT"/>
                <a:cs typeface="JLOLTN+TimesNewRomanPSMT"/>
              </a:rPr>
              <a:t>tập trung làm rõ</a:t>
            </a:r>
          </a:p>
          <a:p>
            <a:pPr marL="0" marR="0">
              <a:lnSpc>
                <a:spcPts val="2111"/>
              </a:lnSpc>
              <a:spcBef>
                <a:spcPts val="0"/>
              </a:spcBef>
              <a:spcAft>
                <a:spcPts val="0"/>
              </a:spcAft>
            </a:pPr>
            <a:r>
              <a:rPr sz="2100" dirty="0">
                <a:solidFill>
                  <a:srgbClr val="FFFFFF"/>
                </a:solidFill>
                <a:latin typeface="JLOLTN+TimesNewRomanPSMT"/>
                <a:cs typeface="JLOLTN+TimesNewRomanPSMT"/>
              </a:rPr>
              <a:t>các quy định về:</a:t>
            </a:r>
          </a:p>
        </p:txBody>
      </p:sp>
      <p:sp>
        <p:nvSpPr>
          <p:cNvPr id="9" name="object 9"/>
          <p:cNvSpPr txBox="1"/>
          <p:nvPr/>
        </p:nvSpPr>
        <p:spPr>
          <a:xfrm>
            <a:off x="2948942" y="4736648"/>
            <a:ext cx="5283682" cy="1210359"/>
          </a:xfrm>
          <a:prstGeom prst="rect">
            <a:avLst/>
          </a:prstGeom>
        </p:spPr>
        <p:txBody>
          <a:bodyPr vert="horz" wrap="square" lIns="0" tIns="0" rIns="0" bIns="0" rtlCol="0">
            <a:spAutoFit/>
          </a:bodyPr>
          <a:lstStyle/>
          <a:p>
            <a:pPr marL="0" marR="0">
              <a:lnSpc>
                <a:spcPts val="1550"/>
              </a:lnSpc>
              <a:spcBef>
                <a:spcPts val="0"/>
              </a:spcBef>
              <a:spcAft>
                <a:spcPts val="0"/>
              </a:spcAft>
            </a:pPr>
            <a:r>
              <a:rPr sz="1400" dirty="0">
                <a:solidFill>
                  <a:srgbClr val="000000"/>
                </a:solidFill>
                <a:latin typeface="HSHVTA+TimesNewRomanPSMT"/>
                <a:cs typeface="HSHVTA+TimesNewRomanPSMT"/>
              </a:rPr>
              <a:t>•</a:t>
            </a:r>
            <a:r>
              <a:rPr sz="1400" spc="60"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Tổ chức, cá nhân sử dụng và trả tiền dịch vụ hệ sinh thái tự nhiên;</a:t>
            </a:r>
          </a:p>
          <a:p>
            <a:pPr marL="0" marR="0">
              <a:lnSpc>
                <a:spcPts val="1550"/>
              </a:lnSpc>
              <a:spcBef>
                <a:spcPts val="79"/>
              </a:spcBef>
              <a:spcAft>
                <a:spcPts val="0"/>
              </a:spcAft>
            </a:pPr>
            <a:r>
              <a:rPr sz="1400" dirty="0">
                <a:solidFill>
                  <a:srgbClr val="000000"/>
                </a:solidFill>
                <a:latin typeface="HSHVTA+TimesNewRomanPSMT"/>
                <a:cs typeface="HSHVTA+TimesNewRomanPSMT"/>
              </a:rPr>
              <a:t>•</a:t>
            </a:r>
            <a:r>
              <a:rPr sz="1400" spc="60"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Đề án chi trả dịch vụ hệ sinh thái tự nhiên;</a:t>
            </a:r>
          </a:p>
          <a:p>
            <a:pPr marL="0" marR="0">
              <a:lnSpc>
                <a:spcPts val="1550"/>
              </a:lnSpc>
              <a:spcBef>
                <a:spcPts val="7"/>
              </a:spcBef>
              <a:spcAft>
                <a:spcPts val="0"/>
              </a:spcAft>
            </a:pPr>
            <a:r>
              <a:rPr sz="1400" dirty="0">
                <a:solidFill>
                  <a:srgbClr val="000000"/>
                </a:solidFill>
                <a:latin typeface="HSHVTA+TimesNewRomanPSMT"/>
                <a:cs typeface="HSHVTA+TimesNewRomanPSMT"/>
              </a:rPr>
              <a:t>•</a:t>
            </a:r>
            <a:r>
              <a:rPr sz="1400" spc="60"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Hình thức, mức chi trả dịch vụ hệ sinh thái tự nhiên;</a:t>
            </a:r>
          </a:p>
          <a:p>
            <a:pPr marL="0" marR="0">
              <a:lnSpc>
                <a:spcPts val="1550"/>
              </a:lnSpc>
              <a:spcBef>
                <a:spcPts val="7"/>
              </a:spcBef>
              <a:spcAft>
                <a:spcPts val="0"/>
              </a:spcAft>
            </a:pPr>
            <a:r>
              <a:rPr sz="1400" dirty="0">
                <a:solidFill>
                  <a:srgbClr val="000000"/>
                </a:solidFill>
                <a:latin typeface="HSHVTA+TimesNewRomanPSMT"/>
                <a:cs typeface="HSHVTA+TimesNewRomanPSMT"/>
              </a:rPr>
              <a:t>•</a:t>
            </a:r>
            <a:r>
              <a:rPr sz="1400" spc="60" dirty="0">
                <a:solidFill>
                  <a:srgbClr val="000000"/>
                </a:solidFill>
                <a:latin typeface="HSHVTA+TimesNewRomanPSMT"/>
                <a:cs typeface="HSHVTA+TimesNewRomanPSMT"/>
              </a:rPr>
              <a:t> </a:t>
            </a:r>
            <a:r>
              <a:rPr sz="1400" spc="-28" dirty="0">
                <a:solidFill>
                  <a:srgbClr val="000000"/>
                </a:solidFill>
                <a:latin typeface="HSHVTA+TimesNewRomanPSMT"/>
                <a:cs typeface="HSHVTA+TimesNewRomanPSMT"/>
              </a:rPr>
              <a:t>Việc</a:t>
            </a:r>
            <a:r>
              <a:rPr sz="1400" spc="27"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sử dụng, quản lý tiền chi trả dịch vụ hệ sinh thái tự nhiên và</a:t>
            </a:r>
          </a:p>
          <a:p>
            <a:pPr marL="114300" marR="0">
              <a:lnSpc>
                <a:spcPts val="1392"/>
              </a:lnSpc>
              <a:spcBef>
                <a:spcPts val="0"/>
              </a:spcBef>
              <a:spcAft>
                <a:spcPts val="0"/>
              </a:spcAft>
            </a:pPr>
            <a:r>
              <a:rPr sz="1400" dirty="0">
                <a:solidFill>
                  <a:srgbClr val="000000"/>
                </a:solidFill>
                <a:latin typeface="HSHVTA+TimesNewRomanPSMT"/>
                <a:cs typeface="HSHVTA+TimesNewRomanPSMT"/>
              </a:rPr>
              <a:t>quyền, nghĩa vụ của tổ chức, cá nhân cung ứng cũng như sử dụng dịch</a:t>
            </a:r>
          </a:p>
          <a:p>
            <a:pPr marL="114300" marR="0">
              <a:lnSpc>
                <a:spcPts val="1391"/>
              </a:lnSpc>
              <a:spcBef>
                <a:spcPts val="0"/>
              </a:spcBef>
              <a:spcAft>
                <a:spcPts val="0"/>
              </a:spcAft>
            </a:pPr>
            <a:r>
              <a:rPr sz="1400" dirty="0">
                <a:solidFill>
                  <a:srgbClr val="000000"/>
                </a:solidFill>
                <a:latin typeface="HSHVTA+TimesNewRomanPSMT"/>
                <a:cs typeface="HSHVTA+TimesNewRomanPSMT"/>
              </a:rPr>
              <a:t>vụ hệ sinh thái tự</a:t>
            </a:r>
            <a:r>
              <a:rPr sz="1400" spc="350"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nhiên.</a:t>
            </a:r>
          </a:p>
        </p:txBody>
      </p:sp>
      <p:sp>
        <p:nvSpPr>
          <p:cNvPr id="10" name="object 10"/>
          <p:cNvSpPr txBox="1"/>
          <p:nvPr/>
        </p:nvSpPr>
        <p:spPr>
          <a:xfrm>
            <a:off x="2948942" y="5916224"/>
            <a:ext cx="5371160" cy="591615"/>
          </a:xfrm>
          <a:prstGeom prst="rect">
            <a:avLst/>
          </a:prstGeom>
        </p:spPr>
        <p:txBody>
          <a:bodyPr vert="horz" wrap="square" lIns="0" tIns="0" rIns="0" bIns="0" rtlCol="0">
            <a:spAutoFit/>
          </a:bodyPr>
          <a:lstStyle/>
          <a:p>
            <a:pPr marL="0" marR="0">
              <a:lnSpc>
                <a:spcPts val="1550"/>
              </a:lnSpc>
              <a:spcBef>
                <a:spcPts val="0"/>
              </a:spcBef>
              <a:spcAft>
                <a:spcPts val="0"/>
              </a:spcAft>
            </a:pPr>
            <a:r>
              <a:rPr sz="1400" dirty="0">
                <a:solidFill>
                  <a:srgbClr val="000000"/>
                </a:solidFill>
                <a:latin typeface="HSHVTA+TimesNewRomanPSMT"/>
                <a:cs typeface="HSHVTA+TimesNewRomanPSMT"/>
              </a:rPr>
              <a:t>•</a:t>
            </a:r>
            <a:r>
              <a:rPr sz="1400" spc="60" dirty="0">
                <a:solidFill>
                  <a:srgbClr val="000000"/>
                </a:solidFill>
                <a:latin typeface="HSHVTA+TimesNewRomanPSMT"/>
                <a:cs typeface="HSHVTA+TimesNewRomanPSMT"/>
              </a:rPr>
              <a:t> </a:t>
            </a:r>
            <a:r>
              <a:rPr sz="1400" dirty="0">
                <a:solidFill>
                  <a:srgbClr val="000000"/>
                </a:solidFill>
                <a:latin typeface="HSHVTA+TimesNewRomanPSMT"/>
                <a:cs typeface="HSHVTA+TimesNewRomanPSMT"/>
              </a:rPr>
              <a:t>Giao cơ quan chuyên môn về bảo vệ môi trường cấp tỉnh chủ trì, phối</a:t>
            </a:r>
          </a:p>
          <a:p>
            <a:pPr marL="114300" marR="0">
              <a:lnSpc>
                <a:spcPts val="1391"/>
              </a:lnSpc>
              <a:spcBef>
                <a:spcPts val="0"/>
              </a:spcBef>
              <a:spcAft>
                <a:spcPts val="0"/>
              </a:spcAft>
            </a:pPr>
            <a:r>
              <a:rPr sz="1400" dirty="0">
                <a:solidFill>
                  <a:srgbClr val="000000"/>
                </a:solidFill>
                <a:latin typeface="HSHVTA+TimesNewRomanPSMT"/>
                <a:cs typeface="HSHVTA+TimesNewRomanPSMT"/>
              </a:rPr>
              <a:t>hợp với cơ quan liên quan lập đề án chi trả dịch vụ hệ sinh thái tự nhiên</a:t>
            </a:r>
          </a:p>
          <a:p>
            <a:pPr marL="114300" marR="0">
              <a:lnSpc>
                <a:spcPts val="1416"/>
              </a:lnSpc>
              <a:spcBef>
                <a:spcPts val="50"/>
              </a:spcBef>
              <a:spcAft>
                <a:spcPts val="0"/>
              </a:spcAft>
            </a:pPr>
            <a:r>
              <a:rPr sz="1400" dirty="0">
                <a:solidFill>
                  <a:srgbClr val="000000"/>
                </a:solidFill>
                <a:latin typeface="HSHVTA+TimesNewRomanPSMT"/>
                <a:cs typeface="HSHVTA+TimesNewRomanPSMT"/>
              </a:rPr>
              <a:t>cấp tỉnh trên địa bàn, trình Ủy ban nhân dân cấp tỉnh phê duyệt.</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5020" y="692696"/>
            <a:ext cx="6589200" cy="1280890"/>
          </a:xfrm>
        </p:spPr>
        <p:txBody>
          <a:bodyPr/>
          <a:lstStyle/>
          <a:p>
            <a:pPr algn="ctr"/>
            <a:r>
              <a:rPr lang="en-GB" b="1" dirty="0">
                <a:latin typeface="Times New Roman" panose="02020603050405020304" pitchFamily="18" charset="0"/>
                <a:cs typeface="Times New Roman" panose="02020603050405020304" pitchFamily="18" charset="0"/>
              </a:rPr>
              <a:t>PHẦN 3</a:t>
            </a:r>
          </a:p>
        </p:txBody>
      </p:sp>
      <p:sp>
        <p:nvSpPr>
          <p:cNvPr id="3" name="Text Placeholder 2"/>
          <p:cNvSpPr>
            <a:spLocks noGrp="1"/>
          </p:cNvSpPr>
          <p:nvPr>
            <p:ph type="body" idx="1"/>
          </p:nvPr>
        </p:nvSpPr>
        <p:spPr>
          <a:xfrm>
            <a:off x="755576" y="1484784"/>
            <a:ext cx="7528089" cy="3886200"/>
          </a:xfrm>
        </p:spPr>
        <p:txBody>
          <a:bodyPr/>
          <a:lstStyle/>
          <a:p>
            <a:pPr marL="0" indent="0" algn="ctr">
              <a:spcBef>
                <a:spcPts val="0"/>
              </a:spcBef>
              <a:buNone/>
            </a:pPr>
            <a:r>
              <a:rPr lang="en-US" sz="3000" b="1" dirty="0">
                <a:solidFill>
                  <a:srgbClr val="0070C0"/>
                </a:solidFill>
                <a:latin typeface="Times New Roman" panose="02020603050405020304" pitchFamily="18" charset="0"/>
                <a:cs typeface="Times New Roman" panose="02020603050405020304" pitchFamily="18" charset="0"/>
              </a:rPr>
              <a:t>TRÁCH NHIỆM BVMT CỦA CÁC CẤP, CÁC NGÀNH VÀ CÁC TỔ CHỨC</a:t>
            </a:r>
          </a:p>
          <a:p>
            <a:pPr marL="0" indent="0" algn="ctr">
              <a:spcBef>
                <a:spcPts val="0"/>
              </a:spcBef>
              <a:buNone/>
            </a:pPr>
            <a:r>
              <a:rPr lang="en-US" sz="3000" b="1" dirty="0">
                <a:solidFill>
                  <a:srgbClr val="0070C0"/>
                </a:solidFill>
                <a:latin typeface="Times New Roman" panose="02020603050405020304" pitchFamily="18" charset="0"/>
                <a:cs typeface="Times New Roman" panose="02020603050405020304" pitchFamily="18" charset="0"/>
              </a:rPr>
              <a:t> CHÍNH TRỊ XÃ HỘI </a:t>
            </a:r>
          </a:p>
          <a:p>
            <a:endParaRPr lang="en-GB" dirty="0"/>
          </a:p>
        </p:txBody>
      </p:sp>
      <p:pic>
        <p:nvPicPr>
          <p:cNvPr id="5" name="Picture 4"/>
          <p:cNvPicPr>
            <a:picLocks noChangeAspect="1"/>
          </p:cNvPicPr>
          <p:nvPr/>
        </p:nvPicPr>
        <p:blipFill>
          <a:blip r:embed="rId2"/>
          <a:stretch>
            <a:fillRect/>
          </a:stretch>
        </p:blipFill>
        <p:spPr>
          <a:xfrm>
            <a:off x="1247674" y="3056949"/>
            <a:ext cx="6589200" cy="3769022"/>
          </a:xfrm>
          <a:prstGeom prst="rect">
            <a:avLst/>
          </a:prstGeom>
        </p:spPr>
      </p:pic>
    </p:spTree>
    <p:extLst>
      <p:ext uri="{BB962C8B-B14F-4D97-AF65-F5344CB8AC3E}">
        <p14:creationId xmlns:p14="http://schemas.microsoft.com/office/powerpoint/2010/main" val="237218304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608" y="624110"/>
            <a:ext cx="7490792" cy="1280890"/>
          </a:xfrm>
        </p:spPr>
        <p:txBody>
          <a:bodyPr/>
          <a:lstStyle/>
          <a:p>
            <a:pPr lvl="0" defTabSz="914400">
              <a:lnSpc>
                <a:spcPts val="1170"/>
              </a:lnSpc>
              <a:spcBef>
                <a:spcPts val="0"/>
              </a:spcBef>
            </a:pPr>
            <a:r>
              <a:rPr lang="vi-VN" sz="20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NỘI DUNG QUẢN LÝ NHÀ NƯỚC VỀ BẢO VỆ MÔI TRƯỜNG</a:t>
            </a:r>
            <a:br>
              <a:rPr lang="en-US" sz="1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br>
            <a:r>
              <a:rPr lang="en-US" sz="1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br>
              <a:rPr lang="en-GB" sz="28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br>
            <a:endParaRPr lang="en-GB" b="1" dirty="0">
              <a:solidFill>
                <a:srgbClr val="0070C0"/>
              </a:solidFill>
              <a:latin typeface="Times New Roman" panose="02020603050405020304" pitchFamily="18" charset="0"/>
              <a:cs typeface="Times New Roman" panose="02020603050405020304" pitchFamily="18" charset="0"/>
            </a:endParaRPr>
          </a:p>
        </p:txBody>
      </p:sp>
      <p:sp>
        <p:nvSpPr>
          <p:cNvPr id="7" name="Rectangle 6"/>
          <p:cNvSpPr/>
          <p:nvPr/>
        </p:nvSpPr>
        <p:spPr>
          <a:xfrm>
            <a:off x="683568" y="1256467"/>
            <a:ext cx="3672408" cy="5601533"/>
          </a:xfrm>
          <a:prstGeom prst="rect">
            <a:avLst/>
          </a:prstGeom>
        </p:spPr>
        <p:txBody>
          <a:bodyPr wrap="square">
            <a:spAutoFit/>
          </a:bodyPr>
          <a:lstStyle/>
          <a:p>
            <a:pPr algn="just">
              <a:spcBef>
                <a:spcPts val="600"/>
              </a:spcBef>
              <a:spcAft>
                <a:spcPts val="600"/>
              </a:spcAft>
            </a:pPr>
            <a:r>
              <a:rPr lang="vi-VN" sz="1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1. Ban hành và tổ chức thực hiện chính sách, pháp luật; tiêu chuẩn, quy chuẩn kỹ thuật, hướng dẫn kỹ thuật; chiến lược, quy hoạch, kế hoạch; chương trình, đề án, dự án về bảo vệ môi trường.</a:t>
            </a:r>
            <a:endParaRPr lang="en-GB" sz="1400" dirty="0">
              <a:solidFill>
                <a:srgbClr val="7030A0"/>
              </a:solidFill>
              <a:latin typeface="Calibri" panose="020F0502020204030204" pitchFamily="34" charset="0"/>
              <a:ea typeface="Calibri" panose="020F0502020204030204" pitchFamily="34" charset="0"/>
              <a:cs typeface="Times New Roman" panose="02020603050405020304" pitchFamily="18" charset="0"/>
            </a:endParaRPr>
          </a:p>
          <a:p>
            <a:pPr algn="just">
              <a:spcBef>
                <a:spcPts val="600"/>
              </a:spcBef>
              <a:spcAft>
                <a:spcPts val="600"/>
              </a:spcAft>
            </a:pPr>
            <a:r>
              <a:rPr lang="vi-VN" sz="1400" dirty="0">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rPr>
              <a:t>2. Thẩm định, phê duyệt kết quả thẩm định báo cáo đánh giá tác động môi trường; cấp, cấp đổi, điều chỉnh, cấp lại, thu hồi giấy phép môi trường; đăng ký môi trường; cấp, cấp lại, thu hồi giấy chứng nhận về môi trường</a:t>
            </a:r>
            <a:r>
              <a:rPr lang="vi-VN" sz="1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GB" sz="1400" dirty="0">
              <a:solidFill>
                <a:srgbClr val="7030A0"/>
              </a:solidFill>
              <a:latin typeface="Calibri" panose="020F0502020204030204" pitchFamily="34" charset="0"/>
              <a:ea typeface="Calibri" panose="020F0502020204030204" pitchFamily="34" charset="0"/>
              <a:cs typeface="Times New Roman" panose="02020603050405020304" pitchFamily="18" charset="0"/>
            </a:endParaRPr>
          </a:p>
          <a:p>
            <a:pPr algn="just">
              <a:spcBef>
                <a:spcPts val="600"/>
              </a:spcBef>
              <a:spcAft>
                <a:spcPts val="600"/>
              </a:spcAft>
            </a:pPr>
            <a:r>
              <a:rPr lang="vi-VN" sz="1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3. Kiểm soát nguồn ô nhiễm; quản lý chất thải, chất lượng môi trường; cải tạo và phục hồi môi trường; bảo vệ môi trường di sản thiên nhiên, bảo tồn thiên nhiên và đa dạng sinh học; phòng ngừa, ứng phó sự cố môi trường.</a:t>
            </a:r>
            <a:endParaRPr lang="en-GB" sz="1400" dirty="0">
              <a:solidFill>
                <a:srgbClr val="7030A0"/>
              </a:solidFill>
              <a:latin typeface="Calibri" panose="020F0502020204030204" pitchFamily="34" charset="0"/>
              <a:ea typeface="Calibri" panose="020F0502020204030204" pitchFamily="34" charset="0"/>
              <a:cs typeface="Times New Roman" panose="02020603050405020304" pitchFamily="18" charset="0"/>
            </a:endParaRPr>
          </a:p>
          <a:p>
            <a:pPr algn="just">
              <a:spcBef>
                <a:spcPts val="600"/>
              </a:spcBef>
              <a:spcAft>
                <a:spcPts val="600"/>
              </a:spcAft>
            </a:pPr>
            <a:r>
              <a:rPr lang="vi-VN" sz="1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4. Xây dựng, quản lý hệ thống quan trắc môi trường; tổ chức quan trắc môi trường.</a:t>
            </a:r>
            <a:endParaRPr lang="en-GB" sz="14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endParaRPr>
          </a:p>
          <a:p>
            <a:pPr algn="just">
              <a:spcBef>
                <a:spcPts val="600"/>
              </a:spcBef>
              <a:spcAft>
                <a:spcPts val="600"/>
              </a:spcAft>
            </a:pPr>
            <a:r>
              <a:rPr lang="vi-VN" sz="1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5. Xây dựng, cập nhật hệ thống thông tin, cơ sở dữ liệu về môi trường, báo cáo về môi trường.</a:t>
            </a:r>
            <a:endParaRPr lang="en-GB" sz="1400" dirty="0">
              <a:solidFill>
                <a:srgbClr val="7030A0"/>
              </a:solidFill>
              <a:latin typeface="Calibri" panose="020F0502020204030204" pitchFamily="34" charset="0"/>
              <a:ea typeface="Calibri" panose="020F0502020204030204" pitchFamily="34" charset="0"/>
              <a:cs typeface="Times New Roman" panose="02020603050405020304" pitchFamily="18" charset="0"/>
            </a:endParaRPr>
          </a:p>
          <a:p>
            <a:pPr algn="just">
              <a:spcBef>
                <a:spcPts val="600"/>
              </a:spcBef>
              <a:spcAft>
                <a:spcPts val="600"/>
              </a:spcAft>
            </a:pPr>
            <a:r>
              <a:rPr lang="vi-VN" sz="1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6. Xây dựng và triển khai hệ thống giám sát và đánh giá các hoạt động thích ứng với biến đổi khí hậu; hệ thống đo đạc, báo cáo, thẩm định giảm nhẹ phát thải khí nhà kính.</a:t>
            </a:r>
            <a:endParaRPr lang="en-GB" sz="14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3076" name="Picture 4" descr="Giải pháp nâng cao hiệu quả thực thi luật bảo vệ môi trường | Tạp chí Quản  lý nhà nước"/>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99992" y="1772816"/>
            <a:ext cx="4629913" cy="35272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608023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idx="1"/>
          </p:nvPr>
        </p:nvSpPr>
        <p:spPr>
          <a:xfrm>
            <a:off x="611560" y="908720"/>
            <a:ext cx="8093600" cy="5400600"/>
          </a:xfrm>
        </p:spPr>
        <p:txBody>
          <a:bodyPr>
            <a:normAutofit fontScale="85000" lnSpcReduction="20000"/>
          </a:bodyPr>
          <a:lstStyle/>
          <a:p>
            <a:pPr marL="0" indent="0">
              <a:lnSpc>
                <a:spcPct val="150000"/>
              </a:lnSpc>
              <a:spcBef>
                <a:spcPts val="600"/>
              </a:spcBef>
              <a:spcAft>
                <a:spcPts val="600"/>
              </a:spcAft>
              <a:buNone/>
            </a:pPr>
            <a:r>
              <a:rPr lang="vi-VN" sz="19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7. Kiểm kê khí nhà kính; xây dựng và cập nhật kịch bản, cơ sở dữ liệu về biến đổi khí hậu, nước biển dâng và ngập lụt đô thị; đánh giá khí hậu quốc gia; hướng dẫn việc sử dụng thông tin, dữ liệu về biến đổi khí hậu và lồng ghép nội dung ứng phó với biến đổi khí hậu vào chiến lược, quy hoạch.</a:t>
            </a:r>
            <a:endParaRPr lang="en-GB" sz="19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endParaRPr>
          </a:p>
          <a:p>
            <a:pPr marL="0" indent="0">
              <a:lnSpc>
                <a:spcPct val="150000"/>
              </a:lnSpc>
              <a:spcBef>
                <a:spcPts val="600"/>
              </a:spcBef>
              <a:spcAft>
                <a:spcPts val="600"/>
              </a:spcAft>
              <a:buNone/>
            </a:pPr>
            <a:r>
              <a:rPr lang="vi-VN" sz="19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8. Tổ chức thực hiện thị trường các-bon trong nước; thực hiện cơ chế trao đổi tín chỉ, cam kết quốc tế về giảm nhẹ phát thải khí nhà kính.</a:t>
            </a:r>
            <a:endParaRPr lang="en-GB" sz="1900" dirty="0">
              <a:solidFill>
                <a:srgbClr val="7030A0"/>
              </a:solidFill>
              <a:latin typeface="Times New Roman" panose="02020603050405020304" pitchFamily="18" charset="0"/>
              <a:ea typeface="Calibri" panose="020F0502020204030204" pitchFamily="34" charset="0"/>
              <a:cs typeface="Times New Roman" panose="02020603050405020304" pitchFamily="18" charset="0"/>
            </a:endParaRPr>
          </a:p>
          <a:p>
            <a:pPr marL="0" indent="0">
              <a:lnSpc>
                <a:spcPct val="150000"/>
              </a:lnSpc>
              <a:spcBef>
                <a:spcPts val="600"/>
              </a:spcBef>
              <a:spcAft>
                <a:spcPts val="600"/>
              </a:spcAft>
              <a:buNone/>
            </a:pPr>
            <a:r>
              <a:rPr lang="vi-VN" sz="19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9. Thanh tra, kiểm tra; giải quyết khiếu nại, tố cáo; xử lý vi phạm pháp luật về bảo vệ môi trường; xác định thiệt hại và yêu cầu bồi thường thiệt hại về môi trường.</a:t>
            </a:r>
            <a:endParaRPr lang="en-GB" sz="1900" dirty="0">
              <a:solidFill>
                <a:srgbClr val="0070C0"/>
              </a:solidFill>
              <a:latin typeface="Times New Roman" panose="02020603050405020304" pitchFamily="18" charset="0"/>
              <a:ea typeface="Calibri" panose="020F0502020204030204" pitchFamily="34" charset="0"/>
              <a:cs typeface="Times New Roman" panose="02020603050405020304" pitchFamily="18" charset="0"/>
            </a:endParaRPr>
          </a:p>
          <a:p>
            <a:pPr marL="0" indent="0">
              <a:lnSpc>
                <a:spcPct val="150000"/>
              </a:lnSpc>
              <a:spcBef>
                <a:spcPts val="600"/>
              </a:spcBef>
              <a:spcAft>
                <a:spcPts val="600"/>
              </a:spcAft>
              <a:buNone/>
            </a:pPr>
            <a:r>
              <a:rPr lang="vi-VN" sz="190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10. Truyền thông, giáo dục môi trường, nâng cao nhận thức, ý thức về bảo vệ môi trường; đào tạo, bồi dưỡng chuyên môn, nghiệp vụ quản lý về bảo vệ môi trường.</a:t>
            </a:r>
            <a:endParaRPr lang="en-GB" sz="1900" dirty="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endParaRPr>
          </a:p>
          <a:p>
            <a:pPr marL="0" indent="0">
              <a:lnSpc>
                <a:spcPct val="150000"/>
              </a:lnSpc>
              <a:spcBef>
                <a:spcPts val="600"/>
              </a:spcBef>
              <a:spcAft>
                <a:spcPts val="600"/>
              </a:spcAft>
              <a:buNone/>
            </a:pPr>
            <a:r>
              <a:rPr lang="vi-VN" sz="1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11. Tổ chức nghiên cứu khoa học, phát triển công nghệ, ứng dụng chuyển giao công nghệ, hội nhập và hợp tác quốc tế về bảo vệ môi trường.</a:t>
            </a:r>
            <a:endParaRPr lang="en-GB" sz="1900" dirty="0">
              <a:latin typeface="Times New Roman" panose="02020603050405020304" pitchFamily="18" charset="0"/>
              <a:ea typeface="Calibri" panose="020F0502020204030204" pitchFamily="34" charset="0"/>
              <a:cs typeface="Times New Roman" panose="02020603050405020304" pitchFamily="18" charset="0"/>
            </a:endParaRPr>
          </a:p>
          <a:p>
            <a:pPr marL="0" indent="0">
              <a:lnSpc>
                <a:spcPct val="150000"/>
              </a:lnSpc>
              <a:spcBef>
                <a:spcPts val="600"/>
              </a:spcBef>
              <a:spcAft>
                <a:spcPts val="600"/>
              </a:spcAft>
              <a:buNone/>
            </a:pPr>
            <a:r>
              <a:rPr lang="vi-VN" sz="19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12. Bố trí kinh phí ngân sách nhà nước để thực hiện nhiệm vụ bảo vệ môi trường theo phân cấp ngân sách hiện hành; thống kê, theo dõi và công bố các nguồn chi cho bảo vệ môi trường.</a:t>
            </a:r>
            <a:endParaRPr lang="en-GB" sz="19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endParaRPr>
          </a:p>
          <a:p>
            <a:endParaRPr lang="en-GB" dirty="0"/>
          </a:p>
        </p:txBody>
      </p:sp>
      <p:pic>
        <p:nvPicPr>
          <p:cNvPr id="5" name="Picture 4"/>
          <p:cNvPicPr>
            <a:picLocks noChangeAspect="1"/>
          </p:cNvPicPr>
          <p:nvPr/>
        </p:nvPicPr>
        <p:blipFill>
          <a:blip r:embed="rId2"/>
          <a:stretch>
            <a:fillRect/>
          </a:stretch>
        </p:blipFill>
        <p:spPr>
          <a:xfrm>
            <a:off x="980801" y="448145"/>
            <a:ext cx="7553599" cy="1444877"/>
          </a:xfrm>
          <a:prstGeom prst="rect">
            <a:avLst/>
          </a:prstGeom>
        </p:spPr>
      </p:pic>
    </p:spTree>
    <p:extLst>
      <p:ext uri="{BB962C8B-B14F-4D97-AF65-F5344CB8AC3E}">
        <p14:creationId xmlns:p14="http://schemas.microsoft.com/office/powerpoint/2010/main" val="401655337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404664"/>
            <a:ext cx="7994848" cy="1280890"/>
          </a:xfrm>
        </p:spPr>
        <p:txBody>
          <a:bodyPr>
            <a:normAutofit fontScale="90000"/>
          </a:bodyPr>
          <a:lstStyle/>
          <a:p>
            <a:pPr algn="ctr"/>
            <a:r>
              <a:rPr lang="vi-VN" b="1" dirty="0">
                <a:solidFill>
                  <a:srgbClr val="0070C0"/>
                </a:solidFill>
                <a:latin typeface="Times New Roman" panose="02020603050405020304" pitchFamily="18" charset="0"/>
                <a:cs typeface="Times New Roman" panose="02020603050405020304" pitchFamily="18" charset="0"/>
              </a:rPr>
              <a:t>Trách nhiệm quản lý nhà nước về bảo vệ môi trường của Ủy ban nhân dân c</a:t>
            </a:r>
            <a:r>
              <a:rPr lang="en-US" b="1" dirty="0">
                <a:solidFill>
                  <a:srgbClr val="0070C0"/>
                </a:solidFill>
                <a:latin typeface="Times New Roman" panose="02020603050405020304" pitchFamily="18" charset="0"/>
                <a:cs typeface="Times New Roman" panose="02020603050405020304" pitchFamily="18" charset="0"/>
              </a:rPr>
              <a:t>ấp</a:t>
            </a:r>
            <a:r>
              <a:rPr lang="vi-VN" b="1" dirty="0">
                <a:solidFill>
                  <a:srgbClr val="0070C0"/>
                </a:solidFill>
                <a:latin typeface="Times New Roman" panose="02020603050405020304" pitchFamily="18" charset="0"/>
                <a:cs typeface="Times New Roman" panose="02020603050405020304" pitchFamily="18" charset="0"/>
              </a:rPr>
              <a:t> </a:t>
            </a:r>
            <a:r>
              <a:rPr lang="en-US" b="1" dirty="0">
                <a:solidFill>
                  <a:srgbClr val="0070C0"/>
                </a:solidFill>
                <a:latin typeface="Times New Roman" panose="02020603050405020304" pitchFamily="18" charset="0"/>
                <a:cs typeface="Times New Roman" panose="02020603050405020304" pitchFamily="18" charset="0"/>
              </a:rPr>
              <a:t>tỉnh</a:t>
            </a:r>
            <a:br>
              <a:rPr lang="en-US" b="1" dirty="0">
                <a:solidFill>
                  <a:srgbClr val="0070C0"/>
                </a:solidFill>
                <a:latin typeface="Times New Roman" panose="02020603050405020304" pitchFamily="18" charset="0"/>
                <a:cs typeface="Times New Roman" panose="02020603050405020304" pitchFamily="18" charset="0"/>
              </a:rPr>
            </a:br>
            <a:r>
              <a:rPr lang="en-GB" dirty="0">
                <a:latin typeface="Times New Roman" panose="02020603050405020304" pitchFamily="18" charset="0"/>
                <a:cs typeface="Times New Roman" panose="02020603050405020304" pitchFamily="18" charset="0"/>
              </a:rPr>
              <a:t> (khoản 1 Điều 168)</a:t>
            </a:r>
            <a:br>
              <a:rPr lang="en-GB" dirty="0">
                <a:latin typeface="Times New Roman" panose="02020603050405020304" pitchFamily="18" charset="0"/>
                <a:cs typeface="Times New Roman" panose="02020603050405020304" pitchFamily="18" charset="0"/>
              </a:rPr>
            </a:br>
            <a:endParaRPr lang="en-GB" dirty="0">
              <a:latin typeface="Times New Roman" panose="02020603050405020304" pitchFamily="18" charset="0"/>
              <a:cs typeface="Times New Roman" panose="02020603050405020304" pitchFamily="18" charset="0"/>
            </a:endParaRPr>
          </a:p>
        </p:txBody>
      </p:sp>
      <p:sp>
        <p:nvSpPr>
          <p:cNvPr id="5" name="Rectangle 4"/>
          <p:cNvSpPr/>
          <p:nvPr/>
        </p:nvSpPr>
        <p:spPr>
          <a:xfrm>
            <a:off x="467544" y="1988840"/>
            <a:ext cx="8208912" cy="4555093"/>
          </a:xfrm>
          <a:prstGeom prst="rect">
            <a:avLst/>
          </a:prstGeom>
        </p:spPr>
        <p:txBody>
          <a:bodyPr wrap="square">
            <a:spAutoFit/>
          </a:bodyPr>
          <a:lstStyle/>
          <a:p>
            <a:pPr algn="just">
              <a:spcBef>
                <a:spcPts val="1200"/>
              </a:spcBef>
              <a:spcAft>
                <a:spcPts val="1200"/>
              </a:spcAft>
            </a:pPr>
            <a:r>
              <a:rPr lang="vi-VN" sz="14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a) Xây dựng, ban hành hoặc trình Hội đồng nhân dân cùng cấp ban hành và tổ chức thực hiện văn bản quy phạm pháp luật về bảo vệ môi trường; tiêu chuẩn, quy chuẩn kỹ thuật môi trường địa phương; chiến lược, kế hoạch, chương trình, đề án, dự án về bảo vệ môi trường của địa phương; nội dung về bảo vệ môi trường trong quy hoạch tỉnh;</a:t>
            </a:r>
            <a:endParaRPr lang="en-GB" sz="1400" dirty="0">
              <a:solidFill>
                <a:srgbClr val="0070C0"/>
              </a:solidFill>
              <a:latin typeface="Times New Roman" panose="02020603050405020304" pitchFamily="18" charset="0"/>
              <a:ea typeface="Calibri" panose="020F0502020204030204" pitchFamily="34" charset="0"/>
              <a:cs typeface="Times New Roman" panose="02020603050405020304" pitchFamily="18" charset="0"/>
            </a:endParaRPr>
          </a:p>
          <a:p>
            <a:pPr algn="just">
              <a:spcBef>
                <a:spcPts val="1200"/>
              </a:spcBef>
              <a:spcAft>
                <a:spcPts val="1200"/>
              </a:spcAft>
            </a:pPr>
            <a:r>
              <a:rPr lang="vi-VN" sz="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 Tổ chức thẩm định, phê duyệt kết quả thẩm định báo cáo đánh giá tác động môi trường; cấp, cấp đổi, điều chỉnh, cấp lại thu hồi giấy phép môi trường theo thẩm quyền;</a:t>
            </a:r>
            <a:endParaRPr lang="en-GB" sz="1400" dirty="0">
              <a:latin typeface="Times New Roman" panose="02020603050405020304" pitchFamily="18" charset="0"/>
              <a:ea typeface="Calibri" panose="020F0502020204030204" pitchFamily="34" charset="0"/>
              <a:cs typeface="Times New Roman" panose="02020603050405020304" pitchFamily="18" charset="0"/>
            </a:endParaRPr>
          </a:p>
          <a:p>
            <a:pPr algn="just">
              <a:spcBef>
                <a:spcPts val="1200"/>
              </a:spcBef>
              <a:spcAft>
                <a:spcPts val="1200"/>
              </a:spcAft>
            </a:pPr>
            <a:r>
              <a:rPr lang="vi-VN" sz="14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c) Chỉ đạo, hướng dẫn, kiểm tra và tổ chức thực hiện kiểm soát nguồn ô nhiễm; phòng ngừa, ứng phó sự cố môi trường trên địa bàn theo quy định của pháp luật; tổ chức quản lý các nguồn thải trên địa bàn theo phân công, phân cấp; chịu trách nhiệm trước Chính phủ về việc để xảy ra ô nhiễm môi trường trên địa bàn;</a:t>
            </a:r>
            <a:endParaRPr lang="en-GB" sz="1400" dirty="0">
              <a:solidFill>
                <a:srgbClr val="7030A0"/>
              </a:solidFill>
              <a:latin typeface="Times New Roman" panose="02020603050405020304" pitchFamily="18" charset="0"/>
              <a:ea typeface="Calibri" panose="020F0502020204030204" pitchFamily="34" charset="0"/>
              <a:cs typeface="Times New Roman" panose="02020603050405020304" pitchFamily="18" charset="0"/>
            </a:endParaRPr>
          </a:p>
          <a:p>
            <a:pPr algn="just">
              <a:spcBef>
                <a:spcPts val="1200"/>
              </a:spcBef>
              <a:spcAft>
                <a:spcPts val="1200"/>
              </a:spcAft>
            </a:pPr>
            <a:r>
              <a:rPr lang="vi-VN" sz="1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d) Tổ chức theo dõi, giám sát, cảnh báo, quản lý chất lượng môi trường và quản lý chất thải trên địa bàn theo thẩm quyền và theo hướng dẫn của Bộ Tài nguyên và Môi trường; cải tạo, phục hồi môi trường; bảo vệ môi trường di sản thiên nhiên, bảo tồn thiên nhiên và đa dạng sinh học;</a:t>
            </a:r>
            <a:endParaRPr lang="en-GB" sz="14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endParaRPr>
          </a:p>
          <a:p>
            <a:pPr algn="just">
              <a:spcBef>
                <a:spcPts val="1200"/>
              </a:spcBef>
              <a:spcAft>
                <a:spcPts val="1200"/>
              </a:spcAft>
            </a:pPr>
            <a:r>
              <a:rPr lang="vi-VN" sz="1400" dirty="0">
                <a:solidFill>
                  <a:schemeClr val="accent6">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đ) Đầu tư xây dựng, quản lý, vận hành mạng lưới quan trắc môi trường theo quy hoạch tổng thể quan trắc môi trường quốc gia; xây dựng, phê duyệt và tổ chức thực hiện chương trình quan trắc môi trường của địa phương; thông tin, cảnh báo về ô nhiễm môi trường theo quy định của pháp luật;</a:t>
            </a:r>
            <a:endParaRPr lang="en-GB" sz="1400"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54331428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1946" y="131886"/>
            <a:ext cx="7994848" cy="1280890"/>
          </a:xfrm>
        </p:spPr>
        <p:txBody>
          <a:bodyPr>
            <a:normAutofit fontScale="90000"/>
          </a:bodyPr>
          <a:lstStyle/>
          <a:p>
            <a:pPr algn="ctr"/>
            <a:r>
              <a:rPr lang="vi-VN" sz="3200" b="1" dirty="0">
                <a:solidFill>
                  <a:srgbClr val="0070C0"/>
                </a:solidFill>
                <a:latin typeface="Times New Roman" panose="02020603050405020304" pitchFamily="18" charset="0"/>
                <a:cs typeface="Times New Roman" panose="02020603050405020304" pitchFamily="18" charset="0"/>
              </a:rPr>
              <a:t>Trách nhiệm quản lý nhà nước về bảo vệ môi trường của Ủy ban nhân dân </a:t>
            </a:r>
            <a:r>
              <a:rPr lang="en-US" sz="3200" b="1" dirty="0">
                <a:solidFill>
                  <a:srgbClr val="0070C0"/>
                </a:solidFill>
                <a:latin typeface="Times New Roman" panose="02020603050405020304" pitchFamily="18" charset="0"/>
                <a:cs typeface="Times New Roman" panose="02020603050405020304" pitchFamily="18" charset="0"/>
              </a:rPr>
              <a:t>cấp tỉnh </a:t>
            </a:r>
            <a:br>
              <a:rPr lang="en-US" sz="3200" b="1" dirty="0">
                <a:solidFill>
                  <a:srgbClr val="0070C0"/>
                </a:solidFill>
                <a:latin typeface="Times New Roman" panose="02020603050405020304" pitchFamily="18" charset="0"/>
                <a:cs typeface="Times New Roman" panose="02020603050405020304" pitchFamily="18" charset="0"/>
              </a:rPr>
            </a:br>
            <a:r>
              <a:rPr lang="en-GB" sz="3200" dirty="0">
                <a:solidFill>
                  <a:prstClr val="black">
                    <a:lumMod val="85000"/>
                    <a:lumOff val="15000"/>
                  </a:prstClr>
                </a:solidFill>
                <a:latin typeface="Times New Roman" panose="02020603050405020304" pitchFamily="18" charset="0"/>
                <a:cs typeface="Times New Roman" panose="02020603050405020304" pitchFamily="18" charset="0"/>
              </a:rPr>
              <a:t>(Khoản 1 Điều 168</a:t>
            </a:r>
            <a:r>
              <a:rPr lang="en-GB" sz="3200" dirty="0">
                <a:solidFill>
                  <a:prstClr val="black">
                    <a:lumMod val="85000"/>
                    <a:lumOff val="15000"/>
                  </a:prstClr>
                </a:solidFill>
              </a:rPr>
              <a:t>)</a:t>
            </a:r>
            <a:endParaRPr lang="en-GB" dirty="0"/>
          </a:p>
        </p:txBody>
      </p:sp>
      <p:sp>
        <p:nvSpPr>
          <p:cNvPr id="4" name="Rectangle 3"/>
          <p:cNvSpPr/>
          <p:nvPr/>
        </p:nvSpPr>
        <p:spPr>
          <a:xfrm>
            <a:off x="514296" y="1387045"/>
            <a:ext cx="8629704" cy="5588068"/>
          </a:xfrm>
          <a:prstGeom prst="rect">
            <a:avLst/>
          </a:prstGeom>
        </p:spPr>
        <p:txBody>
          <a:bodyPr wrap="square">
            <a:spAutoFit/>
          </a:bodyPr>
          <a:lstStyle/>
          <a:p>
            <a:pPr>
              <a:lnSpc>
                <a:spcPct val="150000"/>
              </a:lnSpc>
            </a:pPr>
            <a:r>
              <a:rPr lang="vi-VN"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e) Tổ chức điều tra, thống kê, cập nhật hệ thống thông tin, cơ sở dữ liệu về môi trường, báo cáo môi trường theo quy định của pháp luật;</a:t>
            </a:r>
            <a:endParaRPr lang="en-GB" sz="1600" dirty="0">
              <a:latin typeface="Times New Roman" panose="02020603050405020304" pitchFamily="18" charset="0"/>
              <a:ea typeface="Calibri" panose="020F0502020204030204" pitchFamily="34" charset="0"/>
              <a:cs typeface="Times New Roman" panose="02020603050405020304" pitchFamily="18" charset="0"/>
            </a:endParaRPr>
          </a:p>
          <a:p>
            <a:pPr>
              <a:lnSpc>
                <a:spcPct val="150000"/>
              </a:lnSpc>
            </a:pPr>
            <a:r>
              <a:rPr lang="vi-VN" sz="16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g) Truyền thông, phổ biến kiến thức, tuyên truyền pháp luật về bảo vệ môi trường; giáo dục, nâng cao nhận thức, ý thức về bảo vệ môi trường; đào tạo, bồi dưỡng chuyên môn, nghiệp vụ quản lý về bảo vệ môi trường theo quy định của pháp luật;</a:t>
            </a:r>
            <a:endParaRPr lang="en-GB" sz="1600" dirty="0">
              <a:solidFill>
                <a:srgbClr val="0070C0"/>
              </a:solidFill>
              <a:latin typeface="Times New Roman" panose="02020603050405020304" pitchFamily="18" charset="0"/>
              <a:ea typeface="Calibri" panose="020F0502020204030204" pitchFamily="34" charset="0"/>
              <a:cs typeface="Times New Roman" panose="02020603050405020304" pitchFamily="18" charset="0"/>
            </a:endParaRPr>
          </a:p>
          <a:p>
            <a:pPr>
              <a:lnSpc>
                <a:spcPct val="150000"/>
              </a:lnSpc>
            </a:pPr>
            <a:r>
              <a:rPr lang="vi-VN"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 Thanh tra, kiểm tra việc chấp hành pháp luật, trách nhiệm quản lý nhà nước về bảo vệ môi trường trên địa bàn; giải quyết khiếu nại, tố cáo về môi trường; đánh giá, yêu cầu bồi thường thiệt hại về môi trường; xử lý vi phạm pháp luật về bảo vệ môi trường theo quy định của pháp luật;</a:t>
            </a:r>
            <a:endParaRPr lang="en-GB" sz="1600" dirty="0">
              <a:latin typeface="Times New Roman" panose="02020603050405020304" pitchFamily="18" charset="0"/>
              <a:ea typeface="Calibri" panose="020F0502020204030204" pitchFamily="34" charset="0"/>
              <a:cs typeface="Times New Roman" panose="02020603050405020304" pitchFamily="18" charset="0"/>
            </a:endParaRPr>
          </a:p>
          <a:p>
            <a:pPr>
              <a:lnSpc>
                <a:spcPct val="150000"/>
              </a:lnSpc>
            </a:pPr>
            <a:r>
              <a:rPr lang="vi-VN" sz="1600" dirty="0">
                <a:solidFill>
                  <a:srgbClr val="00B0F0"/>
                </a:solidFill>
                <a:latin typeface="Times New Roman" panose="02020603050405020304" pitchFamily="18" charset="0"/>
                <a:ea typeface="Times New Roman" panose="02020603050405020304" pitchFamily="18" charset="0"/>
                <a:cs typeface="Times New Roman" panose="02020603050405020304" pitchFamily="18" charset="0"/>
              </a:rPr>
              <a:t>i) Huy động Và sử dụng nguồn lực cho công tác bảo vệ môi trường theo quy định của pháp luật; trình Hội đồng nhân dân cùng cấp bố trí kinh phí để thực hiện nhiệm vụ bảo vệ môi trường theo phân cấp ngân sách hiện hành; hướng dẫn, phân bổ, kiểm tra việc thực hiện chi ngân sách nhà nước cho hoạt động bảo vệ môi trường của địa phương;</a:t>
            </a:r>
            <a:endParaRPr lang="en-GB" sz="1600" dirty="0">
              <a:solidFill>
                <a:srgbClr val="00B0F0"/>
              </a:solidFill>
              <a:latin typeface="Times New Roman" panose="02020603050405020304" pitchFamily="18" charset="0"/>
              <a:ea typeface="Calibri" panose="020F0502020204030204" pitchFamily="34" charset="0"/>
              <a:cs typeface="Times New Roman" panose="02020603050405020304" pitchFamily="18" charset="0"/>
            </a:endParaRPr>
          </a:p>
          <a:p>
            <a:pPr>
              <a:lnSpc>
                <a:spcPct val="150000"/>
              </a:lnSpc>
            </a:pPr>
            <a:r>
              <a:rPr lang="vi-VN" sz="16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k) Tổ chức nghiên cứu, áp dụng tiến bộ khoa học, công nghệ; tham gia hoạt động hợp tác quốc tế về bảo vệ môi trường theo quy định của pháp luật;</a:t>
            </a:r>
            <a:endParaRPr lang="en-GB" sz="1600" dirty="0">
              <a:solidFill>
                <a:srgbClr val="7030A0"/>
              </a:solidFill>
              <a:latin typeface="Times New Roman" panose="02020603050405020304" pitchFamily="18" charset="0"/>
              <a:ea typeface="Calibri" panose="020F0502020204030204" pitchFamily="34" charset="0"/>
              <a:cs typeface="Times New Roman" panose="02020603050405020304" pitchFamily="18" charset="0"/>
            </a:endParaRPr>
          </a:p>
          <a:p>
            <a:pPr>
              <a:lnSpc>
                <a:spcPct val="150000"/>
              </a:lnSpc>
            </a:pPr>
            <a:r>
              <a:rPr lang="vi-VN" sz="16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l) Thực hiện nhiệm vụ bảo vệ môi trường khác do Chính phủ, Thủ tướng Chính phủ giao.</a:t>
            </a:r>
            <a:endParaRPr lang="en-GB" sz="16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9250661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1747869" y="1221908"/>
            <a:ext cx="5877712" cy="375642"/>
          </a:xfrm>
          <a:prstGeom prst="rect">
            <a:avLst/>
          </a:prstGeom>
        </p:spPr>
        <p:txBody>
          <a:bodyPr vert="horz" wrap="square" lIns="0" tIns="0" rIns="0" bIns="0" rtlCol="0">
            <a:spAutoFit/>
          </a:bodyPr>
          <a:lstStyle/>
          <a:p>
            <a:pPr marL="0" marR="0">
              <a:lnSpc>
                <a:spcPts val="2657"/>
              </a:lnSpc>
              <a:spcBef>
                <a:spcPts val="0"/>
              </a:spcBef>
              <a:spcAft>
                <a:spcPts val="0"/>
              </a:spcAft>
            </a:pPr>
            <a:r>
              <a:rPr sz="2400" dirty="0">
                <a:solidFill>
                  <a:srgbClr val="FF0000"/>
                </a:solidFill>
                <a:latin typeface="BDIBUM+TimesNewRomanPS-BoldMT"/>
                <a:cs typeface="BDIBUM+TimesNewRomanPS-BoldMT"/>
              </a:rPr>
              <a:t>CÁC</a:t>
            </a:r>
            <a:r>
              <a:rPr sz="2400" spc="-36" dirty="0">
                <a:solidFill>
                  <a:srgbClr val="FF0000"/>
                </a:solidFill>
                <a:latin typeface="BDIBUM+TimesNewRomanPS-BoldMT"/>
                <a:cs typeface="BDIBUM+TimesNewRomanPS-BoldMT"/>
              </a:rPr>
              <a:t> </a:t>
            </a:r>
            <a:r>
              <a:rPr sz="2400" dirty="0">
                <a:solidFill>
                  <a:srgbClr val="FF0000"/>
                </a:solidFill>
                <a:latin typeface="BDIBUM+TimesNewRomanPS-BoldMT"/>
                <a:cs typeface="BDIBUM+TimesNewRomanPS-BoldMT"/>
              </a:rPr>
              <a:t>VĂN BẢN HƯỚNG DẪN</a:t>
            </a:r>
            <a:r>
              <a:rPr sz="2400" spc="-36" dirty="0">
                <a:solidFill>
                  <a:srgbClr val="FF0000"/>
                </a:solidFill>
                <a:latin typeface="BDIBUM+TimesNewRomanPS-BoldMT"/>
                <a:cs typeface="BDIBUM+TimesNewRomanPS-BoldMT"/>
              </a:rPr>
              <a:t> </a:t>
            </a:r>
            <a:r>
              <a:rPr sz="2400" dirty="0">
                <a:solidFill>
                  <a:srgbClr val="FF0000"/>
                </a:solidFill>
                <a:latin typeface="BDIBUM+TimesNewRomanPS-BoldMT"/>
                <a:cs typeface="BDIBUM+TimesNewRomanPS-BoldMT"/>
              </a:rPr>
              <a:t>THI HÀNH</a:t>
            </a:r>
          </a:p>
        </p:txBody>
      </p:sp>
      <p:sp>
        <p:nvSpPr>
          <p:cNvPr id="4" name="object 4"/>
          <p:cNvSpPr txBox="1"/>
          <p:nvPr/>
        </p:nvSpPr>
        <p:spPr>
          <a:xfrm>
            <a:off x="536573" y="2546885"/>
            <a:ext cx="812156" cy="516112"/>
          </a:xfrm>
          <a:prstGeom prst="rect">
            <a:avLst/>
          </a:prstGeom>
        </p:spPr>
        <p:txBody>
          <a:bodyPr vert="horz" wrap="square" lIns="0" tIns="0" rIns="0" bIns="0" rtlCol="0">
            <a:spAutoFit/>
          </a:bodyPr>
          <a:lstStyle/>
          <a:p>
            <a:pPr marL="0" marR="0">
              <a:lnSpc>
                <a:spcPts val="1771"/>
              </a:lnSpc>
              <a:spcBef>
                <a:spcPts val="0"/>
              </a:spcBef>
              <a:spcAft>
                <a:spcPts val="0"/>
              </a:spcAft>
            </a:pPr>
            <a:r>
              <a:rPr sz="1600" dirty="0">
                <a:solidFill>
                  <a:srgbClr val="000000"/>
                </a:solidFill>
                <a:latin typeface="HTSVMS+TimesNewRomanPSMT"/>
                <a:cs typeface="HTSVMS+TimesNewRomanPSMT"/>
              </a:rPr>
              <a:t>02 Nghị</a:t>
            </a:r>
          </a:p>
          <a:p>
            <a:pPr marL="149225" marR="0">
              <a:lnSpc>
                <a:spcPts val="1771"/>
              </a:lnSpc>
              <a:spcBef>
                <a:spcPts val="220"/>
              </a:spcBef>
              <a:spcAft>
                <a:spcPts val="0"/>
              </a:spcAft>
            </a:pPr>
            <a:r>
              <a:rPr sz="1600" dirty="0">
                <a:solidFill>
                  <a:srgbClr val="000000"/>
                </a:solidFill>
                <a:latin typeface="HTSVMS+TimesNewRomanPSMT"/>
                <a:cs typeface="HTSVMS+TimesNewRomanPSMT"/>
              </a:rPr>
              <a:t>định</a:t>
            </a:r>
          </a:p>
        </p:txBody>
      </p:sp>
      <p:sp>
        <p:nvSpPr>
          <p:cNvPr id="5" name="object 5"/>
          <p:cNvSpPr txBox="1"/>
          <p:nvPr/>
        </p:nvSpPr>
        <p:spPr>
          <a:xfrm>
            <a:off x="1753049" y="3871890"/>
            <a:ext cx="3427506" cy="630063"/>
          </a:xfrm>
          <a:prstGeom prst="rect">
            <a:avLst/>
          </a:prstGeom>
        </p:spPr>
        <p:txBody>
          <a:bodyPr vert="horz" wrap="square" lIns="0" tIns="0" rIns="0" bIns="0" rtlCol="0">
            <a:spAutoFit/>
          </a:bodyPr>
          <a:lstStyle/>
          <a:p>
            <a:pPr marL="291654" marR="0">
              <a:lnSpc>
                <a:spcPts val="1661"/>
              </a:lnSpc>
              <a:spcBef>
                <a:spcPts val="0"/>
              </a:spcBef>
              <a:spcAft>
                <a:spcPts val="0"/>
              </a:spcAft>
            </a:pPr>
            <a:r>
              <a:rPr sz="1500" dirty="0">
                <a:solidFill>
                  <a:srgbClr val="000000"/>
                </a:solidFill>
                <a:latin typeface="LCWNTP+TimesNewRomanPSMT"/>
                <a:cs typeface="LCWNTP+TimesNewRomanPSMT"/>
              </a:rPr>
              <a:t>Nghị định số 06/2022/NĐ-CP</a:t>
            </a:r>
            <a:r>
              <a:rPr sz="1500" spc="-56" dirty="0">
                <a:solidFill>
                  <a:srgbClr val="000000"/>
                </a:solidFill>
                <a:latin typeface="LCWNTP+TimesNewRomanPSMT"/>
                <a:cs typeface="LCWNTP+TimesNewRomanPSMT"/>
              </a:rPr>
              <a:t> </a:t>
            </a:r>
            <a:r>
              <a:rPr sz="1500" dirty="0">
                <a:solidFill>
                  <a:srgbClr val="000000"/>
                </a:solidFill>
                <a:latin typeface="LCWNTP+TimesNewRomanPSMT"/>
                <a:cs typeface="LCWNTP+TimesNewRomanPSMT"/>
              </a:rPr>
              <a:t>ngày</a:t>
            </a:r>
          </a:p>
          <a:p>
            <a:pPr marL="0" marR="0">
              <a:lnSpc>
                <a:spcPts val="1511"/>
              </a:lnSpc>
              <a:spcBef>
                <a:spcPts val="0"/>
              </a:spcBef>
              <a:spcAft>
                <a:spcPts val="0"/>
              </a:spcAft>
            </a:pPr>
            <a:r>
              <a:rPr sz="1500" dirty="0">
                <a:solidFill>
                  <a:srgbClr val="000000"/>
                </a:solidFill>
                <a:latin typeface="LCWNTP+TimesNewRomanPSMT"/>
                <a:cs typeface="LCWNTP+TimesNewRomanPSMT"/>
              </a:rPr>
              <a:t>07/01/2022 quy định về giảm nhẹ phát thải</a:t>
            </a:r>
          </a:p>
          <a:p>
            <a:pPr marL="338707" marR="0">
              <a:lnSpc>
                <a:spcPts val="1488"/>
              </a:lnSpc>
              <a:spcBef>
                <a:spcPts val="0"/>
              </a:spcBef>
              <a:spcAft>
                <a:spcPts val="0"/>
              </a:spcAft>
            </a:pPr>
            <a:r>
              <a:rPr sz="1500" dirty="0">
                <a:solidFill>
                  <a:srgbClr val="000000"/>
                </a:solidFill>
                <a:latin typeface="LCWNTP+TimesNewRomanPSMT"/>
                <a:cs typeface="LCWNTP+TimesNewRomanPSMT"/>
              </a:rPr>
              <a:t>khí nhà kính và bảo vệ tầng ô-dôn</a:t>
            </a:r>
          </a:p>
        </p:txBody>
      </p:sp>
      <p:sp>
        <p:nvSpPr>
          <p:cNvPr id="6" name="object 6"/>
          <p:cNvSpPr txBox="1"/>
          <p:nvPr/>
        </p:nvSpPr>
        <p:spPr>
          <a:xfrm>
            <a:off x="5530107" y="3871890"/>
            <a:ext cx="3247898" cy="630063"/>
          </a:xfrm>
          <a:prstGeom prst="rect">
            <a:avLst/>
          </a:prstGeom>
        </p:spPr>
        <p:txBody>
          <a:bodyPr vert="horz" wrap="square" lIns="0" tIns="0" rIns="0" bIns="0" rtlCol="0">
            <a:spAutoFit/>
          </a:bodyPr>
          <a:lstStyle/>
          <a:p>
            <a:pPr marL="201866" marR="0">
              <a:lnSpc>
                <a:spcPts val="1661"/>
              </a:lnSpc>
              <a:spcBef>
                <a:spcPts val="0"/>
              </a:spcBef>
              <a:spcAft>
                <a:spcPts val="0"/>
              </a:spcAft>
            </a:pPr>
            <a:r>
              <a:rPr sz="1500" dirty="0">
                <a:solidFill>
                  <a:srgbClr val="000000"/>
                </a:solidFill>
                <a:latin typeface="LCWNTP+TimesNewRomanPSMT"/>
                <a:cs typeface="LCWNTP+TimesNewRomanPSMT"/>
              </a:rPr>
              <a:t>Nghị định số 08/2022/NĐ-CP</a:t>
            </a:r>
            <a:r>
              <a:rPr sz="1500" spc="-56" dirty="0">
                <a:solidFill>
                  <a:srgbClr val="000000"/>
                </a:solidFill>
                <a:latin typeface="LCWNTP+TimesNewRomanPSMT"/>
                <a:cs typeface="LCWNTP+TimesNewRomanPSMT"/>
              </a:rPr>
              <a:t> </a:t>
            </a:r>
            <a:r>
              <a:rPr sz="1500" dirty="0">
                <a:solidFill>
                  <a:srgbClr val="000000"/>
                </a:solidFill>
                <a:latin typeface="LCWNTP+TimesNewRomanPSMT"/>
                <a:cs typeface="LCWNTP+TimesNewRomanPSMT"/>
              </a:rPr>
              <a:t>ngày</a:t>
            </a:r>
          </a:p>
          <a:p>
            <a:pPr marL="0" marR="0">
              <a:lnSpc>
                <a:spcPts val="1511"/>
              </a:lnSpc>
              <a:spcBef>
                <a:spcPts val="0"/>
              </a:spcBef>
              <a:spcAft>
                <a:spcPts val="0"/>
              </a:spcAft>
            </a:pPr>
            <a:r>
              <a:rPr sz="1500" dirty="0">
                <a:solidFill>
                  <a:srgbClr val="000000"/>
                </a:solidFill>
                <a:latin typeface="LCWNTP+TimesNewRomanPSMT"/>
                <a:cs typeface="LCWNTP+TimesNewRomanPSMT"/>
              </a:rPr>
              <a:t>10/01/2022 quy định chi tiết một số điều</a:t>
            </a:r>
          </a:p>
          <a:p>
            <a:pPr marL="474979" marR="0">
              <a:lnSpc>
                <a:spcPts val="1488"/>
              </a:lnSpc>
              <a:spcBef>
                <a:spcPts val="0"/>
              </a:spcBef>
              <a:spcAft>
                <a:spcPts val="0"/>
              </a:spcAft>
            </a:pPr>
            <a:r>
              <a:rPr sz="1500" dirty="0">
                <a:solidFill>
                  <a:srgbClr val="000000"/>
                </a:solidFill>
                <a:latin typeface="LCWNTP+TimesNewRomanPSMT"/>
                <a:cs typeface="LCWNTP+TimesNewRomanPSMT"/>
              </a:rPr>
              <a:t>của Luật Bảo vệ môi trường</a:t>
            </a:r>
          </a:p>
        </p:txBody>
      </p:sp>
      <p:sp>
        <p:nvSpPr>
          <p:cNvPr id="7" name="object 7"/>
          <p:cNvSpPr txBox="1"/>
          <p:nvPr/>
        </p:nvSpPr>
        <p:spPr>
          <a:xfrm>
            <a:off x="471440" y="5061485"/>
            <a:ext cx="933576" cy="516112"/>
          </a:xfrm>
          <a:prstGeom prst="rect">
            <a:avLst/>
          </a:prstGeom>
        </p:spPr>
        <p:txBody>
          <a:bodyPr vert="horz" wrap="square" lIns="0" tIns="0" rIns="0" bIns="0" rtlCol="0">
            <a:spAutoFit/>
          </a:bodyPr>
          <a:lstStyle/>
          <a:p>
            <a:pPr marL="0" marR="0">
              <a:lnSpc>
                <a:spcPts val="1771"/>
              </a:lnSpc>
              <a:spcBef>
                <a:spcPts val="0"/>
              </a:spcBef>
              <a:spcAft>
                <a:spcPts val="0"/>
              </a:spcAft>
            </a:pPr>
            <a:r>
              <a:rPr sz="1600" dirty="0">
                <a:solidFill>
                  <a:srgbClr val="000000"/>
                </a:solidFill>
                <a:latin typeface="HTSVMS+TimesNewRomanPSMT"/>
                <a:cs typeface="HTSVMS+TimesNewRomanPSMT"/>
              </a:rPr>
              <a:t>02</a:t>
            </a:r>
            <a:r>
              <a:rPr sz="1600" spc="-25"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Thông</a:t>
            </a:r>
          </a:p>
          <a:p>
            <a:pPr marL="307149" marR="0">
              <a:lnSpc>
                <a:spcPts val="1771"/>
              </a:lnSpc>
              <a:spcBef>
                <a:spcPts val="220"/>
              </a:spcBef>
              <a:spcAft>
                <a:spcPts val="0"/>
              </a:spcAft>
            </a:pPr>
            <a:r>
              <a:rPr sz="1600" dirty="0">
                <a:solidFill>
                  <a:srgbClr val="000000"/>
                </a:solidFill>
                <a:latin typeface="HTSVMS+TimesNewRomanPSMT"/>
                <a:cs typeface="HTSVMS+TimesNewRomanPSMT"/>
              </a:rPr>
              <a:t>tư</a:t>
            </a:r>
          </a:p>
        </p:txBody>
      </p:sp>
      <p:sp>
        <p:nvSpPr>
          <p:cNvPr id="8" name="object 8"/>
          <p:cNvSpPr txBox="1"/>
          <p:nvPr/>
        </p:nvSpPr>
        <p:spPr>
          <a:xfrm>
            <a:off x="1816513" y="6054258"/>
            <a:ext cx="3374676" cy="630064"/>
          </a:xfrm>
          <a:prstGeom prst="rect">
            <a:avLst/>
          </a:prstGeom>
        </p:spPr>
        <p:txBody>
          <a:bodyPr vert="horz" wrap="square" lIns="0" tIns="0" rIns="0" bIns="0" rtlCol="0">
            <a:spAutoFit/>
          </a:bodyPr>
          <a:lstStyle/>
          <a:p>
            <a:pPr marL="109537" marR="0">
              <a:lnSpc>
                <a:spcPts val="1661"/>
              </a:lnSpc>
              <a:spcBef>
                <a:spcPts val="0"/>
              </a:spcBef>
              <a:spcAft>
                <a:spcPts val="0"/>
              </a:spcAft>
            </a:pPr>
            <a:r>
              <a:rPr sz="1500" dirty="0">
                <a:solidFill>
                  <a:srgbClr val="000000"/>
                </a:solidFill>
                <a:latin typeface="LCWNTP+TimesNewRomanPSMT"/>
                <a:cs typeface="LCWNTP+TimesNewRomanPSMT"/>
              </a:rPr>
              <a:t>Thông tư số 01/2022/TT-BTNMT</a:t>
            </a:r>
            <a:r>
              <a:rPr sz="1500" spc="-18" dirty="0">
                <a:solidFill>
                  <a:srgbClr val="000000"/>
                </a:solidFill>
                <a:latin typeface="LCWNTP+TimesNewRomanPSMT"/>
                <a:cs typeface="LCWNTP+TimesNewRomanPSMT"/>
              </a:rPr>
              <a:t> </a:t>
            </a:r>
            <a:r>
              <a:rPr sz="1500" dirty="0">
                <a:solidFill>
                  <a:srgbClr val="000000"/>
                </a:solidFill>
                <a:latin typeface="LCWNTP+TimesNewRomanPSMT"/>
                <a:cs typeface="LCWNTP+TimesNewRomanPSMT"/>
              </a:rPr>
              <a:t>ngày</a:t>
            </a:r>
          </a:p>
          <a:p>
            <a:pPr marL="0" marR="0">
              <a:lnSpc>
                <a:spcPts val="1488"/>
              </a:lnSpc>
              <a:spcBef>
                <a:spcPts val="0"/>
              </a:spcBef>
              <a:spcAft>
                <a:spcPts val="0"/>
              </a:spcAft>
            </a:pPr>
            <a:r>
              <a:rPr sz="1500" dirty="0">
                <a:solidFill>
                  <a:srgbClr val="000000"/>
                </a:solidFill>
                <a:latin typeface="LCWNTP+TimesNewRomanPSMT"/>
                <a:cs typeface="LCWNTP+TimesNewRomanPSMT"/>
              </a:rPr>
              <a:t>07/01/2022 quy định chi tiết thi hành Luật</a:t>
            </a:r>
          </a:p>
          <a:p>
            <a:pPr marL="98107" marR="0">
              <a:lnSpc>
                <a:spcPts val="1512"/>
              </a:lnSpc>
              <a:spcBef>
                <a:spcPts val="50"/>
              </a:spcBef>
              <a:spcAft>
                <a:spcPts val="0"/>
              </a:spcAft>
            </a:pPr>
            <a:r>
              <a:rPr sz="1500" dirty="0">
                <a:solidFill>
                  <a:srgbClr val="000000"/>
                </a:solidFill>
                <a:latin typeface="LCWNTP+TimesNewRomanPSMT"/>
                <a:cs typeface="LCWNTP+TimesNewRomanPSMT"/>
              </a:rPr>
              <a:t>BVMT</a:t>
            </a:r>
            <a:r>
              <a:rPr sz="1500" spc="-27" dirty="0">
                <a:solidFill>
                  <a:srgbClr val="000000"/>
                </a:solidFill>
                <a:latin typeface="LCWNTP+TimesNewRomanPSMT"/>
                <a:cs typeface="LCWNTP+TimesNewRomanPSMT"/>
              </a:rPr>
              <a:t> </a:t>
            </a:r>
            <a:r>
              <a:rPr sz="1500" dirty="0">
                <a:solidFill>
                  <a:srgbClr val="000000"/>
                </a:solidFill>
                <a:latin typeface="LCWNTP+TimesNewRomanPSMT"/>
                <a:cs typeface="LCWNTP+TimesNewRomanPSMT"/>
              </a:rPr>
              <a:t>về ứng phó với biến đổi khí hậu</a:t>
            </a:r>
          </a:p>
        </p:txBody>
      </p:sp>
      <p:sp>
        <p:nvSpPr>
          <p:cNvPr id="9" name="object 9"/>
          <p:cNvSpPr txBox="1"/>
          <p:nvPr/>
        </p:nvSpPr>
        <p:spPr>
          <a:xfrm>
            <a:off x="5563679" y="6054258"/>
            <a:ext cx="3321907" cy="630064"/>
          </a:xfrm>
          <a:prstGeom prst="rect">
            <a:avLst/>
          </a:prstGeom>
        </p:spPr>
        <p:txBody>
          <a:bodyPr vert="horz" wrap="square" lIns="0" tIns="0" rIns="0" bIns="0" rtlCol="0">
            <a:spAutoFit/>
          </a:bodyPr>
          <a:lstStyle/>
          <a:p>
            <a:pPr marL="83185" marR="0">
              <a:lnSpc>
                <a:spcPts val="1661"/>
              </a:lnSpc>
              <a:spcBef>
                <a:spcPts val="0"/>
              </a:spcBef>
              <a:spcAft>
                <a:spcPts val="0"/>
              </a:spcAft>
            </a:pPr>
            <a:r>
              <a:rPr sz="1500" dirty="0">
                <a:solidFill>
                  <a:srgbClr val="000000"/>
                </a:solidFill>
                <a:latin typeface="LCWNTP+TimesNewRomanPSMT"/>
                <a:cs typeface="LCWNTP+TimesNewRomanPSMT"/>
              </a:rPr>
              <a:t>Thông tư số 02/2022/TT-BTNMT</a:t>
            </a:r>
            <a:r>
              <a:rPr sz="1500" spc="-18" dirty="0">
                <a:solidFill>
                  <a:srgbClr val="000000"/>
                </a:solidFill>
                <a:latin typeface="LCWNTP+TimesNewRomanPSMT"/>
                <a:cs typeface="LCWNTP+TimesNewRomanPSMT"/>
              </a:rPr>
              <a:t> </a:t>
            </a:r>
            <a:r>
              <a:rPr sz="1500" dirty="0">
                <a:solidFill>
                  <a:srgbClr val="000000"/>
                </a:solidFill>
                <a:latin typeface="LCWNTP+TimesNewRomanPSMT"/>
                <a:cs typeface="LCWNTP+TimesNewRomanPSMT"/>
              </a:rPr>
              <a:t>ngày</a:t>
            </a:r>
          </a:p>
          <a:p>
            <a:pPr marL="0" marR="0">
              <a:lnSpc>
                <a:spcPts val="1488"/>
              </a:lnSpc>
              <a:spcBef>
                <a:spcPts val="0"/>
              </a:spcBef>
              <a:spcAft>
                <a:spcPts val="0"/>
              </a:spcAft>
            </a:pPr>
            <a:r>
              <a:rPr sz="1500" dirty="0">
                <a:solidFill>
                  <a:srgbClr val="000000"/>
                </a:solidFill>
                <a:latin typeface="LCWNTP+TimesNewRomanPSMT"/>
                <a:cs typeface="LCWNTP+TimesNewRomanPSMT"/>
              </a:rPr>
              <a:t>10/01/2022 quy định chi tiết thi hành một</a:t>
            </a:r>
          </a:p>
          <a:p>
            <a:pPr marL="658876" marR="0">
              <a:lnSpc>
                <a:spcPts val="1512"/>
              </a:lnSpc>
              <a:spcBef>
                <a:spcPts val="50"/>
              </a:spcBef>
              <a:spcAft>
                <a:spcPts val="0"/>
              </a:spcAft>
            </a:pPr>
            <a:r>
              <a:rPr sz="1500" dirty="0">
                <a:solidFill>
                  <a:srgbClr val="000000"/>
                </a:solidFill>
                <a:latin typeface="LCWNTP+TimesNewRomanPSMT"/>
                <a:cs typeface="LCWNTP+TimesNewRomanPSMT"/>
              </a:rPr>
              <a:t>số điều của Luật BVMT</a:t>
            </a:r>
          </a:p>
        </p:txBody>
      </p:sp>
    </p:spTree>
  </p:cSld>
  <p:clrMapOvr>
    <a:masterClrMapping/>
  </p:clrMapOvr>
  <p:transition spd="slow">
    <p:push dir="u"/>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332656"/>
            <a:ext cx="8136904" cy="1280890"/>
          </a:xfrm>
        </p:spPr>
        <p:txBody>
          <a:bodyPr>
            <a:normAutofit fontScale="90000"/>
          </a:bodyPr>
          <a:lstStyle/>
          <a:p>
            <a:pPr algn="ctr"/>
            <a:r>
              <a:rPr lang="vi-VN" b="1" dirty="0">
                <a:solidFill>
                  <a:srgbClr val="0070C0"/>
                </a:solidFill>
                <a:latin typeface="Times New Roman" panose="02020603050405020304" pitchFamily="18" charset="0"/>
                <a:cs typeface="Times New Roman" panose="02020603050405020304" pitchFamily="18" charset="0"/>
              </a:rPr>
              <a:t>Trách nhiệm quản lý nhà nước về bảo vệ </a:t>
            </a:r>
            <a:br>
              <a:rPr lang="en-US" b="1" dirty="0">
                <a:solidFill>
                  <a:srgbClr val="0070C0"/>
                </a:solidFill>
                <a:latin typeface="Times New Roman" panose="02020603050405020304" pitchFamily="18" charset="0"/>
                <a:cs typeface="Times New Roman" panose="02020603050405020304" pitchFamily="18" charset="0"/>
              </a:rPr>
            </a:br>
            <a:r>
              <a:rPr lang="vi-VN" b="1" dirty="0">
                <a:solidFill>
                  <a:srgbClr val="0070C0"/>
                </a:solidFill>
                <a:latin typeface="Times New Roman" panose="02020603050405020304" pitchFamily="18" charset="0"/>
                <a:cs typeface="Times New Roman" panose="02020603050405020304" pitchFamily="18" charset="0"/>
              </a:rPr>
              <a:t>môi trường của Ủy ban nhân dân </a:t>
            </a:r>
            <a:r>
              <a:rPr lang="en-US" b="1" dirty="0">
                <a:solidFill>
                  <a:srgbClr val="0070C0"/>
                </a:solidFill>
                <a:latin typeface="Times New Roman" panose="02020603050405020304" pitchFamily="18" charset="0"/>
                <a:cs typeface="Times New Roman" panose="02020603050405020304" pitchFamily="18" charset="0"/>
              </a:rPr>
              <a:t>cấp huyện</a:t>
            </a:r>
            <a:br>
              <a:rPr lang="en-US" b="1" dirty="0">
                <a:solidFill>
                  <a:srgbClr val="0070C0"/>
                </a:solidFill>
                <a:latin typeface="Times New Roman" panose="02020603050405020304" pitchFamily="18" charset="0"/>
                <a:cs typeface="Times New Roman" panose="02020603050405020304" pitchFamily="18" charset="0"/>
              </a:rPr>
            </a:br>
            <a:r>
              <a:rPr lang="en-GB" dirty="0">
                <a:solidFill>
                  <a:srgbClr val="0070C0"/>
                </a:solidFill>
                <a:latin typeface="Times New Roman" panose="02020603050405020304" pitchFamily="18" charset="0"/>
                <a:cs typeface="Times New Roman" panose="02020603050405020304" pitchFamily="18" charset="0"/>
              </a:rPr>
              <a:t>(Khoản 2 Điều 168)</a:t>
            </a:r>
          </a:p>
        </p:txBody>
      </p:sp>
      <p:sp>
        <p:nvSpPr>
          <p:cNvPr id="4" name="Rectangle 3"/>
          <p:cNvSpPr/>
          <p:nvPr/>
        </p:nvSpPr>
        <p:spPr>
          <a:xfrm>
            <a:off x="395536" y="1988840"/>
            <a:ext cx="8280920" cy="4662815"/>
          </a:xfrm>
          <a:prstGeom prst="rect">
            <a:avLst/>
          </a:prstGeom>
        </p:spPr>
        <p:txBody>
          <a:bodyPr wrap="square">
            <a:spAutoFit/>
          </a:bodyPr>
          <a:lstStyle/>
          <a:p>
            <a:pPr algn="just">
              <a:lnSpc>
                <a:spcPct val="150000"/>
              </a:lnSpc>
            </a:pPr>
            <a:r>
              <a:rPr lang="vi-VN"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a) Xây dựng, ban hành hoặc trình cấp có thẩm quyền ban hành văn bản quy phạm pháp luật về bảo vệ môi trường, kế hoạch, chương trình, đề án, dự án về bảo vệ môi trường của địa phương;</a:t>
            </a:r>
            <a:endParaRPr lang="en-GB" dirty="0">
              <a:solidFill>
                <a:srgbClr val="FF0000"/>
              </a:solidFill>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50000"/>
              </a:lnSpc>
            </a:pPr>
            <a:r>
              <a:rPr lang="vi-VN"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b) Cấp, cấp đổi, điều chỉnh, cấp lại, thu hồi </a:t>
            </a:r>
            <a:r>
              <a:rPr lang="vi-VN"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giấy phép môi trường </a:t>
            </a:r>
            <a:r>
              <a:rPr lang="vi-VN"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theo thẩm quyền;</a:t>
            </a:r>
            <a:endParaRPr lang="en-GB" dirty="0">
              <a:solidFill>
                <a:srgbClr val="7030A0"/>
              </a:solidFill>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50000"/>
              </a:lnSpc>
            </a:pPr>
            <a:r>
              <a:rPr lang="vi-VN" dirty="0">
                <a:solidFill>
                  <a:schemeClr val="accent2"/>
                </a:solidFill>
                <a:latin typeface="Times New Roman" panose="02020603050405020304" pitchFamily="18" charset="0"/>
                <a:ea typeface="Times New Roman" panose="02020603050405020304" pitchFamily="18" charset="0"/>
                <a:cs typeface="Times New Roman" panose="02020603050405020304" pitchFamily="18" charset="0"/>
              </a:rPr>
              <a:t>c) </a:t>
            </a:r>
            <a:r>
              <a:rPr lang="vi-VN"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Chỉ đạo, hướng dẫn, kiểm tra và tổ chức thực hiện kiểm soát nguồn ô nhiễm; phòng ngừa, ứng phó sự cố môi trường trên địa bàn theo quy định của pháp luật; tổ chức quản lý các nguồn thải trên địa bàn theo phân công, phân cấp; chịu trách nhiệm trước Ủy ban nhân dân cấp tỉnh về việc để xảy ra ô nhiễm môi trường trên địa bàn;</a:t>
            </a:r>
            <a:endParaRPr lang="en-GB" dirty="0">
              <a:solidFill>
                <a:srgbClr val="0070C0"/>
              </a:solidFill>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50000"/>
              </a:lnSpc>
            </a:pPr>
            <a:r>
              <a:rPr lang="vi-VN"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d) Tổ chức theo dõi, giám sát, cảnh báo, quản lý chất lượng môi trường và quản lý chất thải trên địa bàn theo thẩm quyền hoặc theo phân cấp của Ủy ban nhân dân cấp tỉnh; cải tạo, phục hồi môi trường; bảo tồn thiên nhiên và đa dạng sinh học;</a:t>
            </a:r>
            <a:endParaRPr lang="en-GB" dirty="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28051233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683568" y="624110"/>
            <a:ext cx="7850832" cy="1280890"/>
          </a:xfrm>
        </p:spPr>
        <p:txBody>
          <a:bodyPr>
            <a:normAutofit fontScale="90000"/>
          </a:bodyPr>
          <a:lstStyle/>
          <a:p>
            <a:pPr algn="ctr"/>
            <a:r>
              <a:rPr lang="vi-VN" b="1" dirty="0">
                <a:solidFill>
                  <a:srgbClr val="0070C0"/>
                </a:solidFill>
                <a:latin typeface="Times New Roman" panose="02020603050405020304" pitchFamily="18" charset="0"/>
                <a:cs typeface="Times New Roman" panose="02020603050405020304" pitchFamily="18" charset="0"/>
              </a:rPr>
              <a:t>Trách nhiệm quản lý nhà nước về bảo vệ </a:t>
            </a:r>
            <a:br>
              <a:rPr lang="en-US" b="1" dirty="0">
                <a:solidFill>
                  <a:srgbClr val="0070C0"/>
                </a:solidFill>
                <a:latin typeface="Times New Roman" panose="02020603050405020304" pitchFamily="18" charset="0"/>
                <a:cs typeface="Times New Roman" panose="02020603050405020304" pitchFamily="18" charset="0"/>
              </a:rPr>
            </a:br>
            <a:r>
              <a:rPr lang="vi-VN" b="1" dirty="0">
                <a:solidFill>
                  <a:srgbClr val="0070C0"/>
                </a:solidFill>
                <a:latin typeface="Times New Roman" panose="02020603050405020304" pitchFamily="18" charset="0"/>
                <a:cs typeface="Times New Roman" panose="02020603050405020304" pitchFamily="18" charset="0"/>
              </a:rPr>
              <a:t>môi trường của Ủy ban nhân dân </a:t>
            </a:r>
            <a:r>
              <a:rPr lang="en-US" b="1" dirty="0">
                <a:solidFill>
                  <a:srgbClr val="0070C0"/>
                </a:solidFill>
                <a:latin typeface="Times New Roman" panose="02020603050405020304" pitchFamily="18" charset="0"/>
                <a:cs typeface="Times New Roman" panose="02020603050405020304" pitchFamily="18" charset="0"/>
              </a:rPr>
              <a:t>cấp huyện</a:t>
            </a:r>
            <a:br>
              <a:rPr lang="en-US" b="1" dirty="0">
                <a:solidFill>
                  <a:srgbClr val="0070C0"/>
                </a:solidFill>
                <a:latin typeface="Times New Roman" panose="02020603050405020304" pitchFamily="18" charset="0"/>
                <a:cs typeface="Times New Roman" panose="02020603050405020304" pitchFamily="18" charset="0"/>
              </a:rPr>
            </a:br>
            <a:r>
              <a:rPr lang="en-GB" dirty="0">
                <a:solidFill>
                  <a:srgbClr val="0070C0"/>
                </a:solidFill>
                <a:latin typeface="Times New Roman" panose="02020603050405020304" pitchFamily="18" charset="0"/>
                <a:cs typeface="Times New Roman" panose="02020603050405020304" pitchFamily="18" charset="0"/>
              </a:rPr>
              <a:t>(Khoản 2 Điều 168)</a:t>
            </a:r>
            <a:endParaRPr lang="en-GB" dirty="0"/>
          </a:p>
        </p:txBody>
      </p:sp>
      <p:sp>
        <p:nvSpPr>
          <p:cNvPr id="3" name="Text Placeholder 2"/>
          <p:cNvSpPr>
            <a:spLocks noGrp="1"/>
          </p:cNvSpPr>
          <p:nvPr>
            <p:ph type="body" idx="1"/>
          </p:nvPr>
        </p:nvSpPr>
        <p:spPr>
          <a:xfrm>
            <a:off x="324508" y="2204864"/>
            <a:ext cx="8568952" cy="4248472"/>
          </a:xfrm>
        </p:spPr>
        <p:txBody>
          <a:bodyPr/>
          <a:lstStyle/>
          <a:p>
            <a:pPr marL="0" lvl="0" indent="0" algn="just" defTabSz="914400">
              <a:lnSpc>
                <a:spcPct val="150000"/>
              </a:lnSpc>
              <a:spcBef>
                <a:spcPts val="0"/>
              </a:spcBef>
              <a:buClrTx/>
              <a:buNone/>
            </a:pPr>
            <a:r>
              <a:rPr lang="vi-VN" dirty="0">
                <a:solidFill>
                  <a:schemeClr val="accent2">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đ) </a:t>
            </a:r>
            <a:r>
              <a:rPr lang="vi-VN"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Thanh tra, kiểm tra, xử lý vi phạm pháp luật về bảo vệ môi trường theo thẩm quyền hoặc chuyển người có thẩm quyền xử lý theo quy định của pháp luật; giải quyết khiếu nại, tố cáo, kiến nghị về bảo vệ môi trường;</a:t>
            </a:r>
            <a:endParaRPr lang="en-GB" dirty="0">
              <a:solidFill>
                <a:srgbClr val="0070C0"/>
              </a:solidFill>
              <a:latin typeface="Times New Roman" panose="02020603050405020304" pitchFamily="18" charset="0"/>
              <a:ea typeface="Calibri" panose="020F0502020204030204" pitchFamily="34" charset="0"/>
              <a:cs typeface="Times New Roman" panose="02020603050405020304" pitchFamily="18" charset="0"/>
            </a:endParaRPr>
          </a:p>
          <a:p>
            <a:pPr marL="0" lvl="0" indent="0" algn="just" defTabSz="914400">
              <a:lnSpc>
                <a:spcPct val="150000"/>
              </a:lnSpc>
              <a:spcBef>
                <a:spcPts val="0"/>
              </a:spcBef>
              <a:buClrTx/>
              <a:buNone/>
            </a:pPr>
            <a:r>
              <a:rPr lang="vi-VN"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e) Truyền thông, phổ biến kiến thức, tuyên truyền pháp luật về bảo vệ môi trường; giáo dục, nâng cao nhận thức, ý thức về bảo vệ môi trường trong cộng đồng;</a:t>
            </a:r>
            <a:endParaRPr lang="en-GB" dirty="0">
              <a:solidFill>
                <a:srgbClr val="FF0000"/>
              </a:solidFill>
              <a:latin typeface="Times New Roman" panose="02020603050405020304" pitchFamily="18" charset="0"/>
              <a:ea typeface="Calibri" panose="020F0502020204030204" pitchFamily="34" charset="0"/>
              <a:cs typeface="Times New Roman" panose="02020603050405020304" pitchFamily="18" charset="0"/>
            </a:endParaRPr>
          </a:p>
          <a:p>
            <a:pPr marL="0" lvl="0" indent="0" algn="just" defTabSz="914400">
              <a:lnSpc>
                <a:spcPct val="150000"/>
              </a:lnSpc>
              <a:spcBef>
                <a:spcPts val="0"/>
              </a:spcBef>
              <a:buClrTx/>
              <a:buNone/>
            </a:pPr>
            <a:r>
              <a:rPr lang="vi-VN"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 Thông tin về môi trường, báo cáo môi trường theo quy định của pháp luật;</a:t>
            </a:r>
            <a:endParaRPr lang="en-GB"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marL="0" lvl="0" indent="0" algn="just" defTabSz="914400">
              <a:lnSpc>
                <a:spcPct val="150000"/>
              </a:lnSpc>
              <a:spcBef>
                <a:spcPts val="0"/>
              </a:spcBef>
              <a:buClrTx/>
              <a:buNone/>
            </a:pPr>
            <a:r>
              <a:rPr lang="vi-VN"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h) Huy động và sử dụng nguồn lực cho công tác bảo vệ môi trường theo quy định của pháp luật; trình Hội đồng nhân dân cùng cấp hoặc cấp có thẩm quyền bố trí kinh phí để thực hiện nhiệm vụ bảo vệ môi trường theo phân cấp ngân sách hiện hành;</a:t>
            </a:r>
            <a:endParaRPr lang="en-GB" dirty="0">
              <a:solidFill>
                <a:srgbClr val="7030A0"/>
              </a:solidFill>
              <a:latin typeface="Times New Roman" panose="02020603050405020304" pitchFamily="18" charset="0"/>
              <a:ea typeface="Calibri" panose="020F0502020204030204" pitchFamily="34" charset="0"/>
              <a:cs typeface="Times New Roman" panose="02020603050405020304" pitchFamily="18" charset="0"/>
            </a:endParaRPr>
          </a:p>
          <a:p>
            <a:pPr marL="0" lvl="0" indent="0" algn="just" defTabSz="914400">
              <a:lnSpc>
                <a:spcPct val="150000"/>
              </a:lnSpc>
              <a:spcBef>
                <a:spcPts val="0"/>
              </a:spcBef>
              <a:buClrTx/>
              <a:buNone/>
            </a:pPr>
            <a:r>
              <a:rPr lang="vi-VN"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i) Thực hiện nhiệm vụ bảo vệ môi trường khác do Ủy ban nhân dân cấp tỉnh giao.</a:t>
            </a:r>
            <a:endParaRPr lang="en-GB"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endParaRPr lang="en-GB" dirty="0"/>
          </a:p>
        </p:txBody>
      </p:sp>
    </p:spTree>
    <p:extLst>
      <p:ext uri="{BB962C8B-B14F-4D97-AF65-F5344CB8AC3E}">
        <p14:creationId xmlns:p14="http://schemas.microsoft.com/office/powerpoint/2010/main" val="252743710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08348" y="188640"/>
            <a:ext cx="7418784" cy="1280890"/>
          </a:xfrm>
        </p:spPr>
        <p:txBody>
          <a:bodyPr>
            <a:normAutofit fontScale="90000"/>
          </a:bodyPr>
          <a:lstStyle/>
          <a:p>
            <a:pPr algn="ctr"/>
            <a:r>
              <a:rPr lang="vi-VN" sz="3200" b="1" dirty="0">
                <a:solidFill>
                  <a:srgbClr val="0070C0"/>
                </a:solidFill>
                <a:latin typeface="Times New Roman" panose="02020603050405020304" pitchFamily="18" charset="0"/>
                <a:cs typeface="Times New Roman" panose="02020603050405020304" pitchFamily="18" charset="0"/>
              </a:rPr>
              <a:t>Trách nhiệm quản lý nhà nước về bảo vệ </a:t>
            </a:r>
            <a:br>
              <a:rPr lang="en-GB" sz="3200" b="1" dirty="0">
                <a:solidFill>
                  <a:srgbClr val="0070C0"/>
                </a:solidFill>
                <a:latin typeface="Times New Roman" panose="02020603050405020304" pitchFamily="18" charset="0"/>
                <a:cs typeface="Times New Roman" panose="02020603050405020304" pitchFamily="18" charset="0"/>
              </a:rPr>
            </a:br>
            <a:r>
              <a:rPr lang="vi-VN" sz="3200" b="1" dirty="0">
                <a:solidFill>
                  <a:srgbClr val="0070C0"/>
                </a:solidFill>
                <a:latin typeface="Times New Roman" panose="02020603050405020304" pitchFamily="18" charset="0"/>
                <a:cs typeface="Times New Roman" panose="02020603050405020304" pitchFamily="18" charset="0"/>
              </a:rPr>
              <a:t>môi trường của Ủy ban nhân dân </a:t>
            </a:r>
            <a:r>
              <a:rPr lang="en-US" sz="3200" b="1" dirty="0">
                <a:solidFill>
                  <a:srgbClr val="0070C0"/>
                </a:solidFill>
                <a:latin typeface="Times New Roman" panose="02020603050405020304" pitchFamily="18" charset="0"/>
                <a:cs typeface="Times New Roman" panose="02020603050405020304" pitchFamily="18" charset="0"/>
              </a:rPr>
              <a:t>cấp xã</a:t>
            </a:r>
            <a:br>
              <a:rPr lang="en-US" sz="3200" b="1" dirty="0">
                <a:solidFill>
                  <a:srgbClr val="0070C0"/>
                </a:solidFill>
                <a:latin typeface="Times New Roman" panose="02020603050405020304" pitchFamily="18" charset="0"/>
                <a:cs typeface="Times New Roman" panose="02020603050405020304" pitchFamily="18" charset="0"/>
              </a:rPr>
            </a:br>
            <a:r>
              <a:rPr lang="en-GB" sz="3200" dirty="0">
                <a:solidFill>
                  <a:srgbClr val="0070C0"/>
                </a:solidFill>
                <a:latin typeface="Times New Roman" panose="02020603050405020304" pitchFamily="18" charset="0"/>
                <a:cs typeface="Times New Roman" panose="02020603050405020304" pitchFamily="18" charset="0"/>
              </a:rPr>
              <a:t>(Khoản 3 Điều 168)</a:t>
            </a:r>
            <a:endParaRPr lang="en-GB" dirty="0">
              <a:solidFill>
                <a:srgbClr val="0070C0"/>
              </a:solidFill>
              <a:latin typeface="Times New Roman" panose="02020603050405020304" pitchFamily="18" charset="0"/>
              <a:cs typeface="Times New Roman" panose="02020603050405020304" pitchFamily="18" charset="0"/>
            </a:endParaRPr>
          </a:p>
        </p:txBody>
      </p:sp>
      <p:sp>
        <p:nvSpPr>
          <p:cNvPr id="4" name="Rectangle 3"/>
          <p:cNvSpPr/>
          <p:nvPr/>
        </p:nvSpPr>
        <p:spPr>
          <a:xfrm>
            <a:off x="179512" y="1700808"/>
            <a:ext cx="8876456" cy="4343497"/>
          </a:xfrm>
          <a:prstGeom prst="rect">
            <a:avLst/>
          </a:prstGeom>
        </p:spPr>
        <p:txBody>
          <a:bodyPr wrap="square">
            <a:spAutoFit/>
          </a:bodyPr>
          <a:lstStyle/>
          <a:p>
            <a:pPr algn="just">
              <a:lnSpc>
                <a:spcPts val="1300"/>
              </a:lnSpc>
              <a:spcBef>
                <a:spcPts val="600"/>
              </a:spcBef>
              <a:spcAft>
                <a:spcPts val="600"/>
              </a:spcAft>
            </a:pPr>
            <a:r>
              <a:rPr lang="vi-VN" sz="1600" dirty="0">
                <a:solidFill>
                  <a:schemeClr val="accent6">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a) Xây dựng, ban hành theo thẩm quyền và tổ chức thực hiện văn bản quy phạm pháp luật, quy chế, quy ước về giữ gìn vệ sinh, bảo vệ môi trường; xây dựng và tổ chức thực hiện dự án, nhiệm vụ về bảo vệ môi trường;</a:t>
            </a:r>
            <a:endParaRPr lang="en-GB" sz="1600" dirty="0">
              <a:solidFill>
                <a:schemeClr val="accent6">
                  <a:lumMod val="50000"/>
                </a:schemeClr>
              </a:solidFill>
              <a:latin typeface="Times New Roman" panose="02020603050405020304" pitchFamily="18" charset="0"/>
              <a:ea typeface="Calibri" panose="020F0502020204030204" pitchFamily="34" charset="0"/>
              <a:cs typeface="Times New Roman" panose="02020603050405020304" pitchFamily="18" charset="0"/>
            </a:endParaRPr>
          </a:p>
          <a:p>
            <a:pPr algn="just">
              <a:lnSpc>
                <a:spcPts val="1300"/>
              </a:lnSpc>
              <a:spcBef>
                <a:spcPts val="600"/>
              </a:spcBef>
              <a:spcAft>
                <a:spcPts val="600"/>
              </a:spcAft>
            </a:pPr>
            <a:r>
              <a:rPr lang="vi-VN" sz="16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b) Chỉ đạo, hướng dẫn, kiểm tra và tổ chức thực hiện kiểm soát nguồn ô nhiễm; tiếp nhận đăng ký môi trường; phòng ngừa, ứng phó sự cố môi trường trên địa bàn theo quy định của pháp luật; tổ chức quản lý các nguồn thải trên địa bàn theo phân công, phân cấp; chịu trách nhiệm trước Ủy ban nhân dân cấp huyện về việc để xảy ra ô nhiễm môi trường trên địa bàn;</a:t>
            </a:r>
            <a:endParaRPr lang="en-GB" sz="1600" dirty="0">
              <a:solidFill>
                <a:srgbClr val="7030A0"/>
              </a:solidFill>
              <a:latin typeface="Times New Roman" panose="02020603050405020304" pitchFamily="18" charset="0"/>
              <a:ea typeface="Calibri" panose="020F0502020204030204" pitchFamily="34" charset="0"/>
              <a:cs typeface="Times New Roman" panose="02020603050405020304" pitchFamily="18" charset="0"/>
            </a:endParaRPr>
          </a:p>
          <a:p>
            <a:pPr algn="just">
              <a:lnSpc>
                <a:spcPts val="1300"/>
              </a:lnSpc>
              <a:spcBef>
                <a:spcPts val="600"/>
              </a:spcBef>
              <a:spcAft>
                <a:spcPts val="600"/>
              </a:spcAft>
            </a:pPr>
            <a:r>
              <a:rPr lang="vi-VN" sz="16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c) Tổ chức theo dõi, giám sát, cảnh báo, quản lý chất lượng môi trường và quản lý chất thải trên địa bàn theo thẩm quyền hoặc theo phân cấp của Ủy ban nhân dân cấp huyện; cải tạo, phục hồi môi trường; bảo tồn thiên nhiên và đa dạng sinh học;</a:t>
            </a:r>
            <a:endParaRPr lang="en-GB" sz="1600" dirty="0">
              <a:solidFill>
                <a:srgbClr val="0070C0"/>
              </a:solidFill>
              <a:latin typeface="Times New Roman" panose="02020603050405020304" pitchFamily="18" charset="0"/>
              <a:ea typeface="Calibri" panose="020F0502020204030204" pitchFamily="34" charset="0"/>
              <a:cs typeface="Times New Roman" panose="02020603050405020304" pitchFamily="18" charset="0"/>
            </a:endParaRPr>
          </a:p>
          <a:p>
            <a:pPr algn="just">
              <a:lnSpc>
                <a:spcPts val="1300"/>
              </a:lnSpc>
              <a:spcBef>
                <a:spcPts val="600"/>
              </a:spcBef>
              <a:spcAft>
                <a:spcPts val="600"/>
              </a:spcAft>
            </a:pPr>
            <a:r>
              <a:rPr lang="vi-VN" sz="1600" dirty="0">
                <a:solidFill>
                  <a:schemeClr val="accent6">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d) Truyền thông nâng cao nhận thức, xây dựng ý thức về bảo vệ môi trường trong cộng đồng; vận động người dân tham gia giữ gìn vệ sinh, bảo vệ môi trường; hướng dẫn cộng đồng dân cư trên địa bàn đưa nội dung bảo vệ môi trường vào hương ước, quy ước, xây dựng nông thôn mới, gia đình văn hóa;</a:t>
            </a:r>
            <a:endParaRPr lang="en-GB" sz="1600" dirty="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endParaRPr>
          </a:p>
          <a:p>
            <a:pPr algn="just">
              <a:lnSpc>
                <a:spcPts val="1300"/>
              </a:lnSpc>
              <a:spcBef>
                <a:spcPts val="600"/>
              </a:spcBef>
              <a:spcAft>
                <a:spcPts val="600"/>
              </a:spcAft>
            </a:pPr>
            <a:r>
              <a:rPr lang="vi-VN" sz="16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đ) Kiểm tra, xử lý vi phạm pháp luật về bảo vệ môi trường theo thẩm quyền hoặc chuyển người có thẩm quyền xử lý theo quy định của pháp luật; giải quyết khiếu nại, tố cáo, kiến nghị về bảo vệ môi trường theo thẩm quyền;</a:t>
            </a:r>
            <a:endParaRPr lang="en-GB" sz="1600" dirty="0">
              <a:solidFill>
                <a:srgbClr val="0070C0"/>
              </a:solidFill>
              <a:latin typeface="Times New Roman" panose="02020603050405020304" pitchFamily="18" charset="0"/>
              <a:ea typeface="Calibri" panose="020F0502020204030204" pitchFamily="34" charset="0"/>
              <a:cs typeface="Times New Roman" panose="02020603050405020304" pitchFamily="18" charset="0"/>
            </a:endParaRPr>
          </a:p>
          <a:p>
            <a:pPr algn="just">
              <a:lnSpc>
                <a:spcPts val="1300"/>
              </a:lnSpc>
              <a:spcBef>
                <a:spcPts val="600"/>
              </a:spcBef>
              <a:spcAft>
                <a:spcPts val="600"/>
              </a:spcAft>
            </a:pPr>
            <a:r>
              <a:rPr lang="vi-VN" sz="16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e</a:t>
            </a:r>
            <a:r>
              <a:rPr lang="vi-VN" sz="16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Huy động và sử dụng nguồn lực cho công tác bảo vệ môi trường theo quy định của pháp luật;</a:t>
            </a:r>
            <a:endParaRPr lang="en-GB" sz="16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endParaRPr>
          </a:p>
          <a:p>
            <a:pPr algn="just">
              <a:lnSpc>
                <a:spcPts val="1300"/>
              </a:lnSpc>
              <a:spcBef>
                <a:spcPts val="600"/>
              </a:spcBef>
              <a:spcAft>
                <a:spcPts val="600"/>
              </a:spcAft>
            </a:pPr>
            <a:r>
              <a:rPr lang="vi-VN" sz="16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g) Tổ chức thu thập thông tin về môi trường, báo cáo môi trường theo quy định của pháp luật;</a:t>
            </a:r>
            <a:endParaRPr lang="en-GB" sz="1600" dirty="0">
              <a:solidFill>
                <a:srgbClr val="0070C0"/>
              </a:solidFill>
              <a:latin typeface="Times New Roman" panose="02020603050405020304" pitchFamily="18" charset="0"/>
              <a:ea typeface="Calibri" panose="020F0502020204030204" pitchFamily="34" charset="0"/>
              <a:cs typeface="Times New Roman" panose="02020603050405020304" pitchFamily="18" charset="0"/>
            </a:endParaRPr>
          </a:p>
          <a:p>
            <a:pPr algn="just">
              <a:lnSpc>
                <a:spcPts val="1300"/>
              </a:lnSpc>
              <a:spcBef>
                <a:spcPts val="600"/>
              </a:spcBef>
              <a:spcAft>
                <a:spcPts val="600"/>
              </a:spcAft>
            </a:pPr>
            <a:r>
              <a:rPr lang="vi-VN" sz="16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h) Thực hiện nhiệm vụ bảo vệ môi trường khác do Ủy ban nhân dân cấp huyện giao.</a:t>
            </a:r>
            <a:endParaRPr lang="en-GB" sz="1600" dirty="0">
              <a:solidFill>
                <a:srgbClr val="7030A0"/>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29260817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99592" y="624110"/>
            <a:ext cx="7634808" cy="1280890"/>
          </a:xfrm>
        </p:spPr>
        <p:txBody>
          <a:bodyPr>
            <a:normAutofit fontScale="90000"/>
          </a:bodyPr>
          <a:lstStyle/>
          <a:p>
            <a:pPr algn="ctr"/>
            <a:r>
              <a:rPr lang="vi-VN"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Trách nhiệm và quyền hạn của</a:t>
            </a:r>
            <a:br>
              <a:rPr lang="en-US"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br>
            <a:r>
              <a:rPr lang="vi-VN"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Mặt trận Tổ quốc Việt Nam</a:t>
            </a:r>
            <a:br>
              <a:rPr lang="en-GB" sz="48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br>
            <a:endParaRPr lang="en-GB" b="1" dirty="0">
              <a:solidFill>
                <a:srgbClr val="0070C0"/>
              </a:solidFill>
              <a:latin typeface="Times New Roman" panose="02020603050405020304" pitchFamily="18" charset="0"/>
              <a:cs typeface="Times New Roman" panose="02020603050405020304" pitchFamily="18" charset="0"/>
            </a:endParaRPr>
          </a:p>
        </p:txBody>
      </p:sp>
      <p:sp>
        <p:nvSpPr>
          <p:cNvPr id="4" name="Rectangle 3"/>
          <p:cNvSpPr/>
          <p:nvPr/>
        </p:nvSpPr>
        <p:spPr>
          <a:xfrm>
            <a:off x="323528" y="2276872"/>
            <a:ext cx="5002088" cy="3570208"/>
          </a:xfrm>
          <a:prstGeom prst="rect">
            <a:avLst/>
          </a:prstGeom>
        </p:spPr>
        <p:txBody>
          <a:bodyPr wrap="square">
            <a:spAutoFit/>
          </a:bodyPr>
          <a:lstStyle/>
          <a:p>
            <a:pPr algn="just">
              <a:lnSpc>
                <a:spcPct val="150000"/>
              </a:lnSpc>
              <a:spcBef>
                <a:spcPts val="600"/>
              </a:spcBef>
              <a:spcAft>
                <a:spcPts val="600"/>
              </a:spcAft>
            </a:pPr>
            <a:r>
              <a:rPr lang="vi-VN"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 Mặt trận Tổ quốc Việt Nam, trong phạm vi nhiệm vụ, quyền hạn của mình, có trách nhiệm </a:t>
            </a:r>
            <a:r>
              <a:rPr lang="vi-VN" sz="16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tuyên truyền, vận động </a:t>
            </a:r>
            <a:r>
              <a:rPr lang="vi-VN"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các tổ chức thành viên và Nhân dân tham gia hoạt động bảo vệ môi trường.</a:t>
            </a:r>
            <a:endParaRPr lang="en-GB" sz="1600" dirty="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50000"/>
              </a:lnSpc>
              <a:spcBef>
                <a:spcPts val="600"/>
              </a:spcBef>
              <a:spcAft>
                <a:spcPts val="600"/>
              </a:spcAft>
            </a:pPr>
            <a:r>
              <a:rPr lang="vi-VN"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2. Mặt trận Tổ quốc Việt Nam </a:t>
            </a:r>
            <a:r>
              <a:rPr lang="vi-VN" sz="16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thực</a:t>
            </a:r>
            <a:r>
              <a:rPr lang="vi-VN"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16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hiện tư vấn, phản biện, giám sát</a:t>
            </a:r>
            <a:r>
              <a:rPr lang="vi-VN"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việc thực hiện chính sách, pháp luật về bảo vệ môi trường theo quy định của pháp luật. Cơ quan quản lý nhà nước các cấp có trách nhiệm </a:t>
            </a:r>
            <a:r>
              <a:rPr lang="vi-VN" sz="1600" b="1" dirty="0">
                <a:solidFill>
                  <a:schemeClr val="accent6">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tạo điều kiện </a:t>
            </a:r>
            <a:r>
              <a:rPr lang="vi-VN" sz="1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để Mặt trận Tổ quốc Việt Nam tham gia bảo vệ môi trường.</a:t>
            </a:r>
            <a:endParaRPr lang="en-GB" sz="16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5" name="Picture 4"/>
          <p:cNvPicPr>
            <a:picLocks noChangeAspect="1"/>
          </p:cNvPicPr>
          <p:nvPr/>
        </p:nvPicPr>
        <p:blipFill>
          <a:blip r:embed="rId2"/>
          <a:stretch>
            <a:fillRect/>
          </a:stretch>
        </p:blipFill>
        <p:spPr>
          <a:xfrm>
            <a:off x="5508104" y="1758864"/>
            <a:ext cx="3635896" cy="2420888"/>
          </a:xfrm>
          <a:prstGeom prst="rect">
            <a:avLst/>
          </a:prstGeom>
        </p:spPr>
      </p:pic>
      <p:pic>
        <p:nvPicPr>
          <p:cNvPr id="6" name="Picture 5"/>
          <p:cNvPicPr>
            <a:picLocks noChangeAspect="1"/>
          </p:cNvPicPr>
          <p:nvPr/>
        </p:nvPicPr>
        <p:blipFill>
          <a:blip r:embed="rId3"/>
          <a:stretch>
            <a:fillRect/>
          </a:stretch>
        </p:blipFill>
        <p:spPr>
          <a:xfrm>
            <a:off x="5508104" y="4179752"/>
            <a:ext cx="3635896" cy="2563737"/>
          </a:xfrm>
          <a:prstGeom prst="rect">
            <a:avLst/>
          </a:prstGeom>
        </p:spPr>
      </p:pic>
    </p:spTree>
    <p:extLst>
      <p:ext uri="{BB962C8B-B14F-4D97-AF65-F5344CB8AC3E}">
        <p14:creationId xmlns:p14="http://schemas.microsoft.com/office/powerpoint/2010/main" val="253123214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30219" y="274712"/>
            <a:ext cx="8138865" cy="1320800"/>
          </a:xfrm>
        </p:spPr>
        <p:txBody>
          <a:bodyPr>
            <a:normAutofit fontScale="90000"/>
          </a:bodyPr>
          <a:lstStyle/>
          <a:p>
            <a:pPr algn="ctr"/>
            <a:r>
              <a:rPr lang="en-US" sz="3100" b="1" dirty="0">
                <a:solidFill>
                  <a:srgbClr val="FF0000"/>
                </a:solidFill>
                <a:latin typeface="Times New Roman" panose="02020603050405020304" pitchFamily="18" charset="0"/>
                <a:cs typeface="Times New Roman" panose="02020603050405020304" pitchFamily="18" charset="0"/>
              </a:rPr>
              <a:t>TRÁCH NHIỆM VÀ QUYỀN HẠN CỦA TỔ CHỨC CHÍNH TRỊ - XÃ HỘI, TỔ CHỨC </a:t>
            </a:r>
            <a:br>
              <a:rPr lang="en-US" sz="3100" b="1" dirty="0">
                <a:solidFill>
                  <a:srgbClr val="FF0000"/>
                </a:solidFill>
                <a:latin typeface="Times New Roman" panose="02020603050405020304" pitchFamily="18" charset="0"/>
                <a:cs typeface="Times New Roman" panose="02020603050405020304" pitchFamily="18" charset="0"/>
              </a:rPr>
            </a:br>
            <a:r>
              <a:rPr lang="en-US" sz="3100" b="1" dirty="0">
                <a:solidFill>
                  <a:srgbClr val="FF0000"/>
                </a:solidFill>
                <a:latin typeface="Times New Roman" panose="02020603050405020304" pitchFamily="18" charset="0"/>
                <a:cs typeface="Times New Roman" panose="02020603050405020304" pitchFamily="18" charset="0"/>
              </a:rPr>
              <a:t>CHÍNH TRỊ XÃ HỘI NGHỀ NGHIỆP, </a:t>
            </a:r>
            <a:br>
              <a:rPr lang="en-US" sz="3100" b="1" dirty="0">
                <a:solidFill>
                  <a:srgbClr val="FF0000"/>
                </a:solidFill>
                <a:latin typeface="Times New Roman" panose="02020603050405020304" pitchFamily="18" charset="0"/>
                <a:cs typeface="Times New Roman" panose="02020603050405020304" pitchFamily="18" charset="0"/>
              </a:rPr>
            </a:br>
            <a:r>
              <a:rPr lang="en-US" sz="3100" b="1" dirty="0">
                <a:solidFill>
                  <a:srgbClr val="FF0000"/>
                </a:solidFill>
                <a:latin typeface="Times New Roman" panose="02020603050405020304" pitchFamily="18" charset="0"/>
                <a:cs typeface="Times New Roman" panose="02020603050405020304" pitchFamily="18" charset="0"/>
              </a:rPr>
              <a:t>TỔ CHỨC XÃ HỘI – NGHỀ NGHIỆP</a:t>
            </a:r>
            <a:br>
              <a:rPr lang="en-US" b="1" dirty="0">
                <a:solidFill>
                  <a:srgbClr val="FF0000"/>
                </a:solidFill>
                <a:latin typeface="Times New Roman" panose="02020603050405020304" pitchFamily="18" charset="0"/>
                <a:cs typeface="Times New Roman" panose="02020603050405020304" pitchFamily="18" charset="0"/>
              </a:rPr>
            </a:br>
            <a:endParaRPr lang="en-GB" b="1" dirty="0">
              <a:solidFill>
                <a:srgbClr val="FF0000"/>
              </a:solidFill>
              <a:latin typeface="Times New Roman" panose="02020603050405020304" pitchFamily="18" charset="0"/>
              <a:cs typeface="Times New Roman" panose="02020603050405020304" pitchFamily="18" charset="0"/>
            </a:endParaRPr>
          </a:p>
        </p:txBody>
      </p:sp>
      <p:sp>
        <p:nvSpPr>
          <p:cNvPr id="3" name="Text Placeholder 2"/>
          <p:cNvSpPr>
            <a:spLocks noGrp="1"/>
          </p:cNvSpPr>
          <p:nvPr>
            <p:ph type="body" idx="1"/>
          </p:nvPr>
        </p:nvSpPr>
        <p:spPr>
          <a:xfrm>
            <a:off x="403893" y="2060848"/>
            <a:ext cx="8244915" cy="3886200"/>
          </a:xfrm>
        </p:spPr>
        <p:txBody>
          <a:bodyPr/>
          <a:lstStyle/>
          <a:p>
            <a:pPr marL="0" lvl="0" indent="0" defTabSz="914400">
              <a:lnSpc>
                <a:spcPct val="150000"/>
              </a:lnSpc>
              <a:spcBef>
                <a:spcPts val="0"/>
              </a:spcBef>
              <a:buClrTx/>
              <a:buNone/>
            </a:pPr>
            <a:r>
              <a:rPr lang="vi-VN"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Tổ chức chính trị - xã hội, tổ chức chính trị xã hội - nghề nghiệp, tổ chức xã hội - nghề nghiệp có </a:t>
            </a:r>
            <a:r>
              <a:rPr lang="vi-VN" sz="20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trách nhiệm</a:t>
            </a:r>
            <a:r>
              <a:rPr lang="en-GB" sz="20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GB" sz="2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marL="0" lvl="0" indent="0" defTabSz="914400">
              <a:lnSpc>
                <a:spcPct val="150000"/>
              </a:lnSpc>
              <a:spcBef>
                <a:spcPts val="0"/>
              </a:spcBef>
              <a:buClrTx/>
              <a:buNone/>
            </a:pPr>
            <a:r>
              <a:rPr lang="vi-VN" sz="2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 Tuân thủ pháp luật về bảo vệ môi trường;</a:t>
            </a:r>
            <a:endParaRPr lang="en-GB" sz="20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marL="0" lvl="0" indent="0" defTabSz="914400">
              <a:lnSpc>
                <a:spcPct val="150000"/>
              </a:lnSpc>
              <a:spcBef>
                <a:spcPts val="0"/>
              </a:spcBef>
              <a:buClrTx/>
              <a:buNone/>
            </a:pPr>
            <a:r>
              <a:rPr lang="vi-VN" sz="20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b) Tham gia các hoạt động bảo vệ môi trường.</a:t>
            </a:r>
            <a:endParaRPr lang="en-GB" sz="2000" b="1" dirty="0">
              <a:solidFill>
                <a:srgbClr val="7030A0"/>
              </a:solidFill>
              <a:latin typeface="Times New Roman" panose="02020603050405020304" pitchFamily="18" charset="0"/>
              <a:ea typeface="Calibri" panose="020F0502020204030204" pitchFamily="34" charset="0"/>
              <a:cs typeface="Times New Roman" panose="02020603050405020304" pitchFamily="18" charset="0"/>
            </a:endParaRPr>
          </a:p>
          <a:p>
            <a:endParaRPr lang="en-GB" dirty="0"/>
          </a:p>
        </p:txBody>
      </p:sp>
      <p:pic>
        <p:nvPicPr>
          <p:cNvPr id="2" name="Picture 1"/>
          <p:cNvPicPr>
            <a:picLocks noChangeAspect="1"/>
          </p:cNvPicPr>
          <p:nvPr/>
        </p:nvPicPr>
        <p:blipFill>
          <a:blip r:embed="rId2"/>
          <a:stretch>
            <a:fillRect/>
          </a:stretch>
        </p:blipFill>
        <p:spPr>
          <a:xfrm>
            <a:off x="6080960" y="2511624"/>
            <a:ext cx="3072341" cy="2304256"/>
          </a:xfrm>
          <a:prstGeom prst="rect">
            <a:avLst/>
          </a:prstGeom>
        </p:spPr>
      </p:pic>
      <p:pic>
        <p:nvPicPr>
          <p:cNvPr id="5" name="Picture 4"/>
          <p:cNvPicPr>
            <a:picLocks noChangeAspect="1"/>
          </p:cNvPicPr>
          <p:nvPr/>
        </p:nvPicPr>
        <p:blipFill>
          <a:blip r:embed="rId3"/>
          <a:stretch>
            <a:fillRect/>
          </a:stretch>
        </p:blipFill>
        <p:spPr>
          <a:xfrm>
            <a:off x="-1" y="4437111"/>
            <a:ext cx="3275857" cy="2420889"/>
          </a:xfrm>
          <a:prstGeom prst="rect">
            <a:avLst/>
          </a:prstGeom>
        </p:spPr>
      </p:pic>
      <p:pic>
        <p:nvPicPr>
          <p:cNvPr id="7" name="Picture 6"/>
          <p:cNvPicPr>
            <a:picLocks noChangeAspect="1"/>
          </p:cNvPicPr>
          <p:nvPr/>
        </p:nvPicPr>
        <p:blipFill>
          <a:blip r:embed="rId4"/>
          <a:stretch>
            <a:fillRect/>
          </a:stretch>
        </p:blipFill>
        <p:spPr>
          <a:xfrm>
            <a:off x="3275856" y="4437111"/>
            <a:ext cx="2799107" cy="2420889"/>
          </a:xfrm>
          <a:prstGeom prst="rect">
            <a:avLst/>
          </a:prstGeom>
        </p:spPr>
      </p:pic>
      <p:pic>
        <p:nvPicPr>
          <p:cNvPr id="8" name="Picture 7"/>
          <p:cNvPicPr>
            <a:picLocks noChangeAspect="1"/>
          </p:cNvPicPr>
          <p:nvPr/>
        </p:nvPicPr>
        <p:blipFill>
          <a:blip r:embed="rId5"/>
          <a:stretch>
            <a:fillRect/>
          </a:stretch>
        </p:blipFill>
        <p:spPr>
          <a:xfrm>
            <a:off x="6074963" y="4815880"/>
            <a:ext cx="3078338" cy="2042120"/>
          </a:xfrm>
          <a:prstGeom prst="rect">
            <a:avLst/>
          </a:prstGeom>
        </p:spPr>
      </p:pic>
    </p:spTree>
    <p:extLst>
      <p:ext uri="{BB962C8B-B14F-4D97-AF65-F5344CB8AC3E}">
        <p14:creationId xmlns:p14="http://schemas.microsoft.com/office/powerpoint/2010/main" val="91354977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8354889" cy="1320800"/>
          </a:xfrm>
        </p:spPr>
        <p:txBody>
          <a:bodyPr>
            <a:normAutofit fontScale="90000"/>
          </a:bodyPr>
          <a:lstStyle/>
          <a:p>
            <a:pPr algn="ctr"/>
            <a:r>
              <a:rPr lang="en-US" sz="2800" b="1" dirty="0">
                <a:solidFill>
                  <a:srgbClr val="FF0000"/>
                </a:solidFill>
                <a:latin typeface="Times New Roman" panose="02020603050405020304" pitchFamily="18" charset="0"/>
                <a:cs typeface="Times New Roman" panose="02020603050405020304" pitchFamily="18" charset="0"/>
              </a:rPr>
              <a:t>TRÁCH NHIỆM VÀ QUYỀN HẠN CỦA TỔ CHỨC CHÍNH TRỊ - XÃ HỘI, TỔ CHỨC CHÍNH TRỊ XÃ HỘI NGHỀ NGHIỆP, TỔ CHỨC XÃ HỘI – NGHỀ NGHIỆP</a:t>
            </a:r>
            <a:br>
              <a:rPr lang="en-US" sz="3200" b="1" dirty="0">
                <a:solidFill>
                  <a:srgbClr val="FF0000"/>
                </a:solidFill>
                <a:latin typeface="Times New Roman" panose="02020603050405020304" pitchFamily="18" charset="0"/>
                <a:cs typeface="Times New Roman" panose="02020603050405020304" pitchFamily="18" charset="0"/>
              </a:rPr>
            </a:br>
            <a:endParaRPr lang="en-GB" dirty="0"/>
          </a:p>
        </p:txBody>
      </p:sp>
      <p:sp>
        <p:nvSpPr>
          <p:cNvPr id="3" name="Text Placeholder 2"/>
          <p:cNvSpPr>
            <a:spLocks noGrp="1"/>
          </p:cNvSpPr>
          <p:nvPr>
            <p:ph type="body" idx="1"/>
          </p:nvPr>
        </p:nvSpPr>
        <p:spPr>
          <a:xfrm>
            <a:off x="323528" y="1772816"/>
            <a:ext cx="8820472" cy="4752528"/>
          </a:xfrm>
        </p:spPr>
        <p:txBody>
          <a:bodyPr>
            <a:normAutofit fontScale="85000" lnSpcReduction="10000"/>
          </a:bodyPr>
          <a:lstStyle/>
          <a:p>
            <a:pPr marL="0" indent="0">
              <a:lnSpc>
                <a:spcPct val="150000"/>
              </a:lnSpc>
              <a:spcBef>
                <a:spcPts val="0"/>
              </a:spcBef>
              <a:buNone/>
            </a:pPr>
            <a:r>
              <a:rPr lang="vi-VN" sz="1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Tổ chức chính trị - xã hội, tổ chức chính trị xã hội - nghề nghiệp, tổ chức xã hội - nghề nghiệp có </a:t>
            </a:r>
            <a:r>
              <a:rPr lang="vi-VN" sz="19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quyền</a:t>
            </a:r>
            <a:r>
              <a:rPr lang="vi-VN" sz="1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sau đây:</a:t>
            </a:r>
            <a:endParaRPr lang="en-GB" sz="1900" dirty="0">
              <a:latin typeface="Times New Roman" panose="02020603050405020304" pitchFamily="18" charset="0"/>
              <a:ea typeface="Calibri" panose="020F0502020204030204" pitchFamily="34" charset="0"/>
              <a:cs typeface="Times New Roman" panose="02020603050405020304" pitchFamily="18" charset="0"/>
            </a:endParaRPr>
          </a:p>
          <a:p>
            <a:pPr>
              <a:lnSpc>
                <a:spcPct val="150000"/>
              </a:lnSpc>
              <a:spcBef>
                <a:spcPts val="0"/>
              </a:spcBef>
            </a:pPr>
            <a:r>
              <a:rPr lang="vi-VN" sz="19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a) Được cung cấp và yêu cầu cung cấp thông tin về bảo vệ môi trường theo quy định của pháp luật;</a:t>
            </a:r>
            <a:endParaRPr lang="en-GB" sz="1900" dirty="0">
              <a:solidFill>
                <a:srgbClr val="7030A0"/>
              </a:solidFill>
              <a:latin typeface="Times New Roman" panose="02020603050405020304" pitchFamily="18" charset="0"/>
              <a:ea typeface="Calibri" panose="020F0502020204030204" pitchFamily="34" charset="0"/>
              <a:cs typeface="Times New Roman" panose="02020603050405020304" pitchFamily="18" charset="0"/>
            </a:endParaRPr>
          </a:p>
          <a:p>
            <a:pPr>
              <a:lnSpc>
                <a:spcPct val="150000"/>
              </a:lnSpc>
              <a:spcBef>
                <a:spcPts val="0"/>
              </a:spcBef>
            </a:pPr>
            <a:r>
              <a:rPr lang="vi-VN" sz="1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 Tham vấn đối với dự án đầu tư có liên quan đến chức năng, nhiệm vụ, quyền hạn của mình;</a:t>
            </a:r>
            <a:endParaRPr lang="en-GB" sz="1900" dirty="0">
              <a:latin typeface="Times New Roman" panose="02020603050405020304" pitchFamily="18" charset="0"/>
              <a:ea typeface="Calibri" panose="020F0502020204030204" pitchFamily="34" charset="0"/>
              <a:cs typeface="Times New Roman" panose="02020603050405020304" pitchFamily="18" charset="0"/>
            </a:endParaRPr>
          </a:p>
          <a:p>
            <a:pPr>
              <a:lnSpc>
                <a:spcPct val="150000"/>
              </a:lnSpc>
              <a:spcBef>
                <a:spcPts val="0"/>
              </a:spcBef>
            </a:pPr>
            <a:r>
              <a:rPr lang="vi-VN" sz="19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 Tư vấn, phản biện về bảo vệ môi trường với cơ quan quản lý nhà nước và chủ dự án đầu tư, cơ sở có liên quan theo quy định của pháp luật;</a:t>
            </a:r>
            <a:endParaRPr lang="en-GB" sz="19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endParaRPr>
          </a:p>
          <a:p>
            <a:pPr>
              <a:lnSpc>
                <a:spcPct val="150000"/>
              </a:lnSpc>
              <a:spcBef>
                <a:spcPts val="0"/>
              </a:spcBef>
            </a:pPr>
            <a:r>
              <a:rPr lang="vi-VN" sz="19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d) Tham gia hoạt động kiểm tra về bảo vệ môi trường tại dự án đầu tư, cơ sở, khu sản xuất, kinh doanh, dịch vụ tập trung, cụm công nghiệp có liên quan đến chức năng, nhiệm vụ, quyền hạn của mình;</a:t>
            </a:r>
            <a:endParaRPr lang="en-GB" sz="1900" dirty="0">
              <a:solidFill>
                <a:srgbClr val="0070C0"/>
              </a:solidFill>
              <a:latin typeface="Times New Roman" panose="02020603050405020304" pitchFamily="18" charset="0"/>
              <a:ea typeface="Calibri" panose="020F0502020204030204" pitchFamily="34" charset="0"/>
              <a:cs typeface="Times New Roman" panose="02020603050405020304" pitchFamily="18" charset="0"/>
            </a:endParaRPr>
          </a:p>
          <a:p>
            <a:pPr>
              <a:lnSpc>
                <a:spcPct val="150000"/>
              </a:lnSpc>
              <a:spcBef>
                <a:spcPts val="0"/>
              </a:spcBef>
            </a:pPr>
            <a:r>
              <a:rPr lang="vi-VN" sz="1900" dirty="0">
                <a:solidFill>
                  <a:schemeClr val="accent6">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đ) Kiến nghị cơ quan nhà nước có thẩm quyền xử lý hành vi vi phạm pháp luật về bảo vệ môi trường.</a:t>
            </a:r>
            <a:endParaRPr lang="en-GB" sz="1900" dirty="0">
              <a:solidFill>
                <a:schemeClr val="accent6">
                  <a:lumMod val="50000"/>
                </a:schemeClr>
              </a:solidFill>
              <a:latin typeface="Times New Roman" panose="02020603050405020304" pitchFamily="18" charset="0"/>
              <a:ea typeface="Calibri" panose="020F0502020204030204" pitchFamily="34" charset="0"/>
              <a:cs typeface="Times New Roman" panose="02020603050405020304" pitchFamily="18" charset="0"/>
            </a:endParaRPr>
          </a:p>
          <a:p>
            <a:pPr marL="0" indent="0">
              <a:lnSpc>
                <a:spcPct val="150000"/>
              </a:lnSpc>
              <a:spcBef>
                <a:spcPts val="0"/>
              </a:spcBef>
              <a:buNone/>
            </a:pPr>
            <a:endParaRPr lang="en-GB"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endParaRPr>
          </a:p>
          <a:p>
            <a:pPr marL="0" indent="0">
              <a:lnSpc>
                <a:spcPct val="150000"/>
              </a:lnSpc>
              <a:spcBef>
                <a:spcPts val="0"/>
              </a:spcBef>
              <a:buNone/>
            </a:pPr>
            <a:r>
              <a:rPr lang="vi-VN"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Cơ quan quản lý nhà nước về môi trường các cấp có trách nhiệm tạo điều kiện để tổ chức chính trị - xã hội, tổ chức chính trị xã hội - nghề nghiệp, tổ chức xã hội - nghề nghiệp thực hiện các quyền quy định</a:t>
            </a:r>
            <a:r>
              <a:rPr lang="en-GB"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GB"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theo</a:t>
            </a:r>
            <a:r>
              <a:rPr lang="en-GB"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GB"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quy</a:t>
            </a:r>
            <a:r>
              <a:rPr lang="en-GB"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GB"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định</a:t>
            </a:r>
            <a:r>
              <a:rPr lang="en-GB"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GB"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trên</a:t>
            </a:r>
            <a:r>
              <a:rPr lang="en-GB"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GB" b="1" dirty="0">
              <a:solidFill>
                <a:srgbClr val="7030A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8111404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1976278" y="1759711"/>
            <a:ext cx="5389172" cy="544413"/>
          </a:xfrm>
          <a:prstGeom prst="rect">
            <a:avLst/>
          </a:prstGeom>
        </p:spPr>
        <p:txBody>
          <a:bodyPr vert="horz" wrap="square" lIns="0" tIns="0" rIns="0" bIns="0" rtlCol="0">
            <a:spAutoFit/>
          </a:bodyPr>
          <a:lstStyle/>
          <a:p>
            <a:pPr marL="0" marR="0">
              <a:lnSpc>
                <a:spcPts val="3986"/>
              </a:lnSpc>
              <a:spcBef>
                <a:spcPts val="0"/>
              </a:spcBef>
              <a:spcAft>
                <a:spcPts val="0"/>
              </a:spcAft>
            </a:pPr>
            <a:r>
              <a:rPr sz="3600" dirty="0">
                <a:solidFill>
                  <a:srgbClr val="FF0000"/>
                </a:solidFill>
                <a:latin typeface="QJKVSK+TimesNewRomanPS-BoldMT"/>
                <a:cs typeface="QJKVSK+TimesNewRomanPS-BoldMT"/>
              </a:rPr>
              <a:t>TRÂN</a:t>
            </a:r>
            <a:r>
              <a:rPr sz="3600" spc="-61" dirty="0">
                <a:solidFill>
                  <a:srgbClr val="FF0000"/>
                </a:solidFill>
                <a:latin typeface="QJKVSK+TimesNewRomanPS-BoldMT"/>
                <a:cs typeface="QJKVSK+TimesNewRomanPS-BoldMT"/>
              </a:rPr>
              <a:t> </a:t>
            </a:r>
            <a:r>
              <a:rPr sz="3600" dirty="0">
                <a:solidFill>
                  <a:srgbClr val="FF0000"/>
                </a:solidFill>
                <a:latin typeface="QJKVSK+TimesNewRomanPS-BoldMT"/>
                <a:cs typeface="QJKVSK+TimesNewRomanPS-BoldMT"/>
              </a:rPr>
              <a:t>TRỌNG CẢM ƠN!</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2466942" y="1029884"/>
            <a:ext cx="4407389" cy="375642"/>
          </a:xfrm>
          <a:prstGeom prst="rect">
            <a:avLst/>
          </a:prstGeom>
        </p:spPr>
        <p:txBody>
          <a:bodyPr vert="horz" wrap="square" lIns="0" tIns="0" rIns="0" bIns="0" rtlCol="0">
            <a:spAutoFit/>
          </a:bodyPr>
          <a:lstStyle/>
          <a:p>
            <a:pPr marL="0" marR="0">
              <a:lnSpc>
                <a:spcPts val="2657"/>
              </a:lnSpc>
              <a:spcBef>
                <a:spcPts val="0"/>
              </a:spcBef>
              <a:spcAft>
                <a:spcPts val="0"/>
              </a:spcAft>
            </a:pPr>
            <a:r>
              <a:rPr sz="2400" dirty="0">
                <a:solidFill>
                  <a:srgbClr val="FF0000"/>
                </a:solidFill>
                <a:latin typeface="ACPUTK+TimesNewRomanPS-BoldItalicMT"/>
                <a:cs typeface="ACPUTK+TimesNewRomanPS-BoldItalicMT"/>
              </a:rPr>
              <a:t>Quan</a:t>
            </a:r>
            <a:r>
              <a:rPr sz="2400" dirty="0">
                <a:solidFill>
                  <a:srgbClr val="FF0000"/>
                </a:solidFill>
                <a:latin typeface="Times New Roman"/>
                <a:cs typeface="Times New Roman"/>
              </a:rPr>
              <a:t> </a:t>
            </a:r>
            <a:r>
              <a:rPr sz="2400" dirty="0">
                <a:solidFill>
                  <a:srgbClr val="FF0000"/>
                </a:solidFill>
                <a:latin typeface="ACPUTK+TimesNewRomanPS-BoldItalicMT"/>
                <a:cs typeface="ACPUTK+TimesNewRomanPS-BoldItalicMT"/>
              </a:rPr>
              <a:t>điểm</a:t>
            </a:r>
            <a:r>
              <a:rPr sz="2400" dirty="0">
                <a:solidFill>
                  <a:srgbClr val="FF0000"/>
                </a:solidFill>
                <a:latin typeface="Times New Roman"/>
                <a:cs typeface="Times New Roman"/>
              </a:rPr>
              <a:t> </a:t>
            </a:r>
            <a:r>
              <a:rPr sz="2400" dirty="0">
                <a:solidFill>
                  <a:srgbClr val="FF0000"/>
                </a:solidFill>
                <a:latin typeface="ACPUTK+TimesNewRomanPS-BoldItalicMT"/>
                <a:cs typeface="ACPUTK+TimesNewRomanPS-BoldItalicMT"/>
              </a:rPr>
              <a:t>xây</a:t>
            </a:r>
            <a:r>
              <a:rPr sz="2400" dirty="0">
                <a:solidFill>
                  <a:srgbClr val="FF0000"/>
                </a:solidFill>
                <a:latin typeface="Times New Roman"/>
                <a:cs typeface="Times New Roman"/>
              </a:rPr>
              <a:t> </a:t>
            </a:r>
            <a:r>
              <a:rPr sz="2400" dirty="0">
                <a:solidFill>
                  <a:srgbClr val="FF0000"/>
                </a:solidFill>
                <a:latin typeface="ACPUTK+TimesNewRomanPS-BoldItalicMT"/>
                <a:cs typeface="ACPUTK+TimesNewRomanPS-BoldItalicMT"/>
              </a:rPr>
              <a:t>dựng</a:t>
            </a:r>
            <a:r>
              <a:rPr sz="2400" dirty="0">
                <a:solidFill>
                  <a:srgbClr val="FF0000"/>
                </a:solidFill>
                <a:latin typeface="Times New Roman"/>
                <a:cs typeface="Times New Roman"/>
              </a:rPr>
              <a:t> </a:t>
            </a:r>
            <a:r>
              <a:rPr sz="2400" dirty="0">
                <a:solidFill>
                  <a:srgbClr val="FF0000"/>
                </a:solidFill>
                <a:latin typeface="ACPUTK+TimesNewRomanPS-BoldItalicMT"/>
                <a:cs typeface="ACPUTK+TimesNewRomanPS-BoldItalicMT"/>
              </a:rPr>
              <a:t>Luật</a:t>
            </a:r>
            <a:r>
              <a:rPr sz="2400" dirty="0">
                <a:solidFill>
                  <a:srgbClr val="FF0000"/>
                </a:solidFill>
                <a:latin typeface="Times New Roman"/>
                <a:cs typeface="Times New Roman"/>
              </a:rPr>
              <a:t> </a:t>
            </a:r>
            <a:r>
              <a:rPr sz="2400" dirty="0">
                <a:solidFill>
                  <a:srgbClr val="FF0000"/>
                </a:solidFill>
                <a:latin typeface="ACPUTK+TimesNewRomanPS-BoldItalicMT"/>
                <a:cs typeface="ACPUTK+TimesNewRomanPS-BoldItalicMT"/>
              </a:rPr>
              <a:t>BVMT</a:t>
            </a:r>
          </a:p>
        </p:txBody>
      </p:sp>
      <p:sp>
        <p:nvSpPr>
          <p:cNvPr id="4" name="object 4"/>
          <p:cNvSpPr txBox="1"/>
          <p:nvPr/>
        </p:nvSpPr>
        <p:spPr>
          <a:xfrm>
            <a:off x="800072" y="1854989"/>
            <a:ext cx="7772519" cy="1073896"/>
          </a:xfrm>
          <a:prstGeom prst="rect">
            <a:avLst/>
          </a:prstGeom>
        </p:spPr>
        <p:txBody>
          <a:bodyPr vert="horz" wrap="square" lIns="0" tIns="0" rIns="0" bIns="0" rtlCol="0">
            <a:spAutoFit/>
          </a:bodyPr>
          <a:lstStyle/>
          <a:p>
            <a:pPr marL="0" marR="0">
              <a:lnSpc>
                <a:spcPts val="1771"/>
              </a:lnSpc>
              <a:spcBef>
                <a:spcPts val="0"/>
              </a:spcBef>
              <a:spcAft>
                <a:spcPts val="0"/>
              </a:spcAft>
            </a:pPr>
            <a:r>
              <a:rPr sz="1600" dirty="0">
                <a:solidFill>
                  <a:srgbClr val="000000"/>
                </a:solidFill>
                <a:latin typeface="HTSVMS+TimesNewRomanPSMT"/>
                <a:cs typeface="HTSVMS+TimesNewRomanPSMT"/>
              </a:rPr>
              <a:t>(1)</a:t>
            </a:r>
            <a:r>
              <a:rPr sz="1600" spc="81"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BVMT</a:t>
            </a:r>
            <a:r>
              <a:rPr sz="1600" spc="52"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phải</a:t>
            </a:r>
            <a:r>
              <a:rPr sz="1600" spc="80"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được</a:t>
            </a:r>
            <a:r>
              <a:rPr sz="1600" spc="81"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đặt</a:t>
            </a:r>
            <a:r>
              <a:rPr sz="1600" spc="80"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ở</a:t>
            </a:r>
            <a:r>
              <a:rPr sz="1600" spc="81"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vị</a:t>
            </a:r>
            <a:r>
              <a:rPr sz="1600" spc="81"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trí</a:t>
            </a:r>
            <a:r>
              <a:rPr sz="1600" spc="81"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trung</a:t>
            </a:r>
            <a:r>
              <a:rPr sz="1600" spc="81"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tâm</a:t>
            </a:r>
            <a:r>
              <a:rPr sz="1600" spc="81"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của</a:t>
            </a:r>
            <a:r>
              <a:rPr sz="1600" spc="80"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các</a:t>
            </a:r>
            <a:r>
              <a:rPr sz="1600" spc="82"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quyết</a:t>
            </a:r>
            <a:r>
              <a:rPr sz="1600" spc="81"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định</a:t>
            </a:r>
            <a:r>
              <a:rPr sz="1600" spc="81"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phát</a:t>
            </a:r>
            <a:r>
              <a:rPr sz="1600" spc="80"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triển;</a:t>
            </a:r>
            <a:r>
              <a:rPr sz="1600" spc="81"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môi</a:t>
            </a:r>
            <a:r>
              <a:rPr sz="1600" spc="81"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trường</a:t>
            </a:r>
            <a:r>
              <a:rPr sz="1600" spc="81"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không</a:t>
            </a:r>
          </a:p>
          <a:p>
            <a:pPr marL="0" marR="0">
              <a:lnSpc>
                <a:spcPts val="1583"/>
              </a:lnSpc>
              <a:spcBef>
                <a:spcPts val="0"/>
              </a:spcBef>
              <a:spcAft>
                <a:spcPts val="0"/>
              </a:spcAft>
            </a:pPr>
            <a:r>
              <a:rPr sz="1600" dirty="0">
                <a:solidFill>
                  <a:srgbClr val="000000"/>
                </a:solidFill>
                <a:latin typeface="HTSVMS+TimesNewRomanPSMT"/>
                <a:cs typeface="HTSVMS+TimesNewRomanPSMT"/>
              </a:rPr>
              <a:t>chỉ là không gian sinh tồn của con người, mà còn là điều kiện, nền tảng, yếu tố tiên quyết cho</a:t>
            </a:r>
          </a:p>
          <a:p>
            <a:pPr marL="0" marR="0">
              <a:lnSpc>
                <a:spcPts val="1607"/>
              </a:lnSpc>
              <a:spcBef>
                <a:spcPts val="0"/>
              </a:spcBef>
              <a:spcAft>
                <a:spcPts val="0"/>
              </a:spcAft>
            </a:pPr>
            <a:r>
              <a:rPr sz="1600" dirty="0">
                <a:solidFill>
                  <a:srgbClr val="000000"/>
                </a:solidFill>
                <a:latin typeface="HTSVMS+TimesNewRomanPSMT"/>
                <a:cs typeface="HTSVMS+TimesNewRomanPSMT"/>
              </a:rPr>
              <a:t>phát triển kinh tế - xã hội bền vững. Không đánh đổi môi trường lấy tăng trưởng kinh tế; thực</a:t>
            </a:r>
          </a:p>
          <a:p>
            <a:pPr marL="0" marR="0">
              <a:lnSpc>
                <a:spcPts val="1608"/>
              </a:lnSpc>
              <a:spcBef>
                <a:spcPts val="0"/>
              </a:spcBef>
              <a:spcAft>
                <a:spcPts val="0"/>
              </a:spcAft>
            </a:pPr>
            <a:r>
              <a:rPr sz="1600" dirty="0">
                <a:solidFill>
                  <a:srgbClr val="000000"/>
                </a:solidFill>
                <a:latin typeface="HTSVMS+TimesNewRomanPSMT"/>
                <a:cs typeface="HTSVMS+TimesNewRomanPSMT"/>
              </a:rPr>
              <a:t>hiện</a:t>
            </a:r>
            <a:r>
              <a:rPr sz="1600" spc="135"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sàng</a:t>
            </a:r>
            <a:r>
              <a:rPr sz="1600" spc="136"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lọc,</a:t>
            </a:r>
            <a:r>
              <a:rPr sz="1600" spc="135"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lựa</a:t>
            </a:r>
            <a:r>
              <a:rPr sz="1600" spc="137"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chọn</a:t>
            </a:r>
            <a:r>
              <a:rPr sz="1600" spc="136"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đầu</a:t>
            </a:r>
            <a:r>
              <a:rPr sz="1600" spc="136"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tư</a:t>
            </a:r>
            <a:r>
              <a:rPr sz="1600" spc="136"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phát</a:t>
            </a:r>
            <a:r>
              <a:rPr sz="1600" spc="136"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triển</a:t>
            </a:r>
            <a:r>
              <a:rPr sz="1600" spc="137"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dựa</a:t>
            </a:r>
            <a:r>
              <a:rPr sz="1600" spc="136"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trên</a:t>
            </a:r>
            <a:r>
              <a:rPr sz="1600" spc="137"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các</a:t>
            </a:r>
            <a:r>
              <a:rPr sz="1600" spc="135"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tiêu</a:t>
            </a:r>
            <a:r>
              <a:rPr sz="1600" spc="137"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chí</a:t>
            </a:r>
            <a:r>
              <a:rPr sz="1600" spc="136"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về</a:t>
            </a:r>
            <a:r>
              <a:rPr sz="1600" spc="136"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môi</a:t>
            </a:r>
            <a:r>
              <a:rPr sz="1600" spc="137"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trường.</a:t>
            </a:r>
            <a:r>
              <a:rPr sz="1600" spc="137"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Bảo</a:t>
            </a:r>
            <a:r>
              <a:rPr sz="1600" spc="136"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đảm</a:t>
            </a:r>
            <a:r>
              <a:rPr sz="1600" spc="136"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hài</a:t>
            </a:r>
          </a:p>
          <a:p>
            <a:pPr marL="0" marR="0">
              <a:lnSpc>
                <a:spcPts val="1583"/>
              </a:lnSpc>
              <a:spcBef>
                <a:spcPts val="0"/>
              </a:spcBef>
              <a:spcAft>
                <a:spcPts val="0"/>
              </a:spcAft>
            </a:pPr>
            <a:r>
              <a:rPr sz="1600" dirty="0">
                <a:solidFill>
                  <a:srgbClr val="000000"/>
                </a:solidFill>
                <a:latin typeface="HTSVMS+TimesNewRomanPSMT"/>
                <a:cs typeface="HTSVMS+TimesNewRomanPSMT"/>
              </a:rPr>
              <a:t>hòa lợi ích, tạo động lực khuyến khích các bên liên quan tham gia công tác </a:t>
            </a:r>
            <a:r>
              <a:rPr sz="1600" spc="-22" dirty="0">
                <a:solidFill>
                  <a:srgbClr val="000000"/>
                </a:solidFill>
                <a:latin typeface="HTSVMS+TimesNewRomanPSMT"/>
                <a:cs typeface="HTSVMS+TimesNewRomanPSMT"/>
              </a:rPr>
              <a:t>BVMT;</a:t>
            </a:r>
          </a:p>
        </p:txBody>
      </p:sp>
      <p:sp>
        <p:nvSpPr>
          <p:cNvPr id="5" name="object 5"/>
          <p:cNvSpPr txBox="1"/>
          <p:nvPr/>
        </p:nvSpPr>
        <p:spPr>
          <a:xfrm>
            <a:off x="800072" y="3235734"/>
            <a:ext cx="7772544" cy="668511"/>
          </a:xfrm>
          <a:prstGeom prst="rect">
            <a:avLst/>
          </a:prstGeom>
        </p:spPr>
        <p:txBody>
          <a:bodyPr vert="horz" wrap="square" lIns="0" tIns="0" rIns="0" bIns="0" rtlCol="0">
            <a:spAutoFit/>
          </a:bodyPr>
          <a:lstStyle/>
          <a:p>
            <a:pPr marL="0" marR="0">
              <a:lnSpc>
                <a:spcPts val="1771"/>
              </a:lnSpc>
              <a:spcBef>
                <a:spcPts val="0"/>
              </a:spcBef>
              <a:spcAft>
                <a:spcPts val="0"/>
              </a:spcAft>
            </a:pPr>
            <a:r>
              <a:rPr sz="1600" dirty="0">
                <a:solidFill>
                  <a:srgbClr val="000000"/>
                </a:solidFill>
                <a:latin typeface="HTSVMS+TimesNewRomanPSMT"/>
                <a:cs typeface="HTSVMS+TimesNewRomanPSMT"/>
              </a:rPr>
              <a:t>(2)</a:t>
            </a:r>
            <a:r>
              <a:rPr sz="1600" spc="113"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BVMT</a:t>
            </a:r>
            <a:r>
              <a:rPr sz="1600" spc="84"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phải</a:t>
            </a:r>
            <a:r>
              <a:rPr sz="1600" spc="112"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lấy</a:t>
            </a:r>
            <a:r>
              <a:rPr sz="1600" spc="114"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bảo</a:t>
            </a:r>
            <a:r>
              <a:rPr sz="1600" spc="112"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vệ</a:t>
            </a:r>
            <a:r>
              <a:rPr sz="1600" spc="113"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sức</a:t>
            </a:r>
            <a:r>
              <a:rPr sz="1600" spc="113"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khỏe</a:t>
            </a:r>
            <a:r>
              <a:rPr sz="1600" spc="113"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Nhân</a:t>
            </a:r>
            <a:r>
              <a:rPr sz="1600" spc="114"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dân</a:t>
            </a:r>
            <a:r>
              <a:rPr sz="1600" spc="113"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làm</a:t>
            </a:r>
            <a:r>
              <a:rPr sz="1600" spc="113"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mục</a:t>
            </a:r>
            <a:r>
              <a:rPr sz="1600" spc="113"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tiêu</a:t>
            </a:r>
            <a:r>
              <a:rPr sz="1600" spc="114"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hàng</a:t>
            </a:r>
            <a:r>
              <a:rPr sz="1600" spc="114"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đầu,</a:t>
            </a:r>
            <a:r>
              <a:rPr sz="1600" spc="113"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bảo</a:t>
            </a:r>
            <a:r>
              <a:rPr sz="1600" spc="113"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đảm</a:t>
            </a:r>
            <a:r>
              <a:rPr sz="1600" spc="113"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mọi</a:t>
            </a:r>
            <a:r>
              <a:rPr sz="1600" spc="113"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người</a:t>
            </a:r>
          </a:p>
          <a:p>
            <a:pPr marL="0" marR="0">
              <a:lnSpc>
                <a:spcPts val="1583"/>
              </a:lnSpc>
              <a:spcBef>
                <a:spcPts val="0"/>
              </a:spcBef>
              <a:spcAft>
                <a:spcPts val="0"/>
              </a:spcAft>
            </a:pPr>
            <a:r>
              <a:rPr sz="1600" dirty="0">
                <a:solidFill>
                  <a:srgbClr val="000000"/>
                </a:solidFill>
                <a:latin typeface="HTSVMS+TimesNewRomanPSMT"/>
                <a:cs typeface="HTSVMS+TimesNewRomanPSMT"/>
              </a:rPr>
              <a:t>dân</a:t>
            </a:r>
            <a:r>
              <a:rPr sz="1600" spc="232"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đều</a:t>
            </a:r>
            <a:r>
              <a:rPr sz="1600" spc="232"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có</a:t>
            </a:r>
            <a:r>
              <a:rPr sz="1600" spc="233"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quyền</a:t>
            </a:r>
            <a:r>
              <a:rPr sz="1600" spc="232"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được</a:t>
            </a:r>
            <a:r>
              <a:rPr sz="1600" spc="232"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sống</a:t>
            </a:r>
            <a:r>
              <a:rPr sz="1600" spc="233"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trong</a:t>
            </a:r>
            <a:r>
              <a:rPr sz="1600" spc="233"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môi</a:t>
            </a:r>
            <a:r>
              <a:rPr sz="1600" spc="233"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trường</a:t>
            </a:r>
            <a:r>
              <a:rPr sz="1600" spc="233"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trong</a:t>
            </a:r>
            <a:r>
              <a:rPr sz="1600" spc="232"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lành;</a:t>
            </a:r>
            <a:r>
              <a:rPr sz="1600" spc="233"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dựa</a:t>
            </a:r>
            <a:r>
              <a:rPr sz="1600" spc="233"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trên</a:t>
            </a:r>
            <a:r>
              <a:rPr sz="1600" spc="233"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cơ</a:t>
            </a:r>
            <a:r>
              <a:rPr sz="1600" spc="232"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sở</a:t>
            </a:r>
            <a:r>
              <a:rPr sz="1600" spc="233"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phòng</a:t>
            </a:r>
            <a:r>
              <a:rPr sz="1600" spc="233"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ngừa</a:t>
            </a:r>
            <a:r>
              <a:rPr sz="1600" spc="233"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là</a:t>
            </a:r>
          </a:p>
          <a:p>
            <a:pPr marL="0" marR="0">
              <a:lnSpc>
                <a:spcPts val="1607"/>
              </a:lnSpc>
              <a:spcBef>
                <a:spcPts val="0"/>
              </a:spcBef>
              <a:spcAft>
                <a:spcPts val="0"/>
              </a:spcAft>
            </a:pPr>
            <a:r>
              <a:rPr sz="1600" dirty="0">
                <a:solidFill>
                  <a:srgbClr val="000000"/>
                </a:solidFill>
                <a:latin typeface="HTSVMS+TimesNewRomanPSMT"/>
                <a:cs typeface="HTSVMS+TimesNewRomanPSMT"/>
              </a:rPr>
              <a:t>chính, kết hợp với khắc phục ô nhiễm, suy thoái và cải thiện chất lượng môi trường</a:t>
            </a:r>
          </a:p>
        </p:txBody>
      </p:sp>
      <p:sp>
        <p:nvSpPr>
          <p:cNvPr id="6" name="object 6"/>
          <p:cNvSpPr txBox="1"/>
          <p:nvPr/>
        </p:nvSpPr>
        <p:spPr>
          <a:xfrm>
            <a:off x="800072" y="4208046"/>
            <a:ext cx="7772552" cy="671560"/>
          </a:xfrm>
          <a:prstGeom prst="rect">
            <a:avLst/>
          </a:prstGeom>
        </p:spPr>
        <p:txBody>
          <a:bodyPr vert="horz" wrap="square" lIns="0" tIns="0" rIns="0" bIns="0" rtlCol="0">
            <a:spAutoFit/>
          </a:bodyPr>
          <a:lstStyle/>
          <a:p>
            <a:pPr marL="0" marR="0">
              <a:lnSpc>
                <a:spcPts val="1771"/>
              </a:lnSpc>
              <a:spcBef>
                <a:spcPts val="0"/>
              </a:spcBef>
              <a:spcAft>
                <a:spcPts val="0"/>
              </a:spcAft>
            </a:pPr>
            <a:r>
              <a:rPr sz="1600" dirty="0">
                <a:solidFill>
                  <a:srgbClr val="000000"/>
                </a:solidFill>
                <a:latin typeface="HTSVMS+TimesNewRomanPSMT"/>
                <a:cs typeface="HTSVMS+TimesNewRomanPSMT"/>
              </a:rPr>
              <a:t>(3)</a:t>
            </a:r>
            <a:r>
              <a:rPr sz="1600" spc="100"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Với</a:t>
            </a:r>
            <a:r>
              <a:rPr sz="1600" spc="100"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vai</a:t>
            </a:r>
            <a:r>
              <a:rPr sz="1600" spc="100"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trò</a:t>
            </a:r>
            <a:r>
              <a:rPr sz="1600" spc="101"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là</a:t>
            </a:r>
            <a:r>
              <a:rPr sz="1600" spc="100"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một</a:t>
            </a:r>
            <a:r>
              <a:rPr sz="1600" spc="100"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đạo</a:t>
            </a:r>
            <a:r>
              <a:rPr sz="1600" spc="100"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luật</a:t>
            </a:r>
            <a:r>
              <a:rPr sz="1600" spc="100"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cơ</a:t>
            </a:r>
            <a:r>
              <a:rPr sz="1600" spc="101"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bản</a:t>
            </a:r>
            <a:r>
              <a:rPr sz="1600" spc="100"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về</a:t>
            </a:r>
            <a:r>
              <a:rPr sz="1600" spc="100" dirty="0">
                <a:solidFill>
                  <a:srgbClr val="000000"/>
                </a:solidFill>
                <a:latin typeface="HTSVMS+TimesNewRomanPSMT"/>
                <a:cs typeface="HTSVMS+TimesNewRomanPSMT"/>
              </a:rPr>
              <a:t> </a:t>
            </a:r>
            <a:r>
              <a:rPr sz="1600" spc="-24" dirty="0">
                <a:solidFill>
                  <a:srgbClr val="000000"/>
                </a:solidFill>
                <a:latin typeface="HTSVMS+TimesNewRomanPSMT"/>
                <a:cs typeface="HTSVMS+TimesNewRomanPSMT"/>
              </a:rPr>
              <a:t>BVMT,</a:t>
            </a:r>
            <a:r>
              <a:rPr sz="1600" spc="123"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Luật</a:t>
            </a:r>
            <a:r>
              <a:rPr sz="1600" spc="100"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BVMT</a:t>
            </a:r>
            <a:r>
              <a:rPr sz="1600" spc="71"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phải</a:t>
            </a:r>
            <a:r>
              <a:rPr sz="1600" spc="100"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đảm</a:t>
            </a:r>
            <a:r>
              <a:rPr sz="1600" spc="100"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bảo</a:t>
            </a:r>
            <a:r>
              <a:rPr sz="1600" spc="100"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được</a:t>
            </a:r>
            <a:r>
              <a:rPr sz="1600" spc="100"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tính</a:t>
            </a:r>
            <a:r>
              <a:rPr sz="1600" spc="101"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toàn</a:t>
            </a:r>
          </a:p>
          <a:p>
            <a:pPr marL="0" marR="0">
              <a:lnSpc>
                <a:spcPts val="1607"/>
              </a:lnSpc>
              <a:spcBef>
                <a:spcPts val="0"/>
              </a:spcBef>
              <a:spcAft>
                <a:spcPts val="0"/>
              </a:spcAft>
            </a:pPr>
            <a:r>
              <a:rPr sz="1600" dirty="0">
                <a:solidFill>
                  <a:srgbClr val="000000"/>
                </a:solidFill>
                <a:latin typeface="HTSVMS+TimesNewRomanPSMT"/>
                <a:cs typeface="HTSVMS+TimesNewRomanPSMT"/>
              </a:rPr>
              <a:t>diện,</a:t>
            </a:r>
            <a:r>
              <a:rPr sz="1600" spc="80"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đồng</a:t>
            </a:r>
            <a:r>
              <a:rPr sz="1600" spc="81"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bộ,</a:t>
            </a:r>
            <a:r>
              <a:rPr sz="1600" spc="81"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thống</a:t>
            </a:r>
            <a:r>
              <a:rPr sz="1600" spc="80"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nhất,</a:t>
            </a:r>
            <a:r>
              <a:rPr sz="1600" spc="81"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khắc</a:t>
            </a:r>
            <a:r>
              <a:rPr sz="1600" spc="80"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phục</a:t>
            </a:r>
            <a:r>
              <a:rPr sz="1600" spc="81"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được</a:t>
            </a:r>
            <a:r>
              <a:rPr sz="1600" spc="81"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sự</a:t>
            </a:r>
            <a:r>
              <a:rPr sz="1600" spc="81"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phân</a:t>
            </a:r>
            <a:r>
              <a:rPr sz="1600" spc="81"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tán,</a:t>
            </a:r>
            <a:r>
              <a:rPr sz="1600" spc="80"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tạo</a:t>
            </a:r>
            <a:r>
              <a:rPr sz="1600" spc="81"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nền</a:t>
            </a:r>
            <a:r>
              <a:rPr sz="1600" spc="81"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tảng</a:t>
            </a:r>
            <a:r>
              <a:rPr sz="1600" spc="80"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pháp</a:t>
            </a:r>
            <a:r>
              <a:rPr sz="1600" spc="81"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lý</a:t>
            </a:r>
            <a:r>
              <a:rPr sz="1600" spc="81"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vững</a:t>
            </a:r>
            <a:r>
              <a:rPr sz="1600" spc="81"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chắc</a:t>
            </a:r>
            <a:r>
              <a:rPr sz="1600" spc="80"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cho</a:t>
            </a:r>
          </a:p>
          <a:p>
            <a:pPr marL="0" marR="0">
              <a:lnSpc>
                <a:spcPts val="1608"/>
              </a:lnSpc>
              <a:spcBef>
                <a:spcPts val="0"/>
              </a:spcBef>
              <a:spcAft>
                <a:spcPts val="0"/>
              </a:spcAft>
            </a:pPr>
            <a:r>
              <a:rPr sz="1600" dirty="0">
                <a:solidFill>
                  <a:srgbClr val="000000"/>
                </a:solidFill>
                <a:latin typeface="HTSVMS+TimesNewRomanPSMT"/>
                <a:cs typeface="HTSVMS+TimesNewRomanPSMT"/>
              </a:rPr>
              <a:t>việc định hình chuyển đổi các mô hình kinh tế theo hướng bền vững</a:t>
            </a:r>
          </a:p>
        </p:txBody>
      </p:sp>
      <p:sp>
        <p:nvSpPr>
          <p:cNvPr id="7" name="object 7"/>
          <p:cNvSpPr txBox="1"/>
          <p:nvPr/>
        </p:nvSpPr>
        <p:spPr>
          <a:xfrm>
            <a:off x="800072" y="5387622"/>
            <a:ext cx="7772398" cy="464296"/>
          </a:xfrm>
          <a:prstGeom prst="rect">
            <a:avLst/>
          </a:prstGeom>
        </p:spPr>
        <p:txBody>
          <a:bodyPr vert="horz" wrap="square" lIns="0" tIns="0" rIns="0" bIns="0" rtlCol="0">
            <a:spAutoFit/>
          </a:bodyPr>
          <a:lstStyle/>
          <a:p>
            <a:pPr marL="0" marR="0">
              <a:lnSpc>
                <a:spcPts val="1771"/>
              </a:lnSpc>
              <a:spcBef>
                <a:spcPts val="0"/>
              </a:spcBef>
              <a:spcAft>
                <a:spcPts val="0"/>
              </a:spcAft>
            </a:pPr>
            <a:r>
              <a:rPr sz="1600" dirty="0">
                <a:solidFill>
                  <a:srgbClr val="000000"/>
                </a:solidFill>
                <a:latin typeface="HTSVMS+TimesNewRomanPSMT"/>
                <a:cs typeface="HTSVMS+TimesNewRomanPSMT"/>
              </a:rPr>
              <a:t>(4)</a:t>
            </a:r>
            <a:r>
              <a:rPr sz="1600" spc="131"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Tạo</a:t>
            </a:r>
            <a:r>
              <a:rPr sz="1600" spc="131"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cơ</a:t>
            </a:r>
            <a:r>
              <a:rPr sz="1600" spc="131"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sở</a:t>
            </a:r>
            <a:r>
              <a:rPr sz="1600" spc="131"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pháp</a:t>
            </a:r>
            <a:r>
              <a:rPr sz="1600" spc="132"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lý</a:t>
            </a:r>
            <a:r>
              <a:rPr sz="1600" spc="132"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thực</a:t>
            </a:r>
            <a:r>
              <a:rPr sz="1600" spc="131"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hiện</a:t>
            </a:r>
            <a:r>
              <a:rPr sz="1600" spc="131"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các</a:t>
            </a:r>
            <a:r>
              <a:rPr sz="1600" spc="132"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cam</a:t>
            </a:r>
            <a:r>
              <a:rPr sz="1600" spc="133"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kết</a:t>
            </a:r>
            <a:r>
              <a:rPr sz="1600" spc="131"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quốc</a:t>
            </a:r>
            <a:r>
              <a:rPr sz="1600" spc="132"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tế,</a:t>
            </a:r>
            <a:r>
              <a:rPr sz="1600" spc="133"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trách</a:t>
            </a:r>
            <a:r>
              <a:rPr sz="1600" spc="133"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nhiệm</a:t>
            </a:r>
            <a:r>
              <a:rPr sz="1600" spc="131"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được</a:t>
            </a:r>
            <a:r>
              <a:rPr sz="1600" spc="132"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quy</a:t>
            </a:r>
            <a:r>
              <a:rPr sz="1600" spc="132"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định</a:t>
            </a:r>
            <a:r>
              <a:rPr sz="1600" spc="132"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trong</a:t>
            </a:r>
            <a:r>
              <a:rPr sz="1600" spc="132" dirty="0">
                <a:solidFill>
                  <a:srgbClr val="000000"/>
                </a:solidFill>
                <a:latin typeface="HTSVMS+TimesNewRomanPSMT"/>
                <a:cs typeface="HTSVMS+TimesNewRomanPSMT"/>
              </a:rPr>
              <a:t> </a:t>
            </a:r>
            <a:r>
              <a:rPr sz="1600" dirty="0">
                <a:solidFill>
                  <a:srgbClr val="000000"/>
                </a:solidFill>
                <a:latin typeface="HTSVMS+TimesNewRomanPSMT"/>
                <a:cs typeface="HTSVMS+TimesNewRomanPSMT"/>
              </a:rPr>
              <a:t>các</a:t>
            </a:r>
          </a:p>
          <a:p>
            <a:pPr marL="0" marR="0">
              <a:lnSpc>
                <a:spcPts val="1583"/>
              </a:lnSpc>
              <a:spcBef>
                <a:spcPts val="0"/>
              </a:spcBef>
              <a:spcAft>
                <a:spcPts val="0"/>
              </a:spcAft>
            </a:pPr>
            <a:r>
              <a:rPr sz="1600" dirty="0">
                <a:solidFill>
                  <a:srgbClr val="000000"/>
                </a:solidFill>
                <a:latin typeface="HTSVMS+TimesNewRomanPSMT"/>
                <a:cs typeface="HTSVMS+TimesNewRomanPSMT"/>
              </a:rPr>
              <a:t>hiệp định thương mại tự do thế hệ mới</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624110"/>
            <a:ext cx="8496944" cy="1280890"/>
          </a:xfrm>
        </p:spPr>
        <p:txBody>
          <a:bodyPr>
            <a:normAutofit/>
          </a:bodyPr>
          <a:lstStyle/>
          <a:p>
            <a:pPr algn="ctr"/>
            <a:r>
              <a:rPr lang="en-GB" sz="3200" b="1" i="1" dirty="0" err="1">
                <a:solidFill>
                  <a:srgbClr val="0070C0"/>
                </a:solidFill>
                <a:latin typeface="Times New Roman" panose="02020603050405020304" pitchFamily="18" charset="0"/>
                <a:cs typeface="Times New Roman" panose="02020603050405020304" pitchFamily="18" charset="0"/>
              </a:rPr>
              <a:t>Luật</a:t>
            </a:r>
            <a:r>
              <a:rPr lang="en-GB" sz="3200" b="1" i="1" dirty="0">
                <a:solidFill>
                  <a:srgbClr val="0070C0"/>
                </a:solidFill>
                <a:latin typeface="Times New Roman" panose="02020603050405020304" pitchFamily="18" charset="0"/>
                <a:cs typeface="Times New Roman" panose="02020603050405020304" pitchFamily="18" charset="0"/>
              </a:rPr>
              <a:t> BVMT </a:t>
            </a:r>
            <a:r>
              <a:rPr lang="en-GB" sz="3200" b="1" i="1" dirty="0" err="1">
                <a:solidFill>
                  <a:srgbClr val="0070C0"/>
                </a:solidFill>
                <a:latin typeface="Times New Roman" panose="02020603050405020304" pitchFamily="18" charset="0"/>
                <a:cs typeface="Times New Roman" panose="02020603050405020304" pitchFamily="18" charset="0"/>
              </a:rPr>
              <a:t>năm</a:t>
            </a:r>
            <a:r>
              <a:rPr lang="en-GB" sz="3200" b="1" i="1" dirty="0">
                <a:solidFill>
                  <a:srgbClr val="0070C0"/>
                </a:solidFill>
                <a:latin typeface="Times New Roman" panose="02020603050405020304" pitchFamily="18" charset="0"/>
                <a:cs typeface="Times New Roman" panose="02020603050405020304" pitchFamily="18" charset="0"/>
              </a:rPr>
              <a:t> 2014 so </a:t>
            </a:r>
            <a:r>
              <a:rPr lang="en-GB" sz="3200" b="1" i="1" dirty="0" err="1">
                <a:solidFill>
                  <a:srgbClr val="0070C0"/>
                </a:solidFill>
                <a:latin typeface="Times New Roman" panose="02020603050405020304" pitchFamily="18" charset="0"/>
                <a:cs typeface="Times New Roman" panose="02020603050405020304" pitchFamily="18" charset="0"/>
              </a:rPr>
              <a:t>với</a:t>
            </a:r>
            <a:r>
              <a:rPr lang="en-GB" sz="3200" b="1" i="1" dirty="0">
                <a:solidFill>
                  <a:srgbClr val="0070C0"/>
                </a:solidFill>
                <a:latin typeface="Times New Roman" panose="02020603050405020304" pitchFamily="18" charset="0"/>
                <a:cs typeface="Times New Roman" panose="02020603050405020304" pitchFamily="18" charset="0"/>
              </a:rPr>
              <a:t> </a:t>
            </a:r>
            <a:r>
              <a:rPr lang="en-GB" sz="3200" b="1" i="1" dirty="0" err="1">
                <a:solidFill>
                  <a:srgbClr val="0070C0"/>
                </a:solidFill>
                <a:latin typeface="Times New Roman" panose="02020603050405020304" pitchFamily="18" charset="0"/>
                <a:cs typeface="Times New Roman" panose="02020603050405020304" pitchFamily="18" charset="0"/>
              </a:rPr>
              <a:t>Luật</a:t>
            </a:r>
            <a:r>
              <a:rPr lang="en-GB" sz="3200" b="1" i="1" dirty="0">
                <a:solidFill>
                  <a:srgbClr val="0070C0"/>
                </a:solidFill>
                <a:latin typeface="Times New Roman" panose="02020603050405020304" pitchFamily="18" charset="0"/>
                <a:cs typeface="Times New Roman" panose="02020603050405020304" pitchFamily="18" charset="0"/>
              </a:rPr>
              <a:t> BVMT 2020</a:t>
            </a:r>
            <a:endParaRPr lang="en-GB" sz="3200" dirty="0">
              <a:solidFill>
                <a:srgbClr val="0070C0"/>
              </a:solidFill>
            </a:endParaRPr>
          </a:p>
        </p:txBody>
      </p:sp>
      <p:sp>
        <p:nvSpPr>
          <p:cNvPr id="3" name="Text Placeholder 2"/>
          <p:cNvSpPr>
            <a:spLocks noGrp="1"/>
          </p:cNvSpPr>
          <p:nvPr>
            <p:ph type="body" idx="1"/>
          </p:nvPr>
        </p:nvSpPr>
        <p:spPr>
          <a:xfrm>
            <a:off x="611560" y="1628800"/>
            <a:ext cx="8208912" cy="3888432"/>
          </a:xfrm>
        </p:spPr>
        <p:txBody>
          <a:bodyPr>
            <a:noAutofit/>
          </a:bodyPr>
          <a:lstStyle/>
          <a:p>
            <a:pPr marL="0" indent="0">
              <a:buNone/>
            </a:pPr>
            <a:r>
              <a:rPr lang="en-GB" sz="2400" b="1" dirty="0">
                <a:latin typeface="Times New Roman" panose="02020603050405020304" pitchFamily="18" charset="0"/>
                <a:cs typeface="Times New Roman" panose="02020603050405020304" pitchFamily="18" charset="0"/>
              </a:rPr>
              <a:t>Về nguyên tắc bảo vệ môi trường</a:t>
            </a:r>
            <a:endParaRPr lang="en-GB" sz="2400" dirty="0">
              <a:latin typeface="Times New Roman" panose="02020603050405020304" pitchFamily="18" charset="0"/>
              <a:cs typeface="Times New Roman" panose="02020603050405020304" pitchFamily="18" charset="0"/>
            </a:endParaRPr>
          </a:p>
          <a:p>
            <a:pPr marL="0" indent="0" algn="just">
              <a:buNone/>
            </a:pPr>
            <a:r>
              <a:rPr lang="en-GB" sz="2400" dirty="0">
                <a:latin typeface="Times New Roman" panose="02020603050405020304" pitchFamily="18" charset="0"/>
                <a:cs typeface="Times New Roman" panose="02020603050405020304" pitchFamily="18" charset="0"/>
              </a:rPr>
              <a:t>+ </a:t>
            </a:r>
            <a:r>
              <a:rPr lang="en-GB" sz="2400" u="sng" dirty="0">
                <a:latin typeface="Times New Roman" panose="02020603050405020304" pitchFamily="18" charset="0"/>
                <a:cs typeface="Times New Roman" panose="02020603050405020304" pitchFamily="18" charset="0"/>
                <a:hlinkClick r:id="rId2"/>
              </a:rPr>
              <a:t>Luật Bảo vệ môi trường 2014</a:t>
            </a:r>
            <a:r>
              <a:rPr lang="en-GB" sz="2400" dirty="0">
                <a:latin typeface="Times New Roman" panose="02020603050405020304" pitchFamily="18" charset="0"/>
                <a:cs typeface="Times New Roman" panose="02020603050405020304" pitchFamily="18" charset="0"/>
              </a:rPr>
              <a:t> </a:t>
            </a:r>
            <a:r>
              <a:rPr lang="en-GB" sz="2400" dirty="0">
                <a:solidFill>
                  <a:srgbClr val="0070C0"/>
                </a:solidFill>
                <a:latin typeface="Times New Roman" panose="02020603050405020304" pitchFamily="18" charset="0"/>
                <a:cs typeface="Times New Roman" panose="02020603050405020304" pitchFamily="18" charset="0"/>
              </a:rPr>
              <a:t>quy định bảo vệ môi trường là  trách nhiệm và nghĩa vụ …Luật 2020 bổ sung quy định bảo vệ môi trường không chỉ là </a:t>
            </a:r>
            <a:r>
              <a:rPr lang="en-GB" sz="2400" b="1" dirty="0">
                <a:solidFill>
                  <a:srgbClr val="0070C0"/>
                </a:solidFill>
                <a:latin typeface="Times New Roman" panose="02020603050405020304" pitchFamily="18" charset="0"/>
                <a:cs typeface="Times New Roman" panose="02020603050405020304" pitchFamily="18" charset="0"/>
              </a:rPr>
              <a:t>nghĩa vụ và trách nhiệm</a:t>
            </a:r>
            <a:r>
              <a:rPr lang="en-GB" sz="2400" dirty="0">
                <a:solidFill>
                  <a:srgbClr val="0070C0"/>
                </a:solidFill>
                <a:latin typeface="Times New Roman" panose="02020603050405020304" pitchFamily="18" charset="0"/>
                <a:cs typeface="Times New Roman" panose="02020603050405020304" pitchFamily="18" charset="0"/>
              </a:rPr>
              <a:t> mà còn là </a:t>
            </a:r>
            <a:r>
              <a:rPr lang="en-GB" sz="2400" b="1" dirty="0">
                <a:solidFill>
                  <a:srgbClr val="0070C0"/>
                </a:solidFill>
                <a:latin typeface="Times New Roman" panose="02020603050405020304" pitchFamily="18" charset="0"/>
                <a:cs typeface="Times New Roman" panose="02020603050405020304" pitchFamily="18" charset="0"/>
              </a:rPr>
              <a:t>quyền</a:t>
            </a:r>
            <a:r>
              <a:rPr lang="en-GB" sz="2400" dirty="0">
                <a:solidFill>
                  <a:srgbClr val="0070C0"/>
                </a:solidFill>
                <a:latin typeface="Times New Roman" panose="02020603050405020304" pitchFamily="18" charset="0"/>
                <a:cs typeface="Times New Roman" panose="02020603050405020304" pitchFamily="18" charset="0"/>
              </a:rPr>
              <a:t>  của mọi cơ quan, tổ chức, cộng đồng dân cư, hộ gia đình và cá nhân.</a:t>
            </a:r>
          </a:p>
          <a:p>
            <a:pPr marL="0" indent="0" algn="just">
              <a:buNone/>
            </a:pPr>
            <a:r>
              <a:rPr lang="en-GB" sz="2400" dirty="0">
                <a:latin typeface="Times New Roman" panose="02020603050405020304" pitchFamily="18" charset="0"/>
                <a:cs typeface="Times New Roman" panose="02020603050405020304" pitchFamily="18" charset="0"/>
              </a:rPr>
              <a:t>+ </a:t>
            </a:r>
            <a:r>
              <a:rPr lang="en-GB" sz="2400" u="sng" dirty="0">
                <a:solidFill>
                  <a:srgbClr val="FF0000"/>
                </a:solidFill>
                <a:latin typeface="Times New Roman" panose="02020603050405020304" pitchFamily="18" charset="0"/>
                <a:cs typeface="Times New Roman" panose="02020603050405020304" pitchFamily="18" charset="0"/>
              </a:rPr>
              <a:t>Luật Bảo vệ môi trường 2020 </a:t>
            </a:r>
            <a:r>
              <a:rPr lang="en-GB" sz="2400" dirty="0">
                <a:latin typeface="Times New Roman" panose="02020603050405020304" pitchFamily="18" charset="0"/>
                <a:cs typeface="Times New Roman" panose="02020603050405020304" pitchFamily="18" charset="0"/>
              </a:rPr>
              <a:t>bổ sung nguyên tắc: </a:t>
            </a:r>
            <a:r>
              <a:rPr lang="en-GB" sz="2400" i="1" dirty="0">
                <a:solidFill>
                  <a:srgbClr val="7030A0"/>
                </a:solidFill>
                <a:latin typeface="Times New Roman" panose="02020603050405020304" pitchFamily="18" charset="0"/>
                <a:cs typeface="Times New Roman" panose="02020603050405020304" pitchFamily="18" charset="0"/>
              </a:rPr>
              <a:t>Bảo vệ môi trường là điều kiện, nền tảng, yếu tố trung tâm, tiên quyết cho phát triển kinh tế – xã hội bền vững.</a:t>
            </a:r>
          </a:p>
          <a:p>
            <a:endParaRPr lang="en-GB"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898226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251520" y="1340768"/>
            <a:ext cx="5616624" cy="5184576"/>
          </a:xfrm>
        </p:spPr>
        <p:txBody>
          <a:bodyPr>
            <a:normAutofit/>
          </a:bodyPr>
          <a:lstStyle/>
          <a:p>
            <a:pPr marL="0" indent="0" algn="just">
              <a:buNone/>
            </a:pPr>
            <a:r>
              <a:rPr lang="en-GB" sz="2800" b="1" dirty="0" err="1">
                <a:solidFill>
                  <a:srgbClr val="7030A0"/>
                </a:solidFill>
                <a:latin typeface="Times New Roman" panose="02020603050405020304" pitchFamily="18" charset="0"/>
                <a:cs typeface="Times New Roman" panose="02020603050405020304" pitchFamily="18" charset="0"/>
              </a:rPr>
              <a:t>Bảo</a:t>
            </a:r>
            <a:r>
              <a:rPr lang="en-GB" sz="2800" b="1" dirty="0">
                <a:solidFill>
                  <a:srgbClr val="7030A0"/>
                </a:solidFill>
                <a:latin typeface="Times New Roman" panose="02020603050405020304" pitchFamily="18" charset="0"/>
                <a:cs typeface="Times New Roman" panose="02020603050405020304" pitchFamily="18" charset="0"/>
              </a:rPr>
              <a:t> </a:t>
            </a:r>
            <a:r>
              <a:rPr lang="en-GB" sz="2800" b="1" dirty="0" err="1">
                <a:solidFill>
                  <a:srgbClr val="7030A0"/>
                </a:solidFill>
                <a:latin typeface="Times New Roman" panose="02020603050405020304" pitchFamily="18" charset="0"/>
                <a:cs typeface="Times New Roman" panose="02020603050405020304" pitchFamily="18" charset="0"/>
              </a:rPr>
              <a:t>vệ</a:t>
            </a:r>
            <a:r>
              <a:rPr lang="en-GB" sz="2800" b="1" dirty="0">
                <a:solidFill>
                  <a:srgbClr val="7030A0"/>
                </a:solidFill>
                <a:latin typeface="Times New Roman" panose="02020603050405020304" pitchFamily="18" charset="0"/>
                <a:cs typeface="Times New Roman" panose="02020603050405020304" pitchFamily="18" charset="0"/>
              </a:rPr>
              <a:t> </a:t>
            </a:r>
            <a:r>
              <a:rPr lang="en-GB" sz="2800" b="1" dirty="0" err="1">
                <a:solidFill>
                  <a:srgbClr val="7030A0"/>
                </a:solidFill>
                <a:latin typeface="Times New Roman" panose="02020603050405020304" pitchFamily="18" charset="0"/>
                <a:cs typeface="Times New Roman" panose="02020603050405020304" pitchFamily="18" charset="0"/>
              </a:rPr>
              <a:t>môi</a:t>
            </a:r>
            <a:r>
              <a:rPr lang="en-GB" sz="2800" b="1" dirty="0">
                <a:solidFill>
                  <a:srgbClr val="7030A0"/>
                </a:solidFill>
                <a:latin typeface="Times New Roman" panose="02020603050405020304" pitchFamily="18" charset="0"/>
                <a:cs typeface="Times New Roman" panose="02020603050405020304" pitchFamily="18" charset="0"/>
              </a:rPr>
              <a:t> </a:t>
            </a:r>
            <a:r>
              <a:rPr lang="en-GB" sz="2800" b="1" dirty="0" err="1">
                <a:solidFill>
                  <a:srgbClr val="7030A0"/>
                </a:solidFill>
                <a:latin typeface="Times New Roman" panose="02020603050405020304" pitchFamily="18" charset="0"/>
                <a:cs typeface="Times New Roman" panose="02020603050405020304" pitchFamily="18" charset="0"/>
              </a:rPr>
              <a:t>trường</a:t>
            </a:r>
            <a:r>
              <a:rPr lang="en-GB" sz="2800" b="1" dirty="0">
                <a:solidFill>
                  <a:srgbClr val="7030A0"/>
                </a:solidFill>
                <a:latin typeface="Times New Roman" panose="02020603050405020304" pitchFamily="18" charset="0"/>
                <a:cs typeface="Times New Roman" panose="02020603050405020304" pitchFamily="18" charset="0"/>
              </a:rPr>
              <a:t> </a:t>
            </a:r>
            <a:r>
              <a:rPr lang="en-GB" sz="2800" b="1" dirty="0" err="1">
                <a:solidFill>
                  <a:srgbClr val="7030A0"/>
                </a:solidFill>
                <a:latin typeface="Times New Roman" panose="02020603050405020304" pitchFamily="18" charset="0"/>
                <a:cs typeface="Times New Roman" panose="02020603050405020304" pitchFamily="18" charset="0"/>
              </a:rPr>
              <a:t>nước</a:t>
            </a:r>
            <a:endParaRPr lang="en-GB" sz="2800" dirty="0">
              <a:solidFill>
                <a:srgbClr val="7030A0"/>
              </a:solidFill>
              <a:latin typeface="Times New Roman" panose="02020603050405020304" pitchFamily="18" charset="0"/>
              <a:cs typeface="Times New Roman" panose="02020603050405020304" pitchFamily="18" charset="0"/>
            </a:endParaRPr>
          </a:p>
          <a:p>
            <a:pPr algn="just"/>
            <a:r>
              <a:rPr lang="en-GB" sz="2800" dirty="0">
                <a:solidFill>
                  <a:srgbClr val="7030A0"/>
                </a:solidFill>
                <a:latin typeface="Times New Roman" panose="02020603050405020304" pitchFamily="18" charset="0"/>
                <a:cs typeface="Times New Roman" panose="02020603050405020304" pitchFamily="18" charset="0"/>
              </a:rPr>
              <a:t>Luật BVMT 2020 chia thành 3 nhóm: Bảo vệ môi trường </a:t>
            </a:r>
            <a:r>
              <a:rPr lang="en-GB" sz="2800" dirty="0">
                <a:solidFill>
                  <a:srgbClr val="FF0000"/>
                </a:solidFill>
                <a:latin typeface="Times New Roman" panose="02020603050405020304" pitchFamily="18" charset="0"/>
                <a:cs typeface="Times New Roman" panose="02020603050405020304" pitchFamily="18" charset="0"/>
              </a:rPr>
              <a:t>nước mặt,</a:t>
            </a:r>
            <a:r>
              <a:rPr lang="en-GB" sz="2800" dirty="0">
                <a:solidFill>
                  <a:srgbClr val="7030A0"/>
                </a:solidFill>
                <a:latin typeface="Times New Roman" panose="02020603050405020304" pitchFamily="18" charset="0"/>
                <a:cs typeface="Times New Roman" panose="02020603050405020304" pitchFamily="18" charset="0"/>
              </a:rPr>
              <a:t> </a:t>
            </a:r>
            <a:r>
              <a:rPr lang="vi-VN" sz="2800" dirty="0">
                <a:solidFill>
                  <a:srgbClr val="7030A0"/>
                </a:solidFill>
                <a:latin typeface="Times New Roman" panose="02020603050405020304" pitchFamily="18" charset="0"/>
                <a:cs typeface="Times New Roman" panose="02020603050405020304" pitchFamily="18" charset="0"/>
              </a:rPr>
              <a:t> Bảo vệ môi trường </a:t>
            </a:r>
            <a:r>
              <a:rPr lang="vi-VN" sz="2800" dirty="0">
                <a:solidFill>
                  <a:srgbClr val="0070C0"/>
                </a:solidFill>
                <a:latin typeface="Times New Roman" panose="02020603050405020304" pitchFamily="18" charset="0"/>
                <a:cs typeface="Times New Roman" panose="02020603050405020304" pitchFamily="18" charset="0"/>
              </a:rPr>
              <a:t>nước dưới đất,</a:t>
            </a:r>
            <a:r>
              <a:rPr lang="vi-VN" sz="2800" dirty="0">
                <a:solidFill>
                  <a:srgbClr val="7030A0"/>
                </a:solidFill>
                <a:latin typeface="Times New Roman" panose="02020603050405020304" pitchFamily="18" charset="0"/>
                <a:cs typeface="Times New Roman" panose="02020603050405020304" pitchFamily="18" charset="0"/>
              </a:rPr>
              <a:t> Bảo vệ môi trường </a:t>
            </a:r>
            <a:r>
              <a:rPr lang="vi-VN" sz="2800" dirty="0">
                <a:solidFill>
                  <a:schemeClr val="accent2"/>
                </a:solidFill>
                <a:latin typeface="Times New Roman" panose="02020603050405020304" pitchFamily="18" charset="0"/>
                <a:cs typeface="Times New Roman" panose="02020603050405020304" pitchFamily="18" charset="0"/>
              </a:rPr>
              <a:t>nước biển.</a:t>
            </a:r>
            <a:endParaRPr lang="en-GB" sz="2800" dirty="0">
              <a:solidFill>
                <a:schemeClr val="accent2"/>
              </a:solidFill>
              <a:latin typeface="Times New Roman" panose="02020603050405020304" pitchFamily="18" charset="0"/>
              <a:cs typeface="Times New Roman" panose="02020603050405020304" pitchFamily="18" charset="0"/>
            </a:endParaRPr>
          </a:p>
          <a:p>
            <a:pPr algn="just"/>
            <a:r>
              <a:rPr lang="en-GB" sz="2800" dirty="0" err="1">
                <a:solidFill>
                  <a:srgbClr val="7030A0"/>
                </a:solidFill>
                <a:latin typeface="Times New Roman" panose="02020603050405020304" pitchFamily="18" charset="0"/>
                <a:cs typeface="Times New Roman" panose="02020603050405020304" pitchFamily="18" charset="0"/>
              </a:rPr>
              <a:t>Luật</a:t>
            </a:r>
            <a:r>
              <a:rPr lang="en-GB" sz="2800" dirty="0">
                <a:solidFill>
                  <a:srgbClr val="7030A0"/>
                </a:solidFill>
                <a:latin typeface="Times New Roman" panose="02020603050405020304" pitchFamily="18" charset="0"/>
                <a:cs typeface="Times New Roman" panose="02020603050405020304" pitchFamily="18" charset="0"/>
              </a:rPr>
              <a:t> BVMT 2014 </a:t>
            </a:r>
            <a:r>
              <a:rPr lang="en-GB" sz="2800" dirty="0" err="1">
                <a:solidFill>
                  <a:srgbClr val="7030A0"/>
                </a:solidFill>
                <a:latin typeface="Times New Roman" panose="02020603050405020304" pitchFamily="18" charset="0"/>
                <a:cs typeface="Times New Roman" panose="02020603050405020304" pitchFamily="18" charset="0"/>
              </a:rPr>
              <a:t>quy</a:t>
            </a:r>
            <a:r>
              <a:rPr lang="en-GB" sz="2800" dirty="0">
                <a:solidFill>
                  <a:srgbClr val="7030A0"/>
                </a:solidFill>
                <a:latin typeface="Times New Roman" panose="02020603050405020304" pitchFamily="18" charset="0"/>
                <a:cs typeface="Times New Roman" panose="02020603050405020304" pitchFamily="18" charset="0"/>
              </a:rPr>
              <a:t> </a:t>
            </a:r>
            <a:r>
              <a:rPr lang="en-GB" sz="2800" dirty="0" err="1">
                <a:solidFill>
                  <a:srgbClr val="7030A0"/>
                </a:solidFill>
                <a:latin typeface="Times New Roman" panose="02020603050405020304" pitchFamily="18" charset="0"/>
                <a:cs typeface="Times New Roman" panose="02020603050405020304" pitchFamily="18" charset="0"/>
              </a:rPr>
              <a:t>định</a:t>
            </a:r>
            <a:r>
              <a:rPr lang="en-GB" sz="2800" dirty="0">
                <a:solidFill>
                  <a:srgbClr val="7030A0"/>
                </a:solidFill>
                <a:latin typeface="Times New Roman" panose="02020603050405020304" pitchFamily="18" charset="0"/>
                <a:cs typeface="Times New Roman" panose="02020603050405020304" pitchFamily="18" charset="0"/>
              </a:rPr>
              <a:t> </a:t>
            </a:r>
            <a:r>
              <a:rPr lang="en-GB" sz="2800" dirty="0" err="1">
                <a:solidFill>
                  <a:srgbClr val="7030A0"/>
                </a:solidFill>
                <a:latin typeface="Times New Roman" panose="02020603050405020304" pitchFamily="18" charset="0"/>
                <a:cs typeface="Times New Roman" panose="02020603050405020304" pitchFamily="18" charset="0"/>
              </a:rPr>
              <a:t>bảo</a:t>
            </a:r>
            <a:r>
              <a:rPr lang="en-GB" sz="2800" dirty="0">
                <a:solidFill>
                  <a:srgbClr val="7030A0"/>
                </a:solidFill>
                <a:latin typeface="Times New Roman" panose="02020603050405020304" pitchFamily="18" charset="0"/>
                <a:cs typeface="Times New Roman" panose="02020603050405020304" pitchFamily="18" charset="0"/>
              </a:rPr>
              <a:t> </a:t>
            </a:r>
            <a:r>
              <a:rPr lang="en-GB" sz="2800" dirty="0" err="1">
                <a:solidFill>
                  <a:srgbClr val="7030A0"/>
                </a:solidFill>
                <a:latin typeface="Times New Roman" panose="02020603050405020304" pitchFamily="18" charset="0"/>
                <a:cs typeface="Times New Roman" panose="02020603050405020304" pitchFamily="18" charset="0"/>
              </a:rPr>
              <a:t>vệ</a:t>
            </a:r>
            <a:r>
              <a:rPr lang="en-GB" sz="2800" dirty="0">
                <a:solidFill>
                  <a:srgbClr val="7030A0"/>
                </a:solidFill>
                <a:latin typeface="Times New Roman" panose="02020603050405020304" pitchFamily="18" charset="0"/>
                <a:cs typeface="Times New Roman" panose="02020603050405020304" pitchFamily="18" charset="0"/>
              </a:rPr>
              <a:t> </a:t>
            </a:r>
            <a:r>
              <a:rPr lang="en-GB" sz="2800" dirty="0" err="1">
                <a:solidFill>
                  <a:srgbClr val="7030A0"/>
                </a:solidFill>
                <a:latin typeface="Times New Roman" panose="02020603050405020304" pitchFamily="18" charset="0"/>
                <a:cs typeface="Times New Roman" panose="02020603050405020304" pitchFamily="18" charset="0"/>
              </a:rPr>
              <a:t>môi</a:t>
            </a:r>
            <a:r>
              <a:rPr lang="en-GB" sz="2800" dirty="0">
                <a:solidFill>
                  <a:srgbClr val="7030A0"/>
                </a:solidFill>
                <a:latin typeface="Times New Roman" panose="02020603050405020304" pitchFamily="18" charset="0"/>
                <a:cs typeface="Times New Roman" panose="02020603050405020304" pitchFamily="18" charset="0"/>
              </a:rPr>
              <a:t> </a:t>
            </a:r>
            <a:r>
              <a:rPr lang="en-GB" sz="2800" dirty="0" err="1">
                <a:solidFill>
                  <a:srgbClr val="7030A0"/>
                </a:solidFill>
                <a:latin typeface="Times New Roman" panose="02020603050405020304" pitchFamily="18" charset="0"/>
                <a:cs typeface="Times New Roman" panose="02020603050405020304" pitchFamily="18" charset="0"/>
              </a:rPr>
              <a:t>trường</a:t>
            </a:r>
            <a:r>
              <a:rPr lang="en-GB" sz="2800" dirty="0">
                <a:solidFill>
                  <a:srgbClr val="7030A0"/>
                </a:solidFill>
                <a:latin typeface="Times New Roman" panose="02020603050405020304" pitchFamily="18" charset="0"/>
                <a:cs typeface="Times New Roman" panose="02020603050405020304" pitchFamily="18" charset="0"/>
              </a:rPr>
              <a:t> </a:t>
            </a:r>
            <a:r>
              <a:rPr lang="en-GB" sz="2800" dirty="0" err="1">
                <a:solidFill>
                  <a:srgbClr val="7030A0"/>
                </a:solidFill>
                <a:latin typeface="Times New Roman" panose="02020603050405020304" pitchFamily="18" charset="0"/>
                <a:cs typeface="Times New Roman" panose="02020603050405020304" pitchFamily="18" charset="0"/>
              </a:rPr>
              <a:t>nước</a:t>
            </a:r>
            <a:r>
              <a:rPr lang="en-GB" sz="2800" dirty="0">
                <a:solidFill>
                  <a:srgbClr val="7030A0"/>
                </a:solidFill>
                <a:latin typeface="Times New Roman" panose="02020603050405020304" pitchFamily="18" charset="0"/>
                <a:cs typeface="Times New Roman" panose="02020603050405020304" pitchFamily="18" charset="0"/>
              </a:rPr>
              <a:t> </a:t>
            </a:r>
            <a:r>
              <a:rPr lang="en-GB" sz="2800" dirty="0" err="1">
                <a:solidFill>
                  <a:srgbClr val="7030A0"/>
                </a:solidFill>
                <a:latin typeface="Times New Roman" panose="02020603050405020304" pitchFamily="18" charset="0"/>
                <a:cs typeface="Times New Roman" panose="02020603050405020304" pitchFamily="18" charset="0"/>
              </a:rPr>
              <a:t>gồm</a:t>
            </a:r>
            <a:r>
              <a:rPr lang="en-GB" sz="2800" dirty="0">
                <a:solidFill>
                  <a:srgbClr val="7030A0"/>
                </a:solidFill>
                <a:latin typeface="Times New Roman" panose="02020603050405020304" pitchFamily="18" charset="0"/>
                <a:cs typeface="Times New Roman" panose="02020603050405020304" pitchFamily="18" charset="0"/>
              </a:rPr>
              <a:t>: </a:t>
            </a:r>
            <a:r>
              <a:rPr lang="en-GB" sz="2800" dirty="0" err="1">
                <a:solidFill>
                  <a:srgbClr val="7030A0"/>
                </a:solidFill>
                <a:latin typeface="Times New Roman" panose="02020603050405020304" pitchFamily="18" charset="0"/>
                <a:cs typeface="Times New Roman" panose="02020603050405020304" pitchFamily="18" charset="0"/>
              </a:rPr>
              <a:t>bảo</a:t>
            </a:r>
            <a:r>
              <a:rPr lang="en-GB" sz="2800" dirty="0">
                <a:solidFill>
                  <a:srgbClr val="7030A0"/>
                </a:solidFill>
                <a:latin typeface="Times New Roman" panose="02020603050405020304" pitchFamily="18" charset="0"/>
                <a:cs typeface="Times New Roman" panose="02020603050405020304" pitchFamily="18" charset="0"/>
              </a:rPr>
              <a:t> </a:t>
            </a:r>
            <a:r>
              <a:rPr lang="en-GB" sz="2800" dirty="0" err="1">
                <a:solidFill>
                  <a:srgbClr val="7030A0"/>
                </a:solidFill>
                <a:latin typeface="Times New Roman" panose="02020603050405020304" pitchFamily="18" charset="0"/>
                <a:cs typeface="Times New Roman" panose="02020603050405020304" pitchFamily="18" charset="0"/>
              </a:rPr>
              <a:t>vệ</a:t>
            </a:r>
            <a:r>
              <a:rPr lang="en-GB" sz="2800" dirty="0">
                <a:solidFill>
                  <a:srgbClr val="7030A0"/>
                </a:solidFill>
                <a:latin typeface="Times New Roman" panose="02020603050405020304" pitchFamily="18" charset="0"/>
                <a:cs typeface="Times New Roman" panose="02020603050405020304" pitchFamily="18" charset="0"/>
              </a:rPr>
              <a:t> </a:t>
            </a:r>
            <a:r>
              <a:rPr lang="en-GB" sz="2800" dirty="0" err="1">
                <a:solidFill>
                  <a:srgbClr val="7030A0"/>
                </a:solidFill>
                <a:latin typeface="Times New Roman" panose="02020603050405020304" pitchFamily="18" charset="0"/>
                <a:cs typeface="Times New Roman" panose="02020603050405020304" pitchFamily="18" charset="0"/>
              </a:rPr>
              <a:t>môi</a:t>
            </a:r>
            <a:r>
              <a:rPr lang="en-GB" sz="2800" dirty="0">
                <a:solidFill>
                  <a:srgbClr val="7030A0"/>
                </a:solidFill>
                <a:latin typeface="Times New Roman" panose="02020603050405020304" pitchFamily="18" charset="0"/>
                <a:cs typeface="Times New Roman" panose="02020603050405020304" pitchFamily="18" charset="0"/>
              </a:rPr>
              <a:t> </a:t>
            </a:r>
            <a:r>
              <a:rPr lang="en-GB" sz="2800" dirty="0" err="1">
                <a:solidFill>
                  <a:srgbClr val="7030A0"/>
                </a:solidFill>
                <a:latin typeface="Times New Roman" panose="02020603050405020304" pitchFamily="18" charset="0"/>
                <a:cs typeface="Times New Roman" panose="02020603050405020304" pitchFamily="18" charset="0"/>
              </a:rPr>
              <a:t>trường</a:t>
            </a:r>
            <a:r>
              <a:rPr lang="en-GB" sz="2800" dirty="0">
                <a:solidFill>
                  <a:srgbClr val="7030A0"/>
                </a:solidFill>
                <a:latin typeface="Times New Roman" panose="02020603050405020304" pitchFamily="18" charset="0"/>
                <a:cs typeface="Times New Roman" panose="02020603050405020304" pitchFamily="18" charset="0"/>
              </a:rPr>
              <a:t> </a:t>
            </a:r>
            <a:r>
              <a:rPr lang="en-GB" sz="2800" dirty="0" err="1">
                <a:solidFill>
                  <a:srgbClr val="7030A0"/>
                </a:solidFill>
                <a:latin typeface="Times New Roman" panose="02020603050405020304" pitchFamily="18" charset="0"/>
                <a:cs typeface="Times New Roman" panose="02020603050405020304" pitchFamily="18" charset="0"/>
              </a:rPr>
              <a:t>nước</a:t>
            </a:r>
            <a:r>
              <a:rPr lang="en-GB" sz="2800" dirty="0">
                <a:solidFill>
                  <a:srgbClr val="7030A0"/>
                </a:solidFill>
                <a:latin typeface="Times New Roman" panose="02020603050405020304" pitchFamily="18" charset="0"/>
                <a:cs typeface="Times New Roman" panose="02020603050405020304" pitchFamily="18" charset="0"/>
              </a:rPr>
              <a:t> </a:t>
            </a:r>
            <a:r>
              <a:rPr lang="en-GB" sz="2800" dirty="0" err="1">
                <a:solidFill>
                  <a:srgbClr val="7030A0"/>
                </a:solidFill>
                <a:latin typeface="Times New Roman" panose="02020603050405020304" pitchFamily="18" charset="0"/>
                <a:cs typeface="Times New Roman" panose="02020603050405020304" pitchFamily="18" charset="0"/>
              </a:rPr>
              <a:t>sông</a:t>
            </a:r>
            <a:r>
              <a:rPr lang="en-GB" sz="2800" dirty="0">
                <a:solidFill>
                  <a:srgbClr val="7030A0"/>
                </a:solidFill>
                <a:latin typeface="Times New Roman" panose="02020603050405020304" pitchFamily="18" charset="0"/>
                <a:cs typeface="Times New Roman" panose="02020603050405020304" pitchFamily="18" charset="0"/>
              </a:rPr>
              <a:t>, </a:t>
            </a:r>
            <a:r>
              <a:rPr lang="en-GB" sz="2800" dirty="0" err="1">
                <a:solidFill>
                  <a:srgbClr val="7030A0"/>
                </a:solidFill>
                <a:latin typeface="Times New Roman" panose="02020603050405020304" pitchFamily="18" charset="0"/>
                <a:cs typeface="Times New Roman" panose="02020603050405020304" pitchFamily="18" charset="0"/>
              </a:rPr>
              <a:t>ao</a:t>
            </a:r>
            <a:r>
              <a:rPr lang="en-GB" sz="2800" dirty="0">
                <a:solidFill>
                  <a:srgbClr val="7030A0"/>
                </a:solidFill>
                <a:latin typeface="Times New Roman" panose="02020603050405020304" pitchFamily="18" charset="0"/>
                <a:cs typeface="Times New Roman" panose="02020603050405020304" pitchFamily="18" charset="0"/>
              </a:rPr>
              <a:t> </a:t>
            </a:r>
            <a:r>
              <a:rPr lang="en-GB" sz="2800" dirty="0" err="1">
                <a:solidFill>
                  <a:srgbClr val="7030A0"/>
                </a:solidFill>
                <a:latin typeface="Times New Roman" panose="02020603050405020304" pitchFamily="18" charset="0"/>
                <a:cs typeface="Times New Roman" panose="02020603050405020304" pitchFamily="18" charset="0"/>
              </a:rPr>
              <a:t>hồ</a:t>
            </a:r>
            <a:r>
              <a:rPr lang="en-GB" sz="2800" dirty="0">
                <a:solidFill>
                  <a:srgbClr val="7030A0"/>
                </a:solidFill>
                <a:latin typeface="Times New Roman" panose="02020603050405020304" pitchFamily="18" charset="0"/>
                <a:cs typeface="Times New Roman" panose="02020603050405020304" pitchFamily="18" charset="0"/>
              </a:rPr>
              <a:t>, </a:t>
            </a:r>
            <a:r>
              <a:rPr lang="en-GB" sz="2800" dirty="0" err="1">
                <a:solidFill>
                  <a:srgbClr val="7030A0"/>
                </a:solidFill>
                <a:latin typeface="Times New Roman" panose="02020603050405020304" pitchFamily="18" charset="0"/>
                <a:cs typeface="Times New Roman" panose="02020603050405020304" pitchFamily="18" charset="0"/>
              </a:rPr>
              <a:t>thủy</a:t>
            </a:r>
            <a:r>
              <a:rPr lang="en-GB" sz="2800" dirty="0">
                <a:solidFill>
                  <a:srgbClr val="7030A0"/>
                </a:solidFill>
                <a:latin typeface="Times New Roman" panose="02020603050405020304" pitchFamily="18" charset="0"/>
                <a:cs typeface="Times New Roman" panose="02020603050405020304" pitchFamily="18" charset="0"/>
              </a:rPr>
              <a:t> </a:t>
            </a:r>
            <a:r>
              <a:rPr lang="en-GB" sz="2800" dirty="0" err="1">
                <a:solidFill>
                  <a:srgbClr val="7030A0"/>
                </a:solidFill>
                <a:latin typeface="Times New Roman" panose="02020603050405020304" pitchFamily="18" charset="0"/>
                <a:cs typeface="Times New Roman" panose="02020603050405020304" pitchFamily="18" charset="0"/>
              </a:rPr>
              <a:t>lợi</a:t>
            </a:r>
            <a:r>
              <a:rPr lang="en-GB" sz="2800" dirty="0">
                <a:solidFill>
                  <a:srgbClr val="7030A0"/>
                </a:solidFill>
                <a:latin typeface="Times New Roman" panose="02020603050405020304" pitchFamily="18" charset="0"/>
                <a:cs typeface="Times New Roman" panose="02020603050405020304" pitchFamily="18" charset="0"/>
              </a:rPr>
              <a:t>, </a:t>
            </a:r>
            <a:r>
              <a:rPr lang="en-GB" sz="2800" dirty="0" err="1">
                <a:solidFill>
                  <a:srgbClr val="7030A0"/>
                </a:solidFill>
                <a:latin typeface="Times New Roman" panose="02020603050405020304" pitchFamily="18" charset="0"/>
                <a:cs typeface="Times New Roman" panose="02020603050405020304" pitchFamily="18" charset="0"/>
              </a:rPr>
              <a:t>thủy</a:t>
            </a:r>
            <a:r>
              <a:rPr lang="en-GB" sz="2800" dirty="0">
                <a:solidFill>
                  <a:srgbClr val="7030A0"/>
                </a:solidFill>
                <a:latin typeface="Times New Roman" panose="02020603050405020304" pitchFamily="18" charset="0"/>
                <a:cs typeface="Times New Roman" panose="02020603050405020304" pitchFamily="18" charset="0"/>
              </a:rPr>
              <a:t> </a:t>
            </a:r>
            <a:r>
              <a:rPr lang="en-GB" sz="2800" dirty="0" err="1">
                <a:solidFill>
                  <a:srgbClr val="7030A0"/>
                </a:solidFill>
                <a:latin typeface="Times New Roman" panose="02020603050405020304" pitchFamily="18" charset="0"/>
                <a:cs typeface="Times New Roman" panose="02020603050405020304" pitchFamily="18" charset="0"/>
              </a:rPr>
              <a:t>điện</a:t>
            </a:r>
            <a:r>
              <a:rPr lang="en-GB" sz="2800" dirty="0">
                <a:solidFill>
                  <a:srgbClr val="7030A0"/>
                </a:solidFill>
                <a:latin typeface="Times New Roman" panose="02020603050405020304" pitchFamily="18" charset="0"/>
                <a:cs typeface="Times New Roman" panose="02020603050405020304" pitchFamily="18" charset="0"/>
              </a:rPr>
              <a:t>, </a:t>
            </a:r>
            <a:r>
              <a:rPr lang="en-GB" sz="2800" dirty="0" err="1">
                <a:solidFill>
                  <a:srgbClr val="7030A0"/>
                </a:solidFill>
                <a:latin typeface="Times New Roman" panose="02020603050405020304" pitchFamily="18" charset="0"/>
                <a:cs typeface="Times New Roman" panose="02020603050405020304" pitchFamily="18" charset="0"/>
              </a:rPr>
              <a:t>môi</a:t>
            </a:r>
            <a:r>
              <a:rPr lang="en-GB" sz="2800" dirty="0">
                <a:solidFill>
                  <a:srgbClr val="7030A0"/>
                </a:solidFill>
                <a:latin typeface="Times New Roman" panose="02020603050405020304" pitchFamily="18" charset="0"/>
                <a:cs typeface="Times New Roman" panose="02020603050405020304" pitchFamily="18" charset="0"/>
              </a:rPr>
              <a:t> </a:t>
            </a:r>
            <a:r>
              <a:rPr lang="en-GB" sz="2800" dirty="0" err="1">
                <a:solidFill>
                  <a:srgbClr val="7030A0"/>
                </a:solidFill>
                <a:latin typeface="Times New Roman" panose="02020603050405020304" pitchFamily="18" charset="0"/>
                <a:cs typeface="Times New Roman" panose="02020603050405020304" pitchFamily="18" charset="0"/>
              </a:rPr>
              <a:t>trường</a:t>
            </a:r>
            <a:r>
              <a:rPr lang="en-GB" sz="2800" dirty="0">
                <a:solidFill>
                  <a:srgbClr val="7030A0"/>
                </a:solidFill>
                <a:latin typeface="Times New Roman" panose="02020603050405020304" pitchFamily="18" charset="0"/>
                <a:cs typeface="Times New Roman" panose="02020603050405020304" pitchFamily="18" charset="0"/>
              </a:rPr>
              <a:t> </a:t>
            </a:r>
            <a:r>
              <a:rPr lang="en-GB" sz="2800" dirty="0" err="1">
                <a:solidFill>
                  <a:srgbClr val="7030A0"/>
                </a:solidFill>
                <a:latin typeface="Times New Roman" panose="02020603050405020304" pitchFamily="18" charset="0"/>
                <a:cs typeface="Times New Roman" panose="02020603050405020304" pitchFamily="18" charset="0"/>
              </a:rPr>
              <a:t>nước</a:t>
            </a:r>
            <a:r>
              <a:rPr lang="en-GB" sz="2800" dirty="0">
                <a:solidFill>
                  <a:srgbClr val="7030A0"/>
                </a:solidFill>
                <a:latin typeface="Times New Roman" panose="02020603050405020304" pitchFamily="18" charset="0"/>
                <a:cs typeface="Times New Roman" panose="02020603050405020304" pitchFamily="18" charset="0"/>
              </a:rPr>
              <a:t> </a:t>
            </a:r>
            <a:r>
              <a:rPr lang="en-GB" sz="2800" dirty="0" err="1">
                <a:solidFill>
                  <a:srgbClr val="7030A0"/>
                </a:solidFill>
                <a:latin typeface="Times New Roman" panose="02020603050405020304" pitchFamily="18" charset="0"/>
                <a:cs typeface="Times New Roman" panose="02020603050405020304" pitchFamily="18" charset="0"/>
              </a:rPr>
              <a:t>dưới</a:t>
            </a:r>
            <a:r>
              <a:rPr lang="en-GB" sz="2800" dirty="0">
                <a:solidFill>
                  <a:srgbClr val="7030A0"/>
                </a:solidFill>
                <a:latin typeface="Times New Roman" panose="02020603050405020304" pitchFamily="18" charset="0"/>
                <a:cs typeface="Times New Roman" panose="02020603050405020304" pitchFamily="18" charset="0"/>
              </a:rPr>
              <a:t> </a:t>
            </a:r>
            <a:r>
              <a:rPr lang="en-GB" sz="2800" dirty="0" err="1">
                <a:solidFill>
                  <a:srgbClr val="7030A0"/>
                </a:solidFill>
                <a:latin typeface="Times New Roman" panose="02020603050405020304" pitchFamily="18" charset="0"/>
                <a:cs typeface="Times New Roman" panose="02020603050405020304" pitchFamily="18" charset="0"/>
              </a:rPr>
              <a:t>đất</a:t>
            </a:r>
            <a:r>
              <a:rPr lang="en-GB" sz="2800" dirty="0">
                <a:solidFill>
                  <a:srgbClr val="7030A0"/>
                </a:solidFill>
                <a:latin typeface="Times New Roman" panose="02020603050405020304" pitchFamily="18" charset="0"/>
                <a:cs typeface="Times New Roman" panose="02020603050405020304" pitchFamily="18" charset="0"/>
              </a:rPr>
              <a:t>, </a:t>
            </a:r>
            <a:r>
              <a:rPr lang="en-GB" sz="2800" u="sng" dirty="0" err="1">
                <a:solidFill>
                  <a:schemeClr val="accent2"/>
                </a:solidFill>
                <a:latin typeface="Times New Roman" panose="02020603050405020304" pitchFamily="18" charset="0"/>
                <a:cs typeface="Times New Roman" panose="02020603050405020304" pitchFamily="18" charset="0"/>
              </a:rPr>
              <a:t>chưa</a:t>
            </a:r>
            <a:r>
              <a:rPr lang="en-GB" sz="2800" u="sng" dirty="0">
                <a:solidFill>
                  <a:schemeClr val="accent2"/>
                </a:solidFill>
                <a:latin typeface="Times New Roman" panose="02020603050405020304" pitchFamily="18" charset="0"/>
                <a:cs typeface="Times New Roman" panose="02020603050405020304" pitchFamily="18" charset="0"/>
              </a:rPr>
              <a:t> </a:t>
            </a:r>
            <a:r>
              <a:rPr lang="en-GB" sz="2800" u="sng" dirty="0" err="1">
                <a:solidFill>
                  <a:schemeClr val="accent2"/>
                </a:solidFill>
                <a:latin typeface="Times New Roman" panose="02020603050405020304" pitchFamily="18" charset="0"/>
                <a:cs typeface="Times New Roman" panose="02020603050405020304" pitchFamily="18" charset="0"/>
              </a:rPr>
              <a:t>đề</a:t>
            </a:r>
            <a:r>
              <a:rPr lang="en-GB" sz="2800" u="sng" dirty="0">
                <a:solidFill>
                  <a:schemeClr val="accent2"/>
                </a:solidFill>
                <a:latin typeface="Times New Roman" panose="02020603050405020304" pitchFamily="18" charset="0"/>
                <a:cs typeface="Times New Roman" panose="02020603050405020304" pitchFamily="18" charset="0"/>
              </a:rPr>
              <a:t> </a:t>
            </a:r>
            <a:r>
              <a:rPr lang="en-GB" sz="2800" u="sng" dirty="0" err="1">
                <a:solidFill>
                  <a:schemeClr val="accent2"/>
                </a:solidFill>
                <a:latin typeface="Times New Roman" panose="02020603050405020304" pitchFamily="18" charset="0"/>
                <a:cs typeface="Times New Roman" panose="02020603050405020304" pitchFamily="18" charset="0"/>
              </a:rPr>
              <a:t>cập</a:t>
            </a:r>
            <a:r>
              <a:rPr lang="en-GB" sz="2800" u="sng" dirty="0">
                <a:solidFill>
                  <a:schemeClr val="accent2"/>
                </a:solidFill>
                <a:latin typeface="Times New Roman" panose="02020603050405020304" pitchFamily="18" charset="0"/>
                <a:cs typeface="Times New Roman" panose="02020603050405020304" pitchFamily="18" charset="0"/>
              </a:rPr>
              <a:t> </a:t>
            </a:r>
            <a:r>
              <a:rPr lang="en-GB" sz="2800" dirty="0" err="1">
                <a:solidFill>
                  <a:srgbClr val="7030A0"/>
                </a:solidFill>
                <a:latin typeface="Times New Roman" panose="02020603050405020304" pitchFamily="18" charset="0"/>
                <a:cs typeface="Times New Roman" panose="02020603050405020304" pitchFamily="18" charset="0"/>
              </a:rPr>
              <a:t>cụ</a:t>
            </a:r>
            <a:r>
              <a:rPr lang="en-GB" sz="2800" dirty="0">
                <a:solidFill>
                  <a:srgbClr val="7030A0"/>
                </a:solidFill>
                <a:latin typeface="Times New Roman" panose="02020603050405020304" pitchFamily="18" charset="0"/>
                <a:cs typeface="Times New Roman" panose="02020603050405020304" pitchFamily="18" charset="0"/>
              </a:rPr>
              <a:t> </a:t>
            </a:r>
            <a:r>
              <a:rPr lang="en-GB" sz="2800" dirty="0" err="1">
                <a:solidFill>
                  <a:srgbClr val="7030A0"/>
                </a:solidFill>
                <a:latin typeface="Times New Roman" panose="02020603050405020304" pitchFamily="18" charset="0"/>
                <a:cs typeface="Times New Roman" panose="02020603050405020304" pitchFamily="18" charset="0"/>
              </a:rPr>
              <a:t>thể</a:t>
            </a:r>
            <a:r>
              <a:rPr lang="en-GB" sz="2800" dirty="0">
                <a:solidFill>
                  <a:srgbClr val="7030A0"/>
                </a:solidFill>
                <a:latin typeface="Times New Roman" panose="02020603050405020304" pitchFamily="18" charset="0"/>
                <a:cs typeface="Times New Roman" panose="02020603050405020304" pitchFamily="18" charset="0"/>
              </a:rPr>
              <a:t> </a:t>
            </a:r>
            <a:r>
              <a:rPr lang="en-GB" sz="2800" dirty="0" err="1">
                <a:solidFill>
                  <a:srgbClr val="7030A0"/>
                </a:solidFill>
                <a:latin typeface="Times New Roman" panose="02020603050405020304" pitchFamily="18" charset="0"/>
                <a:cs typeface="Times New Roman" panose="02020603050405020304" pitchFamily="18" charset="0"/>
              </a:rPr>
              <a:t>bảo</a:t>
            </a:r>
            <a:r>
              <a:rPr lang="en-GB" sz="2800" dirty="0">
                <a:solidFill>
                  <a:srgbClr val="7030A0"/>
                </a:solidFill>
                <a:latin typeface="Times New Roman" panose="02020603050405020304" pitchFamily="18" charset="0"/>
                <a:cs typeface="Times New Roman" panose="02020603050405020304" pitchFamily="18" charset="0"/>
              </a:rPr>
              <a:t> </a:t>
            </a:r>
            <a:r>
              <a:rPr lang="en-GB" sz="2800" dirty="0" err="1">
                <a:solidFill>
                  <a:srgbClr val="7030A0"/>
                </a:solidFill>
                <a:latin typeface="Times New Roman" panose="02020603050405020304" pitchFamily="18" charset="0"/>
                <a:cs typeface="Times New Roman" panose="02020603050405020304" pitchFamily="18" charset="0"/>
              </a:rPr>
              <a:t>vệ</a:t>
            </a:r>
            <a:r>
              <a:rPr lang="en-GB" sz="2800" dirty="0">
                <a:solidFill>
                  <a:srgbClr val="7030A0"/>
                </a:solidFill>
                <a:latin typeface="Times New Roman" panose="02020603050405020304" pitchFamily="18" charset="0"/>
                <a:cs typeface="Times New Roman" panose="02020603050405020304" pitchFamily="18" charset="0"/>
              </a:rPr>
              <a:t> </a:t>
            </a:r>
            <a:r>
              <a:rPr lang="en-GB" sz="2800" dirty="0" err="1">
                <a:solidFill>
                  <a:srgbClr val="7030A0"/>
                </a:solidFill>
                <a:latin typeface="Times New Roman" panose="02020603050405020304" pitchFamily="18" charset="0"/>
                <a:cs typeface="Times New Roman" panose="02020603050405020304" pitchFamily="18" charset="0"/>
              </a:rPr>
              <a:t>môi</a:t>
            </a:r>
            <a:r>
              <a:rPr lang="en-GB" sz="2800" dirty="0">
                <a:solidFill>
                  <a:srgbClr val="7030A0"/>
                </a:solidFill>
                <a:latin typeface="Times New Roman" panose="02020603050405020304" pitchFamily="18" charset="0"/>
                <a:cs typeface="Times New Roman" panose="02020603050405020304" pitchFamily="18" charset="0"/>
              </a:rPr>
              <a:t> </a:t>
            </a:r>
            <a:r>
              <a:rPr lang="en-GB" sz="2800" dirty="0" err="1">
                <a:solidFill>
                  <a:srgbClr val="7030A0"/>
                </a:solidFill>
                <a:latin typeface="Times New Roman" panose="02020603050405020304" pitchFamily="18" charset="0"/>
                <a:cs typeface="Times New Roman" panose="02020603050405020304" pitchFamily="18" charset="0"/>
              </a:rPr>
              <a:t>trường</a:t>
            </a:r>
            <a:r>
              <a:rPr lang="en-GB" sz="2800" dirty="0">
                <a:solidFill>
                  <a:srgbClr val="7030A0"/>
                </a:solidFill>
                <a:latin typeface="Times New Roman" panose="02020603050405020304" pitchFamily="18" charset="0"/>
                <a:cs typeface="Times New Roman" panose="02020603050405020304" pitchFamily="18" charset="0"/>
              </a:rPr>
              <a:t> </a:t>
            </a:r>
            <a:r>
              <a:rPr lang="en-GB" sz="2800" dirty="0" err="1">
                <a:solidFill>
                  <a:srgbClr val="7030A0"/>
                </a:solidFill>
                <a:latin typeface="Times New Roman" panose="02020603050405020304" pitchFamily="18" charset="0"/>
                <a:cs typeface="Times New Roman" panose="02020603050405020304" pitchFamily="18" charset="0"/>
              </a:rPr>
              <a:t>nước</a:t>
            </a:r>
            <a:r>
              <a:rPr lang="en-GB" sz="2800" dirty="0">
                <a:solidFill>
                  <a:srgbClr val="7030A0"/>
                </a:solidFill>
                <a:latin typeface="Times New Roman" panose="02020603050405020304" pitchFamily="18" charset="0"/>
                <a:cs typeface="Times New Roman" panose="02020603050405020304" pitchFamily="18" charset="0"/>
              </a:rPr>
              <a:t> </a:t>
            </a:r>
            <a:r>
              <a:rPr lang="en-GB" sz="2800" dirty="0" err="1">
                <a:solidFill>
                  <a:srgbClr val="7030A0"/>
                </a:solidFill>
                <a:latin typeface="Times New Roman" panose="02020603050405020304" pitchFamily="18" charset="0"/>
                <a:cs typeface="Times New Roman" panose="02020603050405020304" pitchFamily="18" charset="0"/>
              </a:rPr>
              <a:t>biển</a:t>
            </a:r>
            <a:r>
              <a:rPr lang="en-GB" sz="2800" dirty="0">
                <a:solidFill>
                  <a:srgbClr val="7030A0"/>
                </a:solidFill>
                <a:latin typeface="Times New Roman" panose="02020603050405020304" pitchFamily="18" charset="0"/>
                <a:cs typeface="Times New Roman" panose="02020603050405020304" pitchFamily="18" charset="0"/>
              </a:rPr>
              <a:t>.</a:t>
            </a:r>
          </a:p>
          <a:p>
            <a:pPr algn="just"/>
            <a:endParaRPr lang="en-GB" sz="2800" dirty="0">
              <a:solidFill>
                <a:srgbClr val="7030A0"/>
              </a:solidFill>
              <a:latin typeface="Times New Roman" panose="02020603050405020304" pitchFamily="18" charset="0"/>
              <a:cs typeface="Times New Roman" panose="02020603050405020304" pitchFamily="18" charset="0"/>
            </a:endParaRPr>
          </a:p>
        </p:txBody>
      </p:sp>
      <p:sp>
        <p:nvSpPr>
          <p:cNvPr id="4" name="Title 1"/>
          <p:cNvSpPr txBox="1">
            <a:spLocks/>
          </p:cNvSpPr>
          <p:nvPr/>
        </p:nvSpPr>
        <p:spPr>
          <a:xfrm>
            <a:off x="467544" y="624110"/>
            <a:ext cx="8496944" cy="1280890"/>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GB" sz="3200" b="1" i="1">
                <a:solidFill>
                  <a:srgbClr val="0070C0"/>
                </a:solidFill>
                <a:latin typeface="Times New Roman" panose="02020603050405020304" pitchFamily="18" charset="0"/>
                <a:cs typeface="Times New Roman" panose="02020603050405020304" pitchFamily="18" charset="0"/>
              </a:rPr>
              <a:t>Luật BVMT năm 2014 so với Luật BVMT 2020</a:t>
            </a:r>
            <a:endParaRPr lang="en-GB" sz="3200" dirty="0">
              <a:solidFill>
                <a:srgbClr val="0070C0"/>
              </a:solidFill>
            </a:endParaRPr>
          </a:p>
        </p:txBody>
      </p:sp>
      <p:pic>
        <p:nvPicPr>
          <p:cNvPr id="2" name="Picture 1"/>
          <p:cNvPicPr>
            <a:picLocks noChangeAspect="1"/>
          </p:cNvPicPr>
          <p:nvPr/>
        </p:nvPicPr>
        <p:blipFill>
          <a:blip r:embed="rId2"/>
          <a:stretch>
            <a:fillRect/>
          </a:stretch>
        </p:blipFill>
        <p:spPr>
          <a:xfrm>
            <a:off x="6156176" y="1264555"/>
            <a:ext cx="2899560" cy="1733550"/>
          </a:xfrm>
          <a:prstGeom prst="rect">
            <a:avLst/>
          </a:prstGeom>
        </p:spPr>
      </p:pic>
      <p:pic>
        <p:nvPicPr>
          <p:cNvPr id="1026" name="Picture 2" descr="Tăng cường công tác quản lý khai thác nước dưới đất và nước mặ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50828" y="3013026"/>
            <a:ext cx="2904908" cy="193885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4"/>
          <a:stretch>
            <a:fillRect/>
          </a:stretch>
        </p:blipFill>
        <p:spPr>
          <a:xfrm>
            <a:off x="6150828" y="4966805"/>
            <a:ext cx="2904908" cy="1966061"/>
          </a:xfrm>
          <a:prstGeom prst="rect">
            <a:avLst/>
          </a:prstGeom>
        </p:spPr>
      </p:pic>
    </p:spTree>
    <p:extLst>
      <p:ext uri="{BB962C8B-B14F-4D97-AF65-F5344CB8AC3E}">
        <p14:creationId xmlns:p14="http://schemas.microsoft.com/office/powerpoint/2010/main" val="21113468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9552" y="1484784"/>
            <a:ext cx="8208912" cy="4231287"/>
          </a:xfrm>
          <a:prstGeom prst="rect">
            <a:avLst/>
          </a:prstGeom>
        </p:spPr>
        <p:txBody>
          <a:bodyPr wrap="square">
            <a:spAutoFit/>
          </a:bodyPr>
          <a:lstStyle/>
          <a:p>
            <a:pPr algn="just">
              <a:lnSpc>
                <a:spcPct val="107000"/>
              </a:lnSpc>
              <a:spcAft>
                <a:spcPts val="0"/>
              </a:spcAft>
            </a:pPr>
            <a:r>
              <a:rPr lang="en-GB" sz="28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Bảo</a:t>
            </a:r>
            <a:r>
              <a:rPr lang="en-GB"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GB" sz="28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vệ</a:t>
            </a:r>
            <a:r>
              <a:rPr lang="en-GB"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GB" sz="28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môi</a:t>
            </a:r>
            <a:r>
              <a:rPr lang="en-GB"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GB" sz="28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trường</a:t>
            </a:r>
            <a:r>
              <a:rPr lang="en-GB"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GB" sz="28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đất</a:t>
            </a:r>
            <a:endParaRPr lang="en-GB" sz="2800" dirty="0">
              <a:solidFill>
                <a:srgbClr val="7030A0"/>
              </a:solidFill>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7000"/>
              </a:lnSpc>
              <a:spcAft>
                <a:spcPts val="1500"/>
              </a:spcAft>
            </a:pPr>
            <a:r>
              <a:rPr lang="en-GB" sz="20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GB" sz="2000" dirty="0">
                <a:latin typeface="Times New Roman" panose="02020603050405020304" pitchFamily="18" charset="0"/>
                <a:ea typeface="Times New Roman" panose="02020603050405020304" pitchFamily="18" charset="0"/>
                <a:cs typeface="Times New Roman" panose="02020603050405020304" pitchFamily="18" charset="0"/>
              </a:rPr>
              <a:t>Quy định chung về bảo vệ môi trường đất: Cơ bản Luật BVMT 2020 kế thừa Luật BVMT 20014, tuy nhiên </a:t>
            </a:r>
            <a:r>
              <a:rPr lang="en-GB" sz="2000" b="1" dirty="0">
                <a:latin typeface="Times New Roman" panose="02020603050405020304" pitchFamily="18" charset="0"/>
                <a:ea typeface="Times New Roman" panose="02020603050405020304" pitchFamily="18" charset="0"/>
                <a:cs typeface="Times New Roman" panose="02020603050405020304" pitchFamily="18" charset="0"/>
              </a:rPr>
              <a:t>bổ sung </a:t>
            </a:r>
            <a:r>
              <a:rPr lang="en-GB" sz="2000" dirty="0">
                <a:latin typeface="Times New Roman" panose="02020603050405020304" pitchFamily="18" charset="0"/>
                <a:ea typeface="Times New Roman" panose="02020603050405020304" pitchFamily="18" charset="0"/>
                <a:cs typeface="Times New Roman" panose="02020603050405020304" pitchFamily="18" charset="0"/>
              </a:rPr>
              <a:t>quy định:  Nhà nước xử lý, cải tạo và phục hồi môi trường đất ở khu vực ô nhiễm môi trường đất do lịch sử để lại hoặc không xác định được tổ chức, cá nhân gây ô nhiễm.</a:t>
            </a:r>
            <a:endParaRPr lang="en-GB" sz="2000" dirty="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7000"/>
              </a:lnSpc>
              <a:spcAft>
                <a:spcPts val="1500"/>
              </a:spcAft>
            </a:pPr>
            <a:r>
              <a:rPr lang="en-GB" sz="20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Luật BVMT 2020 bên cạnh </a:t>
            </a:r>
            <a:r>
              <a:rPr lang="en-GB" sz="20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kế thừa </a:t>
            </a:r>
            <a:r>
              <a:rPr lang="en-GB" sz="20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quy định: Quy hoạch, kế hoạch, dự án và hoạt động có sử dụng đất phải xem xét tác động đến môi trường đất, giải pháp bảo vệ môi trương còn bổ sung quy định có giải pháp phòng ngừa ô nhiễm, suy thoái môi trường, bảo vệ môi trường đất.</a:t>
            </a:r>
            <a:endParaRPr lang="en-GB" sz="2000" dirty="0">
              <a:solidFill>
                <a:srgbClr val="0070C0"/>
              </a:solidFill>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7000"/>
              </a:lnSpc>
              <a:spcAft>
                <a:spcPts val="1500"/>
              </a:spcAft>
            </a:pPr>
            <a:r>
              <a:rPr lang="en-GB" sz="2000" dirty="0">
                <a:latin typeface="Times New Roman" panose="02020603050405020304" pitchFamily="18" charset="0"/>
                <a:ea typeface="Times New Roman" panose="02020603050405020304" pitchFamily="18" charset="0"/>
                <a:cs typeface="Times New Roman" panose="02020603050405020304" pitchFamily="18" charset="0"/>
              </a:rPr>
              <a:t>+ Luật BVMT 2020 </a:t>
            </a:r>
            <a:r>
              <a:rPr lang="en-GB" sz="2000" b="1" dirty="0">
                <a:latin typeface="Times New Roman" panose="02020603050405020304" pitchFamily="18" charset="0"/>
                <a:ea typeface="Times New Roman" panose="02020603050405020304" pitchFamily="18" charset="0"/>
                <a:cs typeface="Times New Roman" panose="02020603050405020304" pitchFamily="18" charset="0"/>
              </a:rPr>
              <a:t>bổ sung </a:t>
            </a:r>
            <a:r>
              <a:rPr lang="en-GB" sz="2000" dirty="0">
                <a:latin typeface="Times New Roman" panose="02020603050405020304" pitchFamily="18" charset="0"/>
                <a:ea typeface="Times New Roman" panose="02020603050405020304" pitchFamily="18" charset="0"/>
                <a:cs typeface="Times New Roman" panose="02020603050405020304" pitchFamily="18" charset="0"/>
              </a:rPr>
              <a:t>quy định trách nhiệm bảo vệ môi trường đất của Bộ Tài nguyên và Môi trường, Bộ Quốc phòng, UBND cấp tỉnh</a:t>
            </a:r>
            <a:r>
              <a:rPr lang="en-GB" dirty="0">
                <a:latin typeface="Times New Roman" panose="02020603050405020304" pitchFamily="18" charset="0"/>
                <a:ea typeface="Times New Roman" panose="02020603050405020304" pitchFamily="18" charset="0"/>
                <a:cs typeface="Times New Roman" panose="02020603050405020304" pitchFamily="18" charset="0"/>
              </a:rPr>
              <a:t>.</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Title 1"/>
          <p:cNvSpPr txBox="1">
            <a:spLocks/>
          </p:cNvSpPr>
          <p:nvPr/>
        </p:nvSpPr>
        <p:spPr>
          <a:xfrm>
            <a:off x="467544" y="624110"/>
            <a:ext cx="8496944" cy="1280890"/>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GB" sz="3200" b="1" i="1" dirty="0" err="1">
                <a:solidFill>
                  <a:srgbClr val="0070C0"/>
                </a:solidFill>
                <a:latin typeface="Times New Roman" panose="02020603050405020304" pitchFamily="18" charset="0"/>
                <a:cs typeface="Times New Roman" panose="02020603050405020304" pitchFamily="18" charset="0"/>
              </a:rPr>
              <a:t>Luật</a:t>
            </a:r>
            <a:r>
              <a:rPr lang="en-GB" sz="3200" b="1" i="1" dirty="0">
                <a:solidFill>
                  <a:srgbClr val="0070C0"/>
                </a:solidFill>
                <a:latin typeface="Times New Roman" panose="02020603050405020304" pitchFamily="18" charset="0"/>
                <a:cs typeface="Times New Roman" panose="02020603050405020304" pitchFamily="18" charset="0"/>
              </a:rPr>
              <a:t> BVMT </a:t>
            </a:r>
            <a:r>
              <a:rPr lang="en-GB" sz="3200" b="1" i="1" dirty="0" err="1">
                <a:solidFill>
                  <a:srgbClr val="0070C0"/>
                </a:solidFill>
                <a:latin typeface="Times New Roman" panose="02020603050405020304" pitchFamily="18" charset="0"/>
                <a:cs typeface="Times New Roman" panose="02020603050405020304" pitchFamily="18" charset="0"/>
              </a:rPr>
              <a:t>năm</a:t>
            </a:r>
            <a:r>
              <a:rPr lang="en-GB" sz="3200" b="1" i="1" dirty="0">
                <a:solidFill>
                  <a:srgbClr val="0070C0"/>
                </a:solidFill>
                <a:latin typeface="Times New Roman" panose="02020603050405020304" pitchFamily="18" charset="0"/>
                <a:cs typeface="Times New Roman" panose="02020603050405020304" pitchFamily="18" charset="0"/>
              </a:rPr>
              <a:t> 2014 so </a:t>
            </a:r>
            <a:r>
              <a:rPr lang="en-GB" sz="3200" b="1" i="1" dirty="0" err="1">
                <a:solidFill>
                  <a:srgbClr val="0070C0"/>
                </a:solidFill>
                <a:latin typeface="Times New Roman" panose="02020603050405020304" pitchFamily="18" charset="0"/>
                <a:cs typeface="Times New Roman" panose="02020603050405020304" pitchFamily="18" charset="0"/>
              </a:rPr>
              <a:t>với</a:t>
            </a:r>
            <a:r>
              <a:rPr lang="en-GB" sz="3200" b="1" i="1" dirty="0">
                <a:solidFill>
                  <a:srgbClr val="0070C0"/>
                </a:solidFill>
                <a:latin typeface="Times New Roman" panose="02020603050405020304" pitchFamily="18" charset="0"/>
                <a:cs typeface="Times New Roman" panose="02020603050405020304" pitchFamily="18" charset="0"/>
              </a:rPr>
              <a:t> </a:t>
            </a:r>
            <a:r>
              <a:rPr lang="en-GB" sz="3200" b="1" i="1" dirty="0" err="1">
                <a:solidFill>
                  <a:srgbClr val="0070C0"/>
                </a:solidFill>
                <a:latin typeface="Times New Roman" panose="02020603050405020304" pitchFamily="18" charset="0"/>
                <a:cs typeface="Times New Roman" panose="02020603050405020304" pitchFamily="18" charset="0"/>
              </a:rPr>
              <a:t>Luật</a:t>
            </a:r>
            <a:r>
              <a:rPr lang="en-GB" sz="3200" b="1" i="1" dirty="0">
                <a:solidFill>
                  <a:srgbClr val="0070C0"/>
                </a:solidFill>
                <a:latin typeface="Times New Roman" panose="02020603050405020304" pitchFamily="18" charset="0"/>
                <a:cs typeface="Times New Roman" panose="02020603050405020304" pitchFamily="18" charset="0"/>
              </a:rPr>
              <a:t> BVMT 2020</a:t>
            </a:r>
            <a:endParaRPr lang="en-GB" sz="3200" dirty="0">
              <a:solidFill>
                <a:srgbClr val="0070C0"/>
              </a:solidFill>
            </a:endParaRPr>
          </a:p>
        </p:txBody>
      </p:sp>
    </p:spTree>
    <p:extLst>
      <p:ext uri="{BB962C8B-B14F-4D97-AF65-F5344CB8AC3E}">
        <p14:creationId xmlns:p14="http://schemas.microsoft.com/office/powerpoint/2010/main" val="24632075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70640" y="1264554"/>
            <a:ext cx="8349831" cy="5044765"/>
          </a:xfrm>
        </p:spPr>
        <p:txBody>
          <a:bodyPr>
            <a:normAutofit/>
          </a:bodyPr>
          <a:lstStyle/>
          <a:p>
            <a:pPr marL="0" indent="0">
              <a:buNone/>
            </a:pPr>
            <a:r>
              <a:rPr lang="en-GB" sz="2400" b="1" dirty="0" err="1">
                <a:latin typeface="Times New Roman" panose="02020603050405020304" pitchFamily="18" charset="0"/>
                <a:cs typeface="Times New Roman" panose="02020603050405020304" pitchFamily="18" charset="0"/>
              </a:rPr>
              <a:t>Bảo</a:t>
            </a:r>
            <a:r>
              <a:rPr lang="en-GB" sz="2400" b="1" dirty="0">
                <a:latin typeface="Times New Roman" panose="02020603050405020304" pitchFamily="18" charset="0"/>
                <a:cs typeface="Times New Roman" panose="02020603050405020304" pitchFamily="18" charset="0"/>
              </a:rPr>
              <a:t> </a:t>
            </a:r>
            <a:r>
              <a:rPr lang="en-GB" sz="2400" b="1" dirty="0" err="1">
                <a:latin typeface="Times New Roman" panose="02020603050405020304" pitchFamily="18" charset="0"/>
                <a:cs typeface="Times New Roman" panose="02020603050405020304" pitchFamily="18" charset="0"/>
              </a:rPr>
              <a:t>vệ</a:t>
            </a:r>
            <a:r>
              <a:rPr lang="en-GB" sz="2400" b="1" dirty="0">
                <a:latin typeface="Times New Roman" panose="02020603050405020304" pitchFamily="18" charset="0"/>
                <a:cs typeface="Times New Roman" panose="02020603050405020304" pitchFamily="18" charset="0"/>
              </a:rPr>
              <a:t> </a:t>
            </a:r>
            <a:r>
              <a:rPr lang="en-GB" sz="2400" b="1" dirty="0" err="1">
                <a:latin typeface="Times New Roman" panose="02020603050405020304" pitchFamily="18" charset="0"/>
                <a:cs typeface="Times New Roman" panose="02020603050405020304" pitchFamily="18" charset="0"/>
              </a:rPr>
              <a:t>môi</a:t>
            </a:r>
            <a:r>
              <a:rPr lang="en-GB" sz="2400" b="1" dirty="0">
                <a:latin typeface="Times New Roman" panose="02020603050405020304" pitchFamily="18" charset="0"/>
                <a:cs typeface="Times New Roman" panose="02020603050405020304" pitchFamily="18" charset="0"/>
              </a:rPr>
              <a:t> </a:t>
            </a:r>
            <a:r>
              <a:rPr lang="en-GB" sz="2400" b="1" dirty="0" err="1">
                <a:latin typeface="Times New Roman" panose="02020603050405020304" pitchFamily="18" charset="0"/>
                <a:cs typeface="Times New Roman" panose="02020603050405020304" pitchFamily="18" charset="0"/>
              </a:rPr>
              <a:t>trường</a:t>
            </a:r>
            <a:r>
              <a:rPr lang="en-GB" sz="2400" b="1" dirty="0">
                <a:latin typeface="Times New Roman" panose="02020603050405020304" pitchFamily="18" charset="0"/>
                <a:cs typeface="Times New Roman" panose="02020603050405020304" pitchFamily="18" charset="0"/>
              </a:rPr>
              <a:t> </a:t>
            </a:r>
            <a:r>
              <a:rPr lang="en-GB" sz="2400" b="1" dirty="0" err="1">
                <a:latin typeface="Times New Roman" panose="02020603050405020304" pitchFamily="18" charset="0"/>
                <a:cs typeface="Times New Roman" panose="02020603050405020304" pitchFamily="18" charset="0"/>
              </a:rPr>
              <a:t>không</a:t>
            </a:r>
            <a:r>
              <a:rPr lang="en-GB" sz="2400" b="1" dirty="0">
                <a:latin typeface="Times New Roman" panose="02020603050405020304" pitchFamily="18" charset="0"/>
                <a:cs typeface="Times New Roman" panose="02020603050405020304" pitchFamily="18" charset="0"/>
              </a:rPr>
              <a:t> </a:t>
            </a:r>
            <a:r>
              <a:rPr lang="en-GB" sz="2400" b="1" dirty="0" err="1">
                <a:latin typeface="Times New Roman" panose="02020603050405020304" pitchFamily="18" charset="0"/>
                <a:cs typeface="Times New Roman" panose="02020603050405020304" pitchFamily="18" charset="0"/>
              </a:rPr>
              <a:t>khí</a:t>
            </a:r>
            <a:endParaRPr lang="en-GB" sz="2400" dirty="0">
              <a:latin typeface="Times New Roman" panose="02020603050405020304" pitchFamily="18" charset="0"/>
              <a:cs typeface="Times New Roman" panose="02020603050405020304" pitchFamily="18" charset="0"/>
            </a:endParaRPr>
          </a:p>
          <a:p>
            <a:pPr marL="0" indent="0" algn="just">
              <a:buNone/>
            </a:pPr>
            <a:r>
              <a:rPr lang="en-GB" sz="2200" dirty="0">
                <a:latin typeface="Times New Roman" panose="02020603050405020304" pitchFamily="18" charset="0"/>
                <a:cs typeface="Times New Roman" panose="02020603050405020304" pitchFamily="18" charset="0"/>
              </a:rPr>
              <a:t>+ Quy định chung về bảo vệ môi trường không khí: Cơ bản Luật BVMT 2020 kế thừa Luật BVMT 2014, tuy nhiên </a:t>
            </a:r>
            <a:r>
              <a:rPr lang="en-GB" sz="2200" b="1" dirty="0">
                <a:latin typeface="Times New Roman" panose="02020603050405020304" pitchFamily="18" charset="0"/>
                <a:cs typeface="Times New Roman" panose="02020603050405020304" pitchFamily="18" charset="0"/>
              </a:rPr>
              <a:t>bổ sung</a:t>
            </a:r>
            <a:r>
              <a:rPr lang="en-GB" sz="2200" dirty="0">
                <a:latin typeface="Times New Roman" panose="02020603050405020304" pitchFamily="18" charset="0"/>
                <a:cs typeface="Times New Roman" panose="02020603050405020304" pitchFamily="18" charset="0"/>
              </a:rPr>
              <a:t> quy định: </a:t>
            </a:r>
            <a:r>
              <a:rPr lang="vi-VN" sz="2200" dirty="0">
                <a:latin typeface="Times New Roman" panose="02020603050405020304" pitchFamily="18" charset="0"/>
                <a:cs typeface="Times New Roman" panose="02020603050405020304" pitchFamily="18" charset="0"/>
              </a:rPr>
              <a:t>Tình trạng ô nhiễm môi trường không khí phải được thông báo và cảnh báo kịp thời nhằm giảm thiểu tác động đến sức khỏe cộng đồng. Các nguồn phát thải bụi, khí thải phải được quan trắc, đánh giá và kiểm soát theo quy định của pháp luật.</a:t>
            </a:r>
            <a:endParaRPr lang="en-GB" sz="2200" dirty="0">
              <a:latin typeface="Times New Roman" panose="02020603050405020304" pitchFamily="18" charset="0"/>
              <a:cs typeface="Times New Roman" panose="02020603050405020304" pitchFamily="18" charset="0"/>
            </a:endParaRPr>
          </a:p>
          <a:p>
            <a:pPr marL="0" indent="0" algn="just">
              <a:buNone/>
            </a:pPr>
            <a:r>
              <a:rPr lang="en-GB" sz="2200" dirty="0">
                <a:solidFill>
                  <a:srgbClr val="FF0000"/>
                </a:solidFill>
                <a:latin typeface="Times New Roman" panose="02020603050405020304" pitchFamily="18" charset="0"/>
                <a:cs typeface="Times New Roman" panose="02020603050405020304" pitchFamily="18" charset="0"/>
              </a:rPr>
              <a:t>+ Luật BVMT 2020 </a:t>
            </a:r>
            <a:r>
              <a:rPr lang="en-GB" sz="2200" b="1" dirty="0">
                <a:solidFill>
                  <a:srgbClr val="FF0000"/>
                </a:solidFill>
                <a:latin typeface="Times New Roman" panose="02020603050405020304" pitchFamily="18" charset="0"/>
                <a:cs typeface="Times New Roman" panose="02020603050405020304" pitchFamily="18" charset="0"/>
              </a:rPr>
              <a:t>bổ sung </a:t>
            </a:r>
            <a:r>
              <a:rPr lang="en-GB" sz="2200" dirty="0">
                <a:solidFill>
                  <a:srgbClr val="FF0000"/>
                </a:solidFill>
                <a:latin typeface="Times New Roman" panose="02020603050405020304" pitchFamily="18" charset="0"/>
                <a:cs typeface="Times New Roman" panose="02020603050405020304" pitchFamily="18" charset="0"/>
              </a:rPr>
              <a:t>một số quy định mới như:</a:t>
            </a:r>
          </a:p>
          <a:p>
            <a:pPr marL="0" indent="0" algn="just">
              <a:buNone/>
            </a:pPr>
            <a:r>
              <a:rPr lang="en-GB" sz="2200" dirty="0">
                <a:solidFill>
                  <a:srgbClr val="FF0000"/>
                </a:solidFill>
                <a:latin typeface="Times New Roman" panose="02020603050405020304" pitchFamily="18" charset="0"/>
                <a:cs typeface="Times New Roman" panose="02020603050405020304" pitchFamily="18" charset="0"/>
              </a:rPr>
              <a:t>– Việc xây dựng </a:t>
            </a:r>
            <a:r>
              <a:rPr lang="vi-VN" sz="2200" dirty="0">
                <a:solidFill>
                  <a:srgbClr val="FF0000"/>
                </a:solidFill>
                <a:latin typeface="Times New Roman" panose="02020603050405020304" pitchFamily="18" charset="0"/>
                <a:cs typeface="Times New Roman" panose="02020603050405020304" pitchFamily="18" charset="0"/>
              </a:rPr>
              <a:t>Kế hoạch quản lý chất lượng môi trường không khí cấp Quốc gia và cấp tỉnh.</a:t>
            </a:r>
            <a:endParaRPr lang="en-GB" sz="2200" dirty="0">
              <a:solidFill>
                <a:srgbClr val="FF0000"/>
              </a:solidFill>
              <a:latin typeface="Times New Roman" panose="02020603050405020304" pitchFamily="18" charset="0"/>
              <a:cs typeface="Times New Roman" panose="02020603050405020304" pitchFamily="18" charset="0"/>
            </a:endParaRPr>
          </a:p>
          <a:p>
            <a:pPr marL="0" indent="0" algn="just">
              <a:buNone/>
            </a:pPr>
            <a:r>
              <a:rPr lang="vi-VN" sz="2200" dirty="0">
                <a:solidFill>
                  <a:srgbClr val="FF0000"/>
                </a:solidFill>
                <a:latin typeface="Times New Roman" panose="02020603050405020304" pitchFamily="18" charset="0"/>
                <a:cs typeface="Times New Roman" panose="02020603050405020304" pitchFamily="18" charset="0"/>
              </a:rPr>
              <a:t>–</a:t>
            </a:r>
            <a:r>
              <a:rPr lang="en-US" sz="2200" dirty="0">
                <a:solidFill>
                  <a:srgbClr val="FF0000"/>
                </a:solidFill>
                <a:latin typeface="Times New Roman" panose="02020603050405020304" pitchFamily="18" charset="0"/>
                <a:cs typeface="Times New Roman" panose="02020603050405020304" pitchFamily="18" charset="0"/>
              </a:rPr>
              <a:t> </a:t>
            </a:r>
            <a:r>
              <a:rPr lang="vi-VN" sz="2200" dirty="0">
                <a:solidFill>
                  <a:srgbClr val="FF0000"/>
                </a:solidFill>
                <a:latin typeface="Times New Roman" panose="02020603050405020304" pitchFamily="18" charset="0"/>
                <a:cs typeface="Times New Roman" panose="02020603050405020304" pitchFamily="18" charset="0"/>
              </a:rPr>
              <a:t>Trách nhiệm thực hiện quản lý chất lượng môi trường không khí của Thủ tướng Chính phủ, Bộ Tài nguyên Môi trường, UBND cấp tỉnh.</a:t>
            </a:r>
            <a:endParaRPr lang="en-GB" sz="2200" dirty="0">
              <a:solidFill>
                <a:srgbClr val="FF0000"/>
              </a:solidFill>
              <a:latin typeface="Times New Roman" panose="02020603050405020304" pitchFamily="18" charset="0"/>
              <a:cs typeface="Times New Roman" panose="02020603050405020304" pitchFamily="18" charset="0"/>
            </a:endParaRPr>
          </a:p>
          <a:p>
            <a:endParaRPr lang="en-GB" dirty="0"/>
          </a:p>
        </p:txBody>
      </p:sp>
      <p:sp>
        <p:nvSpPr>
          <p:cNvPr id="4" name="Title 1"/>
          <p:cNvSpPr txBox="1">
            <a:spLocks/>
          </p:cNvSpPr>
          <p:nvPr/>
        </p:nvSpPr>
        <p:spPr>
          <a:xfrm>
            <a:off x="467544" y="624110"/>
            <a:ext cx="8496944" cy="1280890"/>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GB" sz="3200" b="1" i="1" dirty="0" err="1">
                <a:solidFill>
                  <a:srgbClr val="0070C0"/>
                </a:solidFill>
                <a:latin typeface="Times New Roman" panose="02020603050405020304" pitchFamily="18" charset="0"/>
                <a:cs typeface="Times New Roman" panose="02020603050405020304" pitchFamily="18" charset="0"/>
              </a:rPr>
              <a:t>Luật</a:t>
            </a:r>
            <a:r>
              <a:rPr lang="en-GB" sz="3200" b="1" i="1" dirty="0">
                <a:solidFill>
                  <a:srgbClr val="0070C0"/>
                </a:solidFill>
                <a:latin typeface="Times New Roman" panose="02020603050405020304" pitchFamily="18" charset="0"/>
                <a:cs typeface="Times New Roman" panose="02020603050405020304" pitchFamily="18" charset="0"/>
              </a:rPr>
              <a:t> BVMT </a:t>
            </a:r>
            <a:r>
              <a:rPr lang="en-GB" sz="3200" b="1" i="1" dirty="0" err="1">
                <a:solidFill>
                  <a:srgbClr val="0070C0"/>
                </a:solidFill>
                <a:latin typeface="Times New Roman" panose="02020603050405020304" pitchFamily="18" charset="0"/>
                <a:cs typeface="Times New Roman" panose="02020603050405020304" pitchFamily="18" charset="0"/>
              </a:rPr>
              <a:t>năm</a:t>
            </a:r>
            <a:r>
              <a:rPr lang="en-GB" sz="3200" b="1" i="1" dirty="0">
                <a:solidFill>
                  <a:srgbClr val="0070C0"/>
                </a:solidFill>
                <a:latin typeface="Times New Roman" panose="02020603050405020304" pitchFamily="18" charset="0"/>
                <a:cs typeface="Times New Roman" panose="02020603050405020304" pitchFamily="18" charset="0"/>
              </a:rPr>
              <a:t> 2014 so </a:t>
            </a:r>
            <a:r>
              <a:rPr lang="en-GB" sz="3200" b="1" i="1" dirty="0" err="1">
                <a:solidFill>
                  <a:srgbClr val="0070C0"/>
                </a:solidFill>
                <a:latin typeface="Times New Roman" panose="02020603050405020304" pitchFamily="18" charset="0"/>
                <a:cs typeface="Times New Roman" panose="02020603050405020304" pitchFamily="18" charset="0"/>
              </a:rPr>
              <a:t>với</a:t>
            </a:r>
            <a:r>
              <a:rPr lang="en-GB" sz="3200" b="1" i="1" dirty="0">
                <a:solidFill>
                  <a:srgbClr val="0070C0"/>
                </a:solidFill>
                <a:latin typeface="Times New Roman" panose="02020603050405020304" pitchFamily="18" charset="0"/>
                <a:cs typeface="Times New Roman" panose="02020603050405020304" pitchFamily="18" charset="0"/>
              </a:rPr>
              <a:t> </a:t>
            </a:r>
            <a:r>
              <a:rPr lang="en-GB" sz="3200" b="1" i="1" dirty="0" err="1">
                <a:solidFill>
                  <a:srgbClr val="0070C0"/>
                </a:solidFill>
                <a:latin typeface="Times New Roman" panose="02020603050405020304" pitchFamily="18" charset="0"/>
                <a:cs typeface="Times New Roman" panose="02020603050405020304" pitchFamily="18" charset="0"/>
              </a:rPr>
              <a:t>Luật</a:t>
            </a:r>
            <a:r>
              <a:rPr lang="en-GB" sz="3200" b="1" i="1" dirty="0">
                <a:solidFill>
                  <a:srgbClr val="0070C0"/>
                </a:solidFill>
                <a:latin typeface="Times New Roman" panose="02020603050405020304" pitchFamily="18" charset="0"/>
                <a:cs typeface="Times New Roman" panose="02020603050405020304" pitchFamily="18" charset="0"/>
              </a:rPr>
              <a:t> BVMT 2020</a:t>
            </a:r>
            <a:endParaRPr lang="en-GB" sz="3200" dirty="0">
              <a:solidFill>
                <a:srgbClr val="0070C0"/>
              </a:solidFill>
            </a:endParaRPr>
          </a:p>
        </p:txBody>
      </p:sp>
    </p:spTree>
    <p:extLst>
      <p:ext uri="{BB962C8B-B14F-4D97-AF65-F5344CB8AC3E}">
        <p14:creationId xmlns:p14="http://schemas.microsoft.com/office/powerpoint/2010/main" val="4272765647"/>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456</TotalTime>
  <Words>9359</Words>
  <Application>Microsoft Office PowerPoint</Application>
  <PresentationFormat>On-screen Show (4:3)</PresentationFormat>
  <Paragraphs>822</Paragraphs>
  <Slides>46</Slides>
  <Notes>3</Notes>
  <HiddenSlides>0</HiddenSlides>
  <MMClips>0</MMClips>
  <ScaleCrop>false</ScaleCrop>
  <HeadingPairs>
    <vt:vector size="6" baseType="variant">
      <vt:variant>
        <vt:lpstr>Fonts Used</vt:lpstr>
      </vt:variant>
      <vt:variant>
        <vt:i4>32</vt:i4>
      </vt:variant>
      <vt:variant>
        <vt:lpstr>Theme</vt:lpstr>
      </vt:variant>
      <vt:variant>
        <vt:i4>1</vt:i4>
      </vt:variant>
      <vt:variant>
        <vt:lpstr>Slide Titles</vt:lpstr>
      </vt:variant>
      <vt:variant>
        <vt:i4>46</vt:i4>
      </vt:variant>
    </vt:vector>
  </HeadingPairs>
  <TitlesOfParts>
    <vt:vector size="79" baseType="lpstr">
      <vt:lpstr>STQEVF+TimesNewRomanPSMT</vt:lpstr>
      <vt:lpstr>Arial</vt:lpstr>
      <vt:lpstr>QJKVSK+TimesNewRomanPS-BoldMT</vt:lpstr>
      <vt:lpstr>HTSVMS+TimesNewRomanPSMT</vt:lpstr>
      <vt:lpstr>LBFTBL+TimesNewRomanPSMT</vt:lpstr>
      <vt:lpstr>HRHDPI+TimesNewRomanPSMT</vt:lpstr>
      <vt:lpstr>HTPEBR+TimesNewRomanPS-ItalicMT</vt:lpstr>
      <vt:lpstr>Calibri</vt:lpstr>
      <vt:lpstr>DUDFIN+TimesNewRomanPS-BoldItalicMT</vt:lpstr>
      <vt:lpstr>OIEKLN+TimesNewRomanPS-ItalicMT</vt:lpstr>
      <vt:lpstr>DDCBJW+TimesNewRomanPS-BoldMT</vt:lpstr>
      <vt:lpstr>TBLUSJ+TimesNewRomanPSMT</vt:lpstr>
      <vt:lpstr>NTQNNV+TimesNewRomanPSMT</vt:lpstr>
      <vt:lpstr>HSHVTA+TimesNewRomanPSMT</vt:lpstr>
      <vt:lpstr>LCWNTP+TimesNewRomanPSMT</vt:lpstr>
      <vt:lpstr>ACPUTK+TimesNewRomanPS-BoldItalicMT</vt:lpstr>
      <vt:lpstr>QVBUCV+TimesNewRomanPS-BoldMT</vt:lpstr>
      <vt:lpstr>MTJSPK+TimesNewRomanPSMT</vt:lpstr>
      <vt:lpstr>VMCGBU+TimesNewRomanPS-BoldItalicMT</vt:lpstr>
      <vt:lpstr>UJHFWI+TimesNewRomanPS-ItalicMT</vt:lpstr>
      <vt:lpstr>Wingdings 3</vt:lpstr>
      <vt:lpstr>PQETRE+TimesNewRomanPSMT</vt:lpstr>
      <vt:lpstr>TSLFQS+TimesNewRomanPS-BoldItalicMT</vt:lpstr>
      <vt:lpstr>Trebuchet MS</vt:lpstr>
      <vt:lpstr>PUEQNA+TimesNewRomanPS-BoldMT</vt:lpstr>
      <vt:lpstr>UQNDBK+TimesNewRomanPS-BoldItalicMT</vt:lpstr>
      <vt:lpstr>BDIBUM+TimesNewRomanPS-BoldMT</vt:lpstr>
      <vt:lpstr>JLOLTN+TimesNewRomanPSMT</vt:lpstr>
      <vt:lpstr>Times New Roman</vt:lpstr>
      <vt:lpstr>VLJCOT+TimesNewRomanPS-BoldItalicMT</vt:lpstr>
      <vt:lpstr>AOJIDR+TimesNewRomanPSMT</vt:lpstr>
      <vt:lpstr>IBLPGQ+TimesNewRomanPSMT</vt:lpstr>
      <vt:lpstr>Facet</vt:lpstr>
      <vt:lpstr>CHUYÊN ĐỀ 1 MỘT SỐ ĐIỂM MỚI VÀ TRÁCH NHIỆM CỦA CÁC CẤP, NGÀNH THEO QUY ĐỊNH TẠI LUẬT BVMT NĂM 2020  </vt:lpstr>
      <vt:lpstr>PowerPoint Presentation</vt:lpstr>
      <vt:lpstr>PowerPoint Presentation</vt:lpstr>
      <vt:lpstr>PowerPoint Presentation</vt:lpstr>
      <vt:lpstr>PowerPoint Presentation</vt:lpstr>
      <vt:lpstr>Luật BVMT năm 2014 so với Luật BVMT 2020</vt:lpstr>
      <vt:lpstr>PowerPoint Presentation</vt:lpstr>
      <vt:lpstr>PowerPoint Presentation</vt:lpstr>
      <vt:lpstr>PowerPoint Presentation</vt:lpstr>
      <vt:lpstr>Luật BVMT năm 2014 so với Luật BVMT 2020</vt:lpstr>
      <vt:lpstr>So với Luật BVMT năm 2014, Luật BVMT 2020 có những điểm mới mang tính đột phá chính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PHẦN 3</vt:lpstr>
      <vt:lpstr>NỘI DUNG QUẢN LÝ NHÀ NƯỚC VỀ BẢO VỆ MÔI TRƯỜNG   </vt:lpstr>
      <vt:lpstr>PowerPoint Presentation</vt:lpstr>
      <vt:lpstr>Trách nhiệm quản lý nhà nước về bảo vệ môi trường của Ủy ban nhân dân cấp tỉnh  (khoản 1 Điều 168) </vt:lpstr>
      <vt:lpstr>Trách nhiệm quản lý nhà nước về bảo vệ môi trường của Ủy ban nhân dân cấp tỉnh  (Khoản 1 Điều 168)</vt:lpstr>
      <vt:lpstr>Trách nhiệm quản lý nhà nước về bảo vệ  môi trường của Ủy ban nhân dân cấp huyện (Khoản 2 Điều 168)</vt:lpstr>
      <vt:lpstr>Trách nhiệm quản lý nhà nước về bảo vệ  môi trường của Ủy ban nhân dân cấp huyện (Khoản 2 Điều 168)</vt:lpstr>
      <vt:lpstr>Trách nhiệm quản lý nhà nước về bảo vệ  môi trường của Ủy ban nhân dân cấp xã (Khoản 3 Điều 168)</vt:lpstr>
      <vt:lpstr>Trách nhiệm và quyền hạn của  Mặt trận Tổ quốc Việt Nam </vt:lpstr>
      <vt:lpstr>TRÁCH NHIỆM VÀ QUYỀN HẠN CỦA TỔ CHỨC CHÍNH TRỊ - XÃ HỘI, TỔ CHỨC  CHÍNH TRỊ XÃ HỘI NGHỀ NGHIỆP,  TỔ CHỨC XÃ HỘI – NGHỀ NGHIỆP </vt:lpstr>
      <vt:lpstr>TRÁCH NHIỆM VÀ QUYỀN HẠN CỦA TỔ CHỨC CHÍNH TRỊ - XÃ HỘI, TỔ CHỨC CHÍNH TRỊ XÃ HỘI NGHỀ NGHIỆP, TỔ CHỨC XÃ HỘI – NGHỀ NGHIỆP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PowerPoint</dc:title>
  <dc:creator>doc2pdf</dc:creator>
  <cp:lastModifiedBy>Administrator</cp:lastModifiedBy>
  <cp:revision>62</cp:revision>
  <dcterms:modified xsi:type="dcterms:W3CDTF">2022-04-12T04:11:22Z</dcterms:modified>
</cp:coreProperties>
</file>